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3"/>
  </p:notesMasterIdLst>
  <p:sldIdLst>
    <p:sldId id="256" r:id="rId2"/>
    <p:sldId id="257" r:id="rId3"/>
    <p:sldId id="258" r:id="rId4"/>
    <p:sldId id="268" r:id="rId5"/>
    <p:sldId id="269" r:id="rId6"/>
    <p:sldId id="261" r:id="rId7"/>
    <p:sldId id="270" r:id="rId8"/>
    <p:sldId id="263" r:id="rId9"/>
    <p:sldId id="264" r:id="rId10"/>
    <p:sldId id="271" r:id="rId11"/>
    <p:sldId id="265"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Gotham Bold" pitchFamily="50" charset="0"/>
      <p:regular r:id="rId18"/>
      <p:bold r:id="rId19"/>
      <p:italic r:id="rId20"/>
      <p:boldItalic r:id="rId21"/>
    </p:embeddedFont>
    <p:embeddedFont>
      <p:font typeface="Gotham Book" panose="02000604040000020004" pitchFamily="50" charset="0"/>
      <p:regular r:id="rId22"/>
      <p:italic r:id="rId23"/>
    </p:embeddedFont>
    <p:embeddedFont>
      <p:font typeface="Gotham Light" pitchFamily="50" charset="0"/>
      <p:regular r:id="rId24"/>
      <p:italic r:id="rId25"/>
    </p:embeddedFont>
    <p:embeddedFont>
      <p:font typeface="Gotham Medium" panose="02000604030000020004" pitchFamily="50" charset="0"/>
      <p:regular r:id="rId26"/>
      <p:italic r:id="rId27"/>
    </p:embeddedFont>
    <p:embeddedFont>
      <p:font typeface="Trebuchet MS" panose="020B060302020202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F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82"/>
  </p:normalViewPr>
  <p:slideViewPr>
    <p:cSldViewPr snapToGrid="0" snapToObjects="1">
      <p:cViewPr varScale="1">
        <p:scale>
          <a:sx n="68" d="100"/>
          <a:sy n="68"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D7E60B-D490-F34B-A517-14DA4A7195C0}" type="datetimeFigureOut">
              <a:rPr lang="en-US" smtClean="0"/>
              <a:t>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78CBE4-1746-5340-969F-6363147779FA}" type="slidenum">
              <a:rPr lang="en-US" smtClean="0"/>
              <a:t>‹#›</a:t>
            </a:fld>
            <a:endParaRPr lang="en-US"/>
          </a:p>
        </p:txBody>
      </p:sp>
    </p:spTree>
    <p:extLst>
      <p:ext uri="{BB962C8B-B14F-4D97-AF65-F5344CB8AC3E}">
        <p14:creationId xmlns:p14="http://schemas.microsoft.com/office/powerpoint/2010/main" val="3892540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65F13-4971-2B40-BA22-77B740BAC70B}"/>
              </a:ext>
            </a:extLst>
          </p:cNvPr>
          <p:cNvSpPr>
            <a:spLocks noGrp="1"/>
          </p:cNvSpPr>
          <p:nvPr>
            <p:ph type="ctrTitle"/>
          </p:nvPr>
        </p:nvSpPr>
        <p:spPr>
          <a:xfrm>
            <a:off x="4152275" y="1122363"/>
            <a:ext cx="3887450" cy="2387600"/>
          </a:xfrm>
        </p:spPr>
        <p:txBody>
          <a:bodyPr anchor="b">
            <a:normAutofit/>
          </a:bodyPr>
          <a:lstStyle>
            <a:lvl1pPr algn="ctr">
              <a:defRPr sz="36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18231EFE-606D-444B-A6D2-35423FF78925}"/>
              </a:ext>
            </a:extLst>
          </p:cNvPr>
          <p:cNvSpPr>
            <a:spLocks noGrp="1"/>
          </p:cNvSpPr>
          <p:nvPr>
            <p:ph type="subTitle" idx="1"/>
          </p:nvPr>
        </p:nvSpPr>
        <p:spPr>
          <a:xfrm>
            <a:off x="4152275" y="4182256"/>
            <a:ext cx="3887450" cy="107554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70167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780BC-4B21-9A42-8FB0-B277C8B4D0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18A556-49A6-3647-9D2D-81FEABA8D5E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9B5B1B-419A-804A-B149-23AC91FC8409}"/>
              </a:ext>
            </a:extLst>
          </p:cNvPr>
          <p:cNvSpPr>
            <a:spLocks noGrp="1"/>
          </p:cNvSpPr>
          <p:nvPr>
            <p:ph type="dt" sz="half" idx="10"/>
          </p:nvPr>
        </p:nvSpPr>
        <p:spPr/>
        <p:txBody>
          <a:bodyPr/>
          <a:lstStyle/>
          <a:p>
            <a:fld id="{D18C42DA-824B-F643-80B8-CBBBAF2F7233}" type="datetimeFigureOut">
              <a:rPr lang="en-US" smtClean="0"/>
              <a:t>11/2/2018</a:t>
            </a:fld>
            <a:endParaRPr lang="en-US"/>
          </a:p>
        </p:txBody>
      </p:sp>
      <p:sp>
        <p:nvSpPr>
          <p:cNvPr id="5" name="Footer Placeholder 4">
            <a:extLst>
              <a:ext uri="{FF2B5EF4-FFF2-40B4-BE49-F238E27FC236}">
                <a16:creationId xmlns:a16="http://schemas.microsoft.com/office/drawing/2014/main" id="{AFD0D1AB-5B8C-274D-8728-076D3F2812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2A8BCB-71C4-FD46-AAC2-E5467AA885DC}"/>
              </a:ext>
            </a:extLst>
          </p:cNvPr>
          <p:cNvSpPr>
            <a:spLocks noGrp="1"/>
          </p:cNvSpPr>
          <p:nvPr>
            <p:ph type="sldNum" sz="quarter" idx="12"/>
          </p:nvPr>
        </p:nvSpPr>
        <p:spPr/>
        <p:txBody>
          <a:bodyPr/>
          <a:lstStyle/>
          <a:p>
            <a:fld id="{B56A7991-C915-E246-AE6A-6DF54DA89314}" type="slidenum">
              <a:rPr lang="en-US" smtClean="0"/>
              <a:t>‹#›</a:t>
            </a:fld>
            <a:endParaRPr lang="en-US"/>
          </a:p>
        </p:txBody>
      </p:sp>
    </p:spTree>
    <p:extLst>
      <p:ext uri="{BB962C8B-B14F-4D97-AF65-F5344CB8AC3E}">
        <p14:creationId xmlns:p14="http://schemas.microsoft.com/office/powerpoint/2010/main" val="3521971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4BFCF3-FDBD-DE46-87A4-FB9261CAB8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10131A-05B3-3440-B1A4-364696F688E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C4E82A-8E4B-4F46-9F18-8CC2CD1CB50E}"/>
              </a:ext>
            </a:extLst>
          </p:cNvPr>
          <p:cNvSpPr>
            <a:spLocks noGrp="1"/>
          </p:cNvSpPr>
          <p:nvPr>
            <p:ph type="dt" sz="half" idx="10"/>
          </p:nvPr>
        </p:nvSpPr>
        <p:spPr/>
        <p:txBody>
          <a:bodyPr/>
          <a:lstStyle/>
          <a:p>
            <a:fld id="{D18C42DA-824B-F643-80B8-CBBBAF2F7233}" type="datetimeFigureOut">
              <a:rPr lang="en-US" smtClean="0"/>
              <a:t>11/2/2018</a:t>
            </a:fld>
            <a:endParaRPr lang="en-US"/>
          </a:p>
        </p:txBody>
      </p:sp>
      <p:sp>
        <p:nvSpPr>
          <p:cNvPr id="5" name="Footer Placeholder 4">
            <a:extLst>
              <a:ext uri="{FF2B5EF4-FFF2-40B4-BE49-F238E27FC236}">
                <a16:creationId xmlns:a16="http://schemas.microsoft.com/office/drawing/2014/main" id="{23A165C8-2C2D-6F47-960D-B59CFC2F76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795998-D995-EE40-98EA-A8E6F441A43E}"/>
              </a:ext>
            </a:extLst>
          </p:cNvPr>
          <p:cNvSpPr>
            <a:spLocks noGrp="1"/>
          </p:cNvSpPr>
          <p:nvPr>
            <p:ph type="sldNum" sz="quarter" idx="12"/>
          </p:nvPr>
        </p:nvSpPr>
        <p:spPr/>
        <p:txBody>
          <a:bodyPr/>
          <a:lstStyle/>
          <a:p>
            <a:fld id="{B56A7991-C915-E246-AE6A-6DF54DA89314}" type="slidenum">
              <a:rPr lang="en-US" smtClean="0"/>
              <a:t>‹#›</a:t>
            </a:fld>
            <a:endParaRPr lang="en-US"/>
          </a:p>
        </p:txBody>
      </p:sp>
    </p:spTree>
    <p:extLst>
      <p:ext uri="{BB962C8B-B14F-4D97-AF65-F5344CB8AC3E}">
        <p14:creationId xmlns:p14="http://schemas.microsoft.com/office/powerpoint/2010/main" val="1718789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CD8D4-C2AD-924B-84FB-21B5D54AE132}"/>
              </a:ext>
            </a:extLst>
          </p:cNvPr>
          <p:cNvSpPr>
            <a:spLocks noGrp="1"/>
          </p:cNvSpPr>
          <p:nvPr>
            <p:ph type="title"/>
          </p:nvPr>
        </p:nvSpPr>
        <p:spPr>
          <a:xfrm>
            <a:off x="838200" y="421884"/>
            <a:ext cx="10515600" cy="606816"/>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07C4369-F5FC-214A-A90F-E24264AFED31}"/>
              </a:ext>
            </a:extLst>
          </p:cNvPr>
          <p:cNvSpPr>
            <a:spLocks noGrp="1"/>
          </p:cNvSpPr>
          <p:nvPr>
            <p:ph idx="1"/>
          </p:nvPr>
        </p:nvSpPr>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597899B-C95F-0B46-87F6-63ED6F005544}"/>
              </a:ext>
            </a:extLst>
          </p:cNvPr>
          <p:cNvSpPr>
            <a:spLocks noGrp="1"/>
          </p:cNvSpPr>
          <p:nvPr>
            <p:ph type="dt" sz="half" idx="10"/>
          </p:nvPr>
        </p:nvSpPr>
        <p:spPr/>
        <p:txBody>
          <a:bodyPr/>
          <a:lstStyle/>
          <a:p>
            <a:fld id="{D18C42DA-824B-F643-80B8-CBBBAF2F7233}" type="datetimeFigureOut">
              <a:rPr lang="en-US" smtClean="0"/>
              <a:t>11/2/2018</a:t>
            </a:fld>
            <a:endParaRPr lang="en-US"/>
          </a:p>
        </p:txBody>
      </p:sp>
      <p:sp>
        <p:nvSpPr>
          <p:cNvPr id="5" name="Footer Placeholder 4">
            <a:extLst>
              <a:ext uri="{FF2B5EF4-FFF2-40B4-BE49-F238E27FC236}">
                <a16:creationId xmlns:a16="http://schemas.microsoft.com/office/drawing/2014/main" id="{861F6FBE-1067-EF45-A239-CD96D3125D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B46607-F5F8-5444-A4A0-F42768E7CFCD}"/>
              </a:ext>
            </a:extLst>
          </p:cNvPr>
          <p:cNvSpPr>
            <a:spLocks noGrp="1"/>
          </p:cNvSpPr>
          <p:nvPr>
            <p:ph type="sldNum" sz="quarter" idx="12"/>
          </p:nvPr>
        </p:nvSpPr>
        <p:spPr/>
        <p:txBody>
          <a:bodyPr/>
          <a:lstStyle/>
          <a:p>
            <a:fld id="{B56A7991-C915-E246-AE6A-6DF54DA89314}" type="slidenum">
              <a:rPr lang="en-US" smtClean="0"/>
              <a:t>‹#›</a:t>
            </a:fld>
            <a:endParaRPr lang="en-US"/>
          </a:p>
        </p:txBody>
      </p:sp>
      <p:sp>
        <p:nvSpPr>
          <p:cNvPr id="8" name="Text Placeholder 7">
            <a:extLst>
              <a:ext uri="{FF2B5EF4-FFF2-40B4-BE49-F238E27FC236}">
                <a16:creationId xmlns:a16="http://schemas.microsoft.com/office/drawing/2014/main" id="{6EE0654B-A332-304E-BD29-19A973DE4B49}"/>
              </a:ext>
            </a:extLst>
          </p:cNvPr>
          <p:cNvSpPr>
            <a:spLocks noGrp="1"/>
          </p:cNvSpPr>
          <p:nvPr>
            <p:ph type="body" sz="quarter" idx="13" hasCustomPrompt="1"/>
          </p:nvPr>
        </p:nvSpPr>
        <p:spPr>
          <a:xfrm>
            <a:off x="839788" y="1039318"/>
            <a:ext cx="10512425" cy="266700"/>
          </a:xfrm>
        </p:spPr>
        <p:txBody>
          <a:bodyPr>
            <a:noAutofit/>
          </a:bodyPr>
          <a:lstStyle>
            <a:lvl1pPr marL="0" indent="0">
              <a:buNone/>
              <a:defRPr sz="1800"/>
            </a:lvl1pPr>
          </a:lstStyle>
          <a:p>
            <a:pPr lvl="0"/>
            <a:r>
              <a:rPr lang="en-US" dirty="0" err="1"/>
              <a:t>Subheader</a:t>
            </a:r>
            <a:endParaRPr lang="en-US" dirty="0"/>
          </a:p>
        </p:txBody>
      </p:sp>
    </p:spTree>
    <p:extLst>
      <p:ext uri="{BB962C8B-B14F-4D97-AF65-F5344CB8AC3E}">
        <p14:creationId xmlns:p14="http://schemas.microsoft.com/office/powerpoint/2010/main" val="1040979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5820C79-D12C-504E-A411-48482A8A2E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17BA5B0-6AEC-F240-8F62-1CAB82E404F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07854" y="811518"/>
            <a:ext cx="4576292" cy="5234963"/>
          </a:xfrm>
          <a:prstGeom prst="rect">
            <a:avLst/>
          </a:prstGeom>
        </p:spPr>
      </p:pic>
      <p:sp>
        <p:nvSpPr>
          <p:cNvPr id="10" name="Subtitle 2">
            <a:extLst>
              <a:ext uri="{FF2B5EF4-FFF2-40B4-BE49-F238E27FC236}">
                <a16:creationId xmlns:a16="http://schemas.microsoft.com/office/drawing/2014/main" id="{FDBE4677-0476-BB46-94A1-FC198E5F8F54}"/>
              </a:ext>
            </a:extLst>
          </p:cNvPr>
          <p:cNvSpPr>
            <a:spLocks noGrp="1"/>
          </p:cNvSpPr>
          <p:nvPr>
            <p:ph type="subTitle" idx="10"/>
          </p:nvPr>
        </p:nvSpPr>
        <p:spPr>
          <a:xfrm>
            <a:off x="4152275" y="4182256"/>
            <a:ext cx="3887450" cy="107554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Title 1">
            <a:extLst>
              <a:ext uri="{FF2B5EF4-FFF2-40B4-BE49-F238E27FC236}">
                <a16:creationId xmlns:a16="http://schemas.microsoft.com/office/drawing/2014/main" id="{E4F000E2-6CBA-054D-B773-F71087463415}"/>
              </a:ext>
            </a:extLst>
          </p:cNvPr>
          <p:cNvSpPr>
            <a:spLocks noGrp="1"/>
          </p:cNvSpPr>
          <p:nvPr>
            <p:ph type="ctrTitle"/>
          </p:nvPr>
        </p:nvSpPr>
        <p:spPr>
          <a:xfrm>
            <a:off x="4152275" y="1122363"/>
            <a:ext cx="3887450" cy="2387600"/>
          </a:xfrm>
        </p:spPr>
        <p:txBody>
          <a:bodyPr anchor="b">
            <a:normAutofit/>
          </a:bodyPr>
          <a:lstStyle>
            <a:lvl1pPr algn="ctr">
              <a:defRPr sz="36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024133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710CA-807A-DF44-A664-C79947E3FFBC}"/>
              </a:ext>
            </a:extLst>
          </p:cNvPr>
          <p:cNvSpPr>
            <a:spLocks noGrp="1"/>
          </p:cNvSpPr>
          <p:nvPr>
            <p:ph type="title"/>
          </p:nvPr>
        </p:nvSpPr>
        <p:spPr>
          <a:xfrm>
            <a:off x="838200" y="421884"/>
            <a:ext cx="10515600" cy="617434"/>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D482A47-E22F-654C-8685-9048B2F368DA}"/>
              </a:ext>
            </a:extLst>
          </p:cNvPr>
          <p:cNvSpPr>
            <a:spLocks noGrp="1"/>
          </p:cNvSpPr>
          <p:nvPr>
            <p:ph sz="half" idx="1"/>
          </p:nvPr>
        </p:nvSpPr>
        <p:spPr>
          <a:xfrm>
            <a:off x="838200" y="1469037"/>
            <a:ext cx="5181600" cy="45420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4A3DF33-1DD1-D445-8D84-46FD64860F23}"/>
              </a:ext>
            </a:extLst>
          </p:cNvPr>
          <p:cNvSpPr>
            <a:spLocks noGrp="1"/>
          </p:cNvSpPr>
          <p:nvPr>
            <p:ph sz="half" idx="2"/>
          </p:nvPr>
        </p:nvSpPr>
        <p:spPr>
          <a:xfrm>
            <a:off x="6172200" y="1469037"/>
            <a:ext cx="5181600" cy="45420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06F3D3-5824-4A41-935A-D8DFC9229AD0}"/>
              </a:ext>
            </a:extLst>
          </p:cNvPr>
          <p:cNvSpPr>
            <a:spLocks noGrp="1"/>
          </p:cNvSpPr>
          <p:nvPr>
            <p:ph type="dt" sz="half" idx="10"/>
          </p:nvPr>
        </p:nvSpPr>
        <p:spPr/>
        <p:txBody>
          <a:bodyPr/>
          <a:lstStyle/>
          <a:p>
            <a:fld id="{D18C42DA-824B-F643-80B8-CBBBAF2F7233}" type="datetimeFigureOut">
              <a:rPr lang="en-US" smtClean="0"/>
              <a:t>11/2/2018</a:t>
            </a:fld>
            <a:endParaRPr lang="en-US"/>
          </a:p>
        </p:txBody>
      </p:sp>
      <p:sp>
        <p:nvSpPr>
          <p:cNvPr id="6" name="Footer Placeholder 5">
            <a:extLst>
              <a:ext uri="{FF2B5EF4-FFF2-40B4-BE49-F238E27FC236}">
                <a16:creationId xmlns:a16="http://schemas.microsoft.com/office/drawing/2014/main" id="{D25D3C02-A3F3-0E47-A151-F1B73B436D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3DD326-3C61-EC4D-BB4F-2929FDB05530}"/>
              </a:ext>
            </a:extLst>
          </p:cNvPr>
          <p:cNvSpPr>
            <a:spLocks noGrp="1"/>
          </p:cNvSpPr>
          <p:nvPr>
            <p:ph type="sldNum" sz="quarter" idx="12"/>
          </p:nvPr>
        </p:nvSpPr>
        <p:spPr/>
        <p:txBody>
          <a:bodyPr/>
          <a:lstStyle/>
          <a:p>
            <a:fld id="{B56A7991-C915-E246-AE6A-6DF54DA89314}" type="slidenum">
              <a:rPr lang="en-US" smtClean="0"/>
              <a:t>‹#›</a:t>
            </a:fld>
            <a:endParaRPr lang="en-US"/>
          </a:p>
        </p:txBody>
      </p:sp>
      <p:sp>
        <p:nvSpPr>
          <p:cNvPr id="8" name="Text Placeholder 7">
            <a:extLst>
              <a:ext uri="{FF2B5EF4-FFF2-40B4-BE49-F238E27FC236}">
                <a16:creationId xmlns:a16="http://schemas.microsoft.com/office/drawing/2014/main" id="{2D814328-90AB-AF4E-97A3-79F3EB7817E4}"/>
              </a:ext>
            </a:extLst>
          </p:cNvPr>
          <p:cNvSpPr>
            <a:spLocks noGrp="1"/>
          </p:cNvSpPr>
          <p:nvPr>
            <p:ph type="body" sz="quarter" idx="13" hasCustomPrompt="1"/>
          </p:nvPr>
        </p:nvSpPr>
        <p:spPr>
          <a:xfrm>
            <a:off x="839788" y="1039318"/>
            <a:ext cx="10512425" cy="266700"/>
          </a:xfrm>
        </p:spPr>
        <p:txBody>
          <a:bodyPr>
            <a:noAutofit/>
          </a:bodyPr>
          <a:lstStyle>
            <a:lvl1pPr marL="0" indent="0">
              <a:buNone/>
              <a:defRPr sz="1800"/>
            </a:lvl1pPr>
          </a:lstStyle>
          <a:p>
            <a:pPr lvl="0"/>
            <a:r>
              <a:rPr lang="en-US" dirty="0" err="1"/>
              <a:t>Subheader</a:t>
            </a:r>
            <a:endParaRPr lang="en-US" dirty="0"/>
          </a:p>
        </p:txBody>
      </p:sp>
    </p:spTree>
    <p:extLst>
      <p:ext uri="{BB962C8B-B14F-4D97-AF65-F5344CB8AC3E}">
        <p14:creationId xmlns:p14="http://schemas.microsoft.com/office/powerpoint/2010/main" val="203400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8EEE1-6B3D-AA46-A2D4-80263E893CE6}"/>
              </a:ext>
            </a:extLst>
          </p:cNvPr>
          <p:cNvSpPr>
            <a:spLocks noGrp="1"/>
          </p:cNvSpPr>
          <p:nvPr>
            <p:ph type="title"/>
          </p:nvPr>
        </p:nvSpPr>
        <p:spPr>
          <a:xfrm>
            <a:off x="839788" y="365126"/>
            <a:ext cx="10515600" cy="67419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B1E24BB4-DB46-4D4E-9B8C-43C87210124A}"/>
              </a:ext>
            </a:extLst>
          </p:cNvPr>
          <p:cNvSpPr>
            <a:spLocks noGrp="1"/>
          </p:cNvSpPr>
          <p:nvPr>
            <p:ph type="body" idx="1"/>
          </p:nvPr>
        </p:nvSpPr>
        <p:spPr>
          <a:xfrm>
            <a:off x="839788" y="1449388"/>
            <a:ext cx="5157787" cy="6042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EDC05411-4CA1-5F48-AE27-F7823216D073}"/>
              </a:ext>
            </a:extLst>
          </p:cNvPr>
          <p:cNvSpPr>
            <a:spLocks noGrp="1"/>
          </p:cNvSpPr>
          <p:nvPr>
            <p:ph sz="half" idx="2"/>
          </p:nvPr>
        </p:nvSpPr>
        <p:spPr>
          <a:xfrm>
            <a:off x="839788" y="2273846"/>
            <a:ext cx="5157787" cy="370722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D46C40B-7560-F747-900A-B5FA109C380E}"/>
              </a:ext>
            </a:extLst>
          </p:cNvPr>
          <p:cNvSpPr>
            <a:spLocks noGrp="1"/>
          </p:cNvSpPr>
          <p:nvPr>
            <p:ph type="body" sz="quarter" idx="3"/>
          </p:nvPr>
        </p:nvSpPr>
        <p:spPr>
          <a:xfrm>
            <a:off x="6172200" y="1449388"/>
            <a:ext cx="5183188" cy="6042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DB8084CB-3430-9B48-BC45-97736BFD099F}"/>
              </a:ext>
            </a:extLst>
          </p:cNvPr>
          <p:cNvSpPr>
            <a:spLocks noGrp="1"/>
          </p:cNvSpPr>
          <p:nvPr>
            <p:ph sz="quarter" idx="4"/>
          </p:nvPr>
        </p:nvSpPr>
        <p:spPr>
          <a:xfrm>
            <a:off x="6172200" y="2273846"/>
            <a:ext cx="5183188" cy="37072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AEAD64-47F2-4848-B11F-CC2417E225D1}"/>
              </a:ext>
            </a:extLst>
          </p:cNvPr>
          <p:cNvSpPr>
            <a:spLocks noGrp="1"/>
          </p:cNvSpPr>
          <p:nvPr>
            <p:ph type="dt" sz="half" idx="10"/>
          </p:nvPr>
        </p:nvSpPr>
        <p:spPr/>
        <p:txBody>
          <a:bodyPr/>
          <a:lstStyle/>
          <a:p>
            <a:fld id="{D18C42DA-824B-F643-80B8-CBBBAF2F7233}" type="datetimeFigureOut">
              <a:rPr lang="en-US" smtClean="0"/>
              <a:t>11/2/2018</a:t>
            </a:fld>
            <a:endParaRPr lang="en-US"/>
          </a:p>
        </p:txBody>
      </p:sp>
      <p:sp>
        <p:nvSpPr>
          <p:cNvPr id="8" name="Footer Placeholder 7">
            <a:extLst>
              <a:ext uri="{FF2B5EF4-FFF2-40B4-BE49-F238E27FC236}">
                <a16:creationId xmlns:a16="http://schemas.microsoft.com/office/drawing/2014/main" id="{06C6546F-5FFF-704F-B9E7-D47EAD3C60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2F86CB-99A1-0D46-AE20-1F41972B5E4D}"/>
              </a:ext>
            </a:extLst>
          </p:cNvPr>
          <p:cNvSpPr>
            <a:spLocks noGrp="1"/>
          </p:cNvSpPr>
          <p:nvPr>
            <p:ph type="sldNum" sz="quarter" idx="12"/>
          </p:nvPr>
        </p:nvSpPr>
        <p:spPr/>
        <p:txBody>
          <a:bodyPr/>
          <a:lstStyle/>
          <a:p>
            <a:fld id="{B56A7991-C915-E246-AE6A-6DF54DA89314}" type="slidenum">
              <a:rPr lang="en-US" smtClean="0"/>
              <a:t>‹#›</a:t>
            </a:fld>
            <a:endParaRPr lang="en-US"/>
          </a:p>
        </p:txBody>
      </p:sp>
      <p:sp>
        <p:nvSpPr>
          <p:cNvPr id="10" name="Text Placeholder 7">
            <a:extLst>
              <a:ext uri="{FF2B5EF4-FFF2-40B4-BE49-F238E27FC236}">
                <a16:creationId xmlns:a16="http://schemas.microsoft.com/office/drawing/2014/main" id="{1D899194-48BB-C94F-9E40-FB22AFA5F6E3}"/>
              </a:ext>
            </a:extLst>
          </p:cNvPr>
          <p:cNvSpPr>
            <a:spLocks noGrp="1"/>
          </p:cNvSpPr>
          <p:nvPr>
            <p:ph type="body" sz="quarter" idx="13" hasCustomPrompt="1"/>
          </p:nvPr>
        </p:nvSpPr>
        <p:spPr>
          <a:xfrm>
            <a:off x="839788" y="1039318"/>
            <a:ext cx="10512425" cy="266700"/>
          </a:xfrm>
        </p:spPr>
        <p:txBody>
          <a:bodyPr>
            <a:noAutofit/>
          </a:bodyPr>
          <a:lstStyle>
            <a:lvl1pPr marL="0" indent="0">
              <a:buNone/>
              <a:defRPr sz="1800"/>
            </a:lvl1pPr>
          </a:lstStyle>
          <a:p>
            <a:pPr lvl="0"/>
            <a:r>
              <a:rPr lang="en-US" dirty="0" err="1"/>
              <a:t>Subheader</a:t>
            </a:r>
            <a:endParaRPr lang="en-US" dirty="0"/>
          </a:p>
        </p:txBody>
      </p:sp>
    </p:spTree>
    <p:extLst>
      <p:ext uri="{BB962C8B-B14F-4D97-AF65-F5344CB8AC3E}">
        <p14:creationId xmlns:p14="http://schemas.microsoft.com/office/powerpoint/2010/main" val="299439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8E86B-EF80-DE4D-A486-440B6455A74E}"/>
              </a:ext>
            </a:extLst>
          </p:cNvPr>
          <p:cNvSpPr>
            <a:spLocks noGrp="1"/>
          </p:cNvSpPr>
          <p:nvPr>
            <p:ph type="title"/>
          </p:nvPr>
        </p:nvSpPr>
        <p:spPr>
          <a:xfrm>
            <a:off x="838200" y="421884"/>
            <a:ext cx="10515600" cy="617434"/>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40579972-453D-794C-BC53-F33A2A0D3473}"/>
              </a:ext>
            </a:extLst>
          </p:cNvPr>
          <p:cNvSpPr>
            <a:spLocks noGrp="1"/>
          </p:cNvSpPr>
          <p:nvPr>
            <p:ph type="dt" sz="half" idx="10"/>
          </p:nvPr>
        </p:nvSpPr>
        <p:spPr/>
        <p:txBody>
          <a:bodyPr/>
          <a:lstStyle/>
          <a:p>
            <a:fld id="{D18C42DA-824B-F643-80B8-CBBBAF2F7233}" type="datetimeFigureOut">
              <a:rPr lang="en-US" smtClean="0"/>
              <a:t>11/2/2018</a:t>
            </a:fld>
            <a:endParaRPr lang="en-US"/>
          </a:p>
        </p:txBody>
      </p:sp>
      <p:sp>
        <p:nvSpPr>
          <p:cNvPr id="4" name="Footer Placeholder 3">
            <a:extLst>
              <a:ext uri="{FF2B5EF4-FFF2-40B4-BE49-F238E27FC236}">
                <a16:creationId xmlns:a16="http://schemas.microsoft.com/office/drawing/2014/main" id="{AFD40ADE-286B-DD4B-A069-6F58209F69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FF43F9-8232-2D42-B357-EA1983588B1C}"/>
              </a:ext>
            </a:extLst>
          </p:cNvPr>
          <p:cNvSpPr>
            <a:spLocks noGrp="1"/>
          </p:cNvSpPr>
          <p:nvPr>
            <p:ph type="sldNum" sz="quarter" idx="12"/>
          </p:nvPr>
        </p:nvSpPr>
        <p:spPr/>
        <p:txBody>
          <a:bodyPr/>
          <a:lstStyle/>
          <a:p>
            <a:fld id="{B56A7991-C915-E246-AE6A-6DF54DA89314}" type="slidenum">
              <a:rPr lang="en-US" smtClean="0"/>
              <a:t>‹#›</a:t>
            </a:fld>
            <a:endParaRPr lang="en-US"/>
          </a:p>
        </p:txBody>
      </p:sp>
      <p:sp>
        <p:nvSpPr>
          <p:cNvPr id="7" name="Text Placeholder 7">
            <a:extLst>
              <a:ext uri="{FF2B5EF4-FFF2-40B4-BE49-F238E27FC236}">
                <a16:creationId xmlns:a16="http://schemas.microsoft.com/office/drawing/2014/main" id="{FE1FAE1B-76D7-EA46-BCC9-10F0207762D4}"/>
              </a:ext>
            </a:extLst>
          </p:cNvPr>
          <p:cNvSpPr>
            <a:spLocks noGrp="1"/>
          </p:cNvSpPr>
          <p:nvPr>
            <p:ph type="body" sz="quarter" idx="13" hasCustomPrompt="1"/>
          </p:nvPr>
        </p:nvSpPr>
        <p:spPr>
          <a:xfrm>
            <a:off x="839788" y="1039318"/>
            <a:ext cx="10512425" cy="266700"/>
          </a:xfrm>
        </p:spPr>
        <p:txBody>
          <a:bodyPr>
            <a:noAutofit/>
          </a:bodyPr>
          <a:lstStyle>
            <a:lvl1pPr marL="0" indent="0">
              <a:buNone/>
              <a:defRPr sz="1800"/>
            </a:lvl1pPr>
          </a:lstStyle>
          <a:p>
            <a:pPr lvl="0"/>
            <a:r>
              <a:rPr lang="en-US" dirty="0" err="1"/>
              <a:t>Subheader</a:t>
            </a:r>
            <a:endParaRPr lang="en-US" dirty="0"/>
          </a:p>
        </p:txBody>
      </p:sp>
    </p:spTree>
    <p:extLst>
      <p:ext uri="{BB962C8B-B14F-4D97-AF65-F5344CB8AC3E}">
        <p14:creationId xmlns:p14="http://schemas.microsoft.com/office/powerpoint/2010/main" val="2993427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CA8E9B-B02C-004D-81C9-F3C69E782E04}"/>
              </a:ext>
            </a:extLst>
          </p:cNvPr>
          <p:cNvSpPr>
            <a:spLocks noGrp="1"/>
          </p:cNvSpPr>
          <p:nvPr>
            <p:ph type="dt" sz="half" idx="10"/>
          </p:nvPr>
        </p:nvSpPr>
        <p:spPr/>
        <p:txBody>
          <a:bodyPr/>
          <a:lstStyle/>
          <a:p>
            <a:fld id="{D18C42DA-824B-F643-80B8-CBBBAF2F7233}" type="datetimeFigureOut">
              <a:rPr lang="en-US" smtClean="0"/>
              <a:t>11/2/2018</a:t>
            </a:fld>
            <a:endParaRPr lang="en-US"/>
          </a:p>
        </p:txBody>
      </p:sp>
      <p:sp>
        <p:nvSpPr>
          <p:cNvPr id="3" name="Footer Placeholder 2">
            <a:extLst>
              <a:ext uri="{FF2B5EF4-FFF2-40B4-BE49-F238E27FC236}">
                <a16:creationId xmlns:a16="http://schemas.microsoft.com/office/drawing/2014/main" id="{363216A9-CCB2-6A4F-9484-F19A0C56F8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B9C204-7AA1-B74B-A4D1-9B6A44266DF5}"/>
              </a:ext>
            </a:extLst>
          </p:cNvPr>
          <p:cNvSpPr>
            <a:spLocks noGrp="1"/>
          </p:cNvSpPr>
          <p:nvPr>
            <p:ph type="sldNum" sz="quarter" idx="12"/>
          </p:nvPr>
        </p:nvSpPr>
        <p:spPr/>
        <p:txBody>
          <a:bodyPr/>
          <a:lstStyle/>
          <a:p>
            <a:fld id="{B56A7991-C915-E246-AE6A-6DF54DA89314}" type="slidenum">
              <a:rPr lang="en-US" smtClean="0"/>
              <a:t>‹#›</a:t>
            </a:fld>
            <a:endParaRPr lang="en-US"/>
          </a:p>
        </p:txBody>
      </p:sp>
      <p:sp>
        <p:nvSpPr>
          <p:cNvPr id="6" name="Picture Placeholder 5">
            <a:extLst>
              <a:ext uri="{FF2B5EF4-FFF2-40B4-BE49-F238E27FC236}">
                <a16:creationId xmlns:a16="http://schemas.microsoft.com/office/drawing/2014/main" id="{BB2B3347-469D-A945-940B-C2DB1E08AF27}"/>
              </a:ext>
            </a:extLst>
          </p:cNvPr>
          <p:cNvSpPr>
            <a:spLocks noGrp="1"/>
          </p:cNvSpPr>
          <p:nvPr>
            <p:ph type="pic" sz="quarter" idx="13"/>
          </p:nvPr>
        </p:nvSpPr>
        <p:spPr>
          <a:xfrm>
            <a:off x="0" y="0"/>
            <a:ext cx="12192000" cy="6858000"/>
          </a:xfrm>
        </p:spPr>
        <p:txBody>
          <a:bodyPr/>
          <a:lstStyle/>
          <a:p>
            <a:endParaRPr lang="en-US"/>
          </a:p>
        </p:txBody>
      </p:sp>
      <p:sp>
        <p:nvSpPr>
          <p:cNvPr id="8" name="Text Placeholder 7">
            <a:extLst>
              <a:ext uri="{FF2B5EF4-FFF2-40B4-BE49-F238E27FC236}">
                <a16:creationId xmlns:a16="http://schemas.microsoft.com/office/drawing/2014/main" id="{668F9C9A-AA91-9043-9C24-4434893CEFA4}"/>
              </a:ext>
            </a:extLst>
          </p:cNvPr>
          <p:cNvSpPr>
            <a:spLocks noGrp="1"/>
          </p:cNvSpPr>
          <p:nvPr>
            <p:ph type="body" sz="quarter" idx="14"/>
          </p:nvPr>
        </p:nvSpPr>
        <p:spPr>
          <a:xfrm>
            <a:off x="839788" y="1449388"/>
            <a:ext cx="10512425" cy="3811587"/>
          </a:xfrm>
        </p:spPr>
        <p:txBody>
          <a:bodyPr anchor="ctr">
            <a:normAutofit/>
          </a:bodyPr>
          <a:lstStyle>
            <a:lvl1pPr algn="ctr">
              <a:defRPr sz="4800" b="1" i="0">
                <a:solidFill>
                  <a:schemeClr val="bg1"/>
                </a:solidFill>
                <a:latin typeface="Gotham Bold" pitchFamily="2" charset="0"/>
              </a:defRPr>
            </a:lvl1pPr>
            <a:lvl2pPr>
              <a:defRPr b="1" i="0">
                <a:solidFill>
                  <a:schemeClr val="bg1"/>
                </a:solidFill>
                <a:latin typeface="Gotham Bold" pitchFamily="2" charset="0"/>
              </a:defRPr>
            </a:lvl2pPr>
            <a:lvl3pPr>
              <a:defRPr b="1" i="0">
                <a:solidFill>
                  <a:schemeClr val="bg1"/>
                </a:solidFill>
                <a:latin typeface="Gotham Bold" pitchFamily="2" charset="0"/>
              </a:defRPr>
            </a:lvl3pPr>
            <a:lvl4pPr>
              <a:defRPr b="1" i="0">
                <a:solidFill>
                  <a:schemeClr val="bg1"/>
                </a:solidFill>
                <a:latin typeface="Gotham Bold" pitchFamily="2" charset="0"/>
              </a:defRPr>
            </a:lvl4pPr>
            <a:lvl5pPr>
              <a:defRPr b="1" i="0">
                <a:solidFill>
                  <a:schemeClr val="bg1"/>
                </a:solidFill>
                <a:latin typeface="Gotham Bold" pitchFamily="2" charset="0"/>
              </a:defRPr>
            </a:lvl5pPr>
          </a:lstStyle>
          <a:p>
            <a:pPr lvl="0"/>
            <a:r>
              <a:rPr lang="en-US" dirty="0"/>
              <a:t>Edit Master text styles</a:t>
            </a:r>
          </a:p>
        </p:txBody>
      </p:sp>
    </p:spTree>
    <p:extLst>
      <p:ext uri="{BB962C8B-B14F-4D97-AF65-F5344CB8AC3E}">
        <p14:creationId xmlns:p14="http://schemas.microsoft.com/office/powerpoint/2010/main" val="609530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B5F72-57A3-4A44-ABD1-3898581B98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811AA0-2C36-814B-ABEA-867E362886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15480D-E385-B641-B1B4-F94769EF0E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64236FC-5113-C94A-AF86-AD9C52CF491B}"/>
              </a:ext>
            </a:extLst>
          </p:cNvPr>
          <p:cNvSpPr>
            <a:spLocks noGrp="1"/>
          </p:cNvSpPr>
          <p:nvPr>
            <p:ph type="dt" sz="half" idx="10"/>
          </p:nvPr>
        </p:nvSpPr>
        <p:spPr/>
        <p:txBody>
          <a:bodyPr/>
          <a:lstStyle/>
          <a:p>
            <a:fld id="{D18C42DA-824B-F643-80B8-CBBBAF2F7233}" type="datetimeFigureOut">
              <a:rPr lang="en-US" smtClean="0"/>
              <a:t>11/2/2018</a:t>
            </a:fld>
            <a:endParaRPr lang="en-US"/>
          </a:p>
        </p:txBody>
      </p:sp>
      <p:sp>
        <p:nvSpPr>
          <p:cNvPr id="6" name="Footer Placeholder 5">
            <a:extLst>
              <a:ext uri="{FF2B5EF4-FFF2-40B4-BE49-F238E27FC236}">
                <a16:creationId xmlns:a16="http://schemas.microsoft.com/office/drawing/2014/main" id="{92D36EC8-0266-B042-A0F7-F67FAEB24A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ABDA47-543E-1C4F-A401-6927F51FA5AF}"/>
              </a:ext>
            </a:extLst>
          </p:cNvPr>
          <p:cNvSpPr>
            <a:spLocks noGrp="1"/>
          </p:cNvSpPr>
          <p:nvPr>
            <p:ph type="sldNum" sz="quarter" idx="12"/>
          </p:nvPr>
        </p:nvSpPr>
        <p:spPr/>
        <p:txBody>
          <a:bodyPr/>
          <a:lstStyle/>
          <a:p>
            <a:fld id="{B56A7991-C915-E246-AE6A-6DF54DA89314}" type="slidenum">
              <a:rPr lang="en-US" smtClean="0"/>
              <a:t>‹#›</a:t>
            </a:fld>
            <a:endParaRPr lang="en-US"/>
          </a:p>
        </p:txBody>
      </p:sp>
    </p:spTree>
    <p:extLst>
      <p:ext uri="{BB962C8B-B14F-4D97-AF65-F5344CB8AC3E}">
        <p14:creationId xmlns:p14="http://schemas.microsoft.com/office/powerpoint/2010/main" val="2481481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4AEE0-3161-D34A-8ABD-EF2831D3920B}"/>
              </a:ext>
            </a:extLst>
          </p:cNvPr>
          <p:cNvSpPr>
            <a:spLocks noGrp="1"/>
          </p:cNvSpPr>
          <p:nvPr>
            <p:ph type="title"/>
          </p:nvPr>
        </p:nvSpPr>
        <p:spPr>
          <a:xfrm>
            <a:off x="839788" y="404813"/>
            <a:ext cx="4916435" cy="1044575"/>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B645DCA0-6EF1-814B-B5A0-475105224FD4}"/>
              </a:ext>
            </a:extLst>
          </p:cNvPr>
          <p:cNvSpPr>
            <a:spLocks noGrp="1"/>
          </p:cNvSpPr>
          <p:nvPr>
            <p:ph type="pic" idx="1"/>
          </p:nvPr>
        </p:nvSpPr>
        <p:spPr>
          <a:xfrm>
            <a:off x="6096000" y="404813"/>
            <a:ext cx="5259388" cy="56880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25EDDE-5573-6A47-9718-747A739B3E3A}"/>
              </a:ext>
            </a:extLst>
          </p:cNvPr>
          <p:cNvSpPr>
            <a:spLocks noGrp="1"/>
          </p:cNvSpPr>
          <p:nvPr>
            <p:ph type="body" sz="half" idx="2"/>
          </p:nvPr>
        </p:nvSpPr>
        <p:spPr>
          <a:xfrm>
            <a:off x="839788" y="1753849"/>
            <a:ext cx="4916435" cy="43389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6DEBFABC-7BE6-6C46-80A3-F0646DF7C611}"/>
              </a:ext>
            </a:extLst>
          </p:cNvPr>
          <p:cNvSpPr>
            <a:spLocks noGrp="1"/>
          </p:cNvSpPr>
          <p:nvPr>
            <p:ph type="dt" sz="half" idx="10"/>
          </p:nvPr>
        </p:nvSpPr>
        <p:spPr/>
        <p:txBody>
          <a:bodyPr/>
          <a:lstStyle/>
          <a:p>
            <a:fld id="{D18C42DA-824B-F643-80B8-CBBBAF2F7233}" type="datetimeFigureOut">
              <a:rPr lang="en-US" smtClean="0"/>
              <a:t>11/2/2018</a:t>
            </a:fld>
            <a:endParaRPr lang="en-US"/>
          </a:p>
        </p:txBody>
      </p:sp>
      <p:sp>
        <p:nvSpPr>
          <p:cNvPr id="6" name="Footer Placeholder 5">
            <a:extLst>
              <a:ext uri="{FF2B5EF4-FFF2-40B4-BE49-F238E27FC236}">
                <a16:creationId xmlns:a16="http://schemas.microsoft.com/office/drawing/2014/main" id="{C56ED249-4BAA-684F-89CE-9C831E1AB0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7732D2-4693-9A4E-BDEF-C9081DC67B9F}"/>
              </a:ext>
            </a:extLst>
          </p:cNvPr>
          <p:cNvSpPr>
            <a:spLocks noGrp="1"/>
          </p:cNvSpPr>
          <p:nvPr>
            <p:ph type="sldNum" sz="quarter" idx="12"/>
          </p:nvPr>
        </p:nvSpPr>
        <p:spPr/>
        <p:txBody>
          <a:bodyPr/>
          <a:lstStyle/>
          <a:p>
            <a:fld id="{B56A7991-C915-E246-AE6A-6DF54DA89314}" type="slidenum">
              <a:rPr lang="en-US" smtClean="0"/>
              <a:t>‹#›</a:t>
            </a:fld>
            <a:endParaRPr lang="en-US"/>
          </a:p>
        </p:txBody>
      </p:sp>
    </p:spTree>
    <p:extLst>
      <p:ext uri="{BB962C8B-B14F-4D97-AF65-F5344CB8AC3E}">
        <p14:creationId xmlns:p14="http://schemas.microsoft.com/office/powerpoint/2010/main" val="281480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203FE82-6D60-A442-A23D-8450E264D5D6}"/>
              </a:ext>
            </a:extLst>
          </p:cNvPr>
          <p:cNvPicPr>
            <a:picLocks noChangeAspect="1"/>
          </p:cNvPicPr>
          <p:nvPr userDrawn="1"/>
        </p:nvPicPr>
        <p:blipFill>
          <a:blip r:embed="rId13"/>
          <a:stretch>
            <a:fillRect/>
          </a:stretch>
        </p:blipFill>
        <p:spPr>
          <a:xfrm>
            <a:off x="9884593" y="6275069"/>
            <a:ext cx="1470586" cy="365125"/>
          </a:xfrm>
          <a:prstGeom prst="rect">
            <a:avLst/>
          </a:prstGeom>
        </p:spPr>
      </p:pic>
      <p:sp>
        <p:nvSpPr>
          <p:cNvPr id="2" name="Title Placeholder 1">
            <a:extLst>
              <a:ext uri="{FF2B5EF4-FFF2-40B4-BE49-F238E27FC236}">
                <a16:creationId xmlns:a16="http://schemas.microsoft.com/office/drawing/2014/main" id="{3459545E-7CC9-744C-9554-E78000FB9AE9}"/>
              </a:ext>
            </a:extLst>
          </p:cNvPr>
          <p:cNvSpPr>
            <a:spLocks noGrp="1"/>
          </p:cNvSpPr>
          <p:nvPr>
            <p:ph type="title"/>
          </p:nvPr>
        </p:nvSpPr>
        <p:spPr>
          <a:xfrm>
            <a:off x="838200" y="421884"/>
            <a:ext cx="10515600" cy="79232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DFB783F6-101A-AB44-8C48-26C69173EC25}"/>
              </a:ext>
            </a:extLst>
          </p:cNvPr>
          <p:cNvSpPr>
            <a:spLocks noGrp="1"/>
          </p:cNvSpPr>
          <p:nvPr>
            <p:ph type="body" idx="1"/>
          </p:nvPr>
        </p:nvSpPr>
        <p:spPr>
          <a:xfrm>
            <a:off x="838200" y="1469037"/>
            <a:ext cx="10515600" cy="45869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132AE04-B177-DB41-BE0A-86938FE9BDA6}"/>
              </a:ext>
            </a:extLst>
          </p:cNvPr>
          <p:cNvSpPr>
            <a:spLocks noGrp="1"/>
          </p:cNvSpPr>
          <p:nvPr>
            <p:ph type="dt" sz="half" idx="2"/>
          </p:nvPr>
        </p:nvSpPr>
        <p:spPr>
          <a:xfrm>
            <a:off x="838200" y="626641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8C42DA-824B-F643-80B8-CBBBAF2F7233}" type="datetimeFigureOut">
              <a:rPr lang="en-US" smtClean="0"/>
              <a:t>11/2/2018</a:t>
            </a:fld>
            <a:endParaRPr lang="en-US" dirty="0"/>
          </a:p>
        </p:txBody>
      </p:sp>
      <p:sp>
        <p:nvSpPr>
          <p:cNvPr id="5" name="Footer Placeholder 4">
            <a:extLst>
              <a:ext uri="{FF2B5EF4-FFF2-40B4-BE49-F238E27FC236}">
                <a16:creationId xmlns:a16="http://schemas.microsoft.com/office/drawing/2014/main" id="{06950332-0DAE-E24F-97B2-7336E640C400}"/>
              </a:ext>
            </a:extLst>
          </p:cNvPr>
          <p:cNvSpPr>
            <a:spLocks noGrp="1"/>
          </p:cNvSpPr>
          <p:nvPr>
            <p:ph type="ftr" sz="quarter" idx="3"/>
          </p:nvPr>
        </p:nvSpPr>
        <p:spPr>
          <a:xfrm>
            <a:off x="4038600" y="626641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66B891-05C0-5246-9AD0-C0994719EACC}"/>
              </a:ext>
            </a:extLst>
          </p:cNvPr>
          <p:cNvSpPr>
            <a:spLocks noGrp="1"/>
          </p:cNvSpPr>
          <p:nvPr>
            <p:ph type="sldNum" sz="quarter" idx="4"/>
          </p:nvPr>
        </p:nvSpPr>
        <p:spPr>
          <a:xfrm>
            <a:off x="8610600" y="6266410"/>
            <a:ext cx="104306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6A7991-C915-E246-AE6A-6DF54DA89314}" type="slidenum">
              <a:rPr lang="en-US" smtClean="0"/>
              <a:t>‹#›</a:t>
            </a:fld>
            <a:endParaRPr lang="en-US"/>
          </a:p>
        </p:txBody>
      </p:sp>
    </p:spTree>
    <p:extLst>
      <p:ext uri="{BB962C8B-B14F-4D97-AF65-F5344CB8AC3E}">
        <p14:creationId xmlns:p14="http://schemas.microsoft.com/office/powerpoint/2010/main" val="3352414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600" b="1" i="0" kern="1200">
          <a:solidFill>
            <a:schemeClr val="accent6"/>
          </a:solidFill>
          <a:latin typeface="Gotham Bold" pitchFamily="2" charset="0"/>
          <a:ea typeface="+mj-ea"/>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1400" b="0" i="0" kern="1200">
          <a:solidFill>
            <a:schemeClr val="tx1"/>
          </a:solidFill>
          <a:latin typeface="Gotham Light" pitchFamily="2" charset="0"/>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529" userDrawn="1">
          <p15:clr>
            <a:srgbClr val="F26B43"/>
          </p15:clr>
        </p15:guide>
        <p15:guide id="4" pos="7151" userDrawn="1">
          <p15:clr>
            <a:srgbClr val="F26B43"/>
          </p15:clr>
        </p15:guide>
        <p15:guide id="5" orient="horz" pos="255" userDrawn="1">
          <p15:clr>
            <a:srgbClr val="F26B43"/>
          </p15:clr>
        </p15:guide>
        <p15:guide id="6" orient="horz" pos="3838" userDrawn="1">
          <p15:clr>
            <a:srgbClr val="F26B43"/>
          </p15:clr>
        </p15:guide>
        <p15:guide id="7" orient="horz" pos="91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09F314C-81E1-1241-957E-C425CDA6F408}"/>
              </a:ext>
            </a:extLst>
          </p:cNvPr>
          <p:cNvSpPr/>
          <p:nvPr/>
        </p:nvSpPr>
        <p:spPr>
          <a:xfrm>
            <a:off x="0" y="3721100"/>
            <a:ext cx="12192000" cy="3136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7048188-27F0-DF4B-A4D1-3FFEF8693C1A}"/>
              </a:ext>
            </a:extLst>
          </p:cNvPr>
          <p:cNvSpPr/>
          <p:nvPr/>
        </p:nvSpPr>
        <p:spPr>
          <a:xfrm>
            <a:off x="0" y="3721101"/>
            <a:ext cx="12192000" cy="1149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C11E4A1-851F-4C42-8170-D48869768C27}"/>
              </a:ext>
            </a:extLst>
          </p:cNvPr>
          <p:cNvPicPr>
            <a:picLocks noChangeAspect="1"/>
          </p:cNvPicPr>
          <p:nvPr/>
        </p:nvPicPr>
        <p:blipFill>
          <a:blip r:embed="rId2"/>
          <a:stretch>
            <a:fillRect/>
          </a:stretch>
        </p:blipFill>
        <p:spPr>
          <a:xfrm>
            <a:off x="0" y="0"/>
            <a:ext cx="12192000" cy="3721100"/>
          </a:xfrm>
          <a:prstGeom prst="rect">
            <a:avLst/>
          </a:prstGeom>
        </p:spPr>
      </p:pic>
      <p:sp>
        <p:nvSpPr>
          <p:cNvPr id="2" name="Title 1">
            <a:extLst>
              <a:ext uri="{FF2B5EF4-FFF2-40B4-BE49-F238E27FC236}">
                <a16:creationId xmlns:a16="http://schemas.microsoft.com/office/drawing/2014/main" id="{3A491954-B9E6-6E4D-8C84-7D6229EA845F}"/>
              </a:ext>
            </a:extLst>
          </p:cNvPr>
          <p:cNvSpPr>
            <a:spLocks noGrp="1"/>
          </p:cNvSpPr>
          <p:nvPr>
            <p:ph type="ctrTitle"/>
          </p:nvPr>
        </p:nvSpPr>
        <p:spPr>
          <a:xfrm>
            <a:off x="936702" y="2074124"/>
            <a:ext cx="10482147" cy="1536197"/>
          </a:xfrm>
        </p:spPr>
        <p:txBody>
          <a:bodyPr>
            <a:noAutofit/>
          </a:bodyPr>
          <a:lstStyle/>
          <a:p>
            <a:pPr algn="l"/>
            <a:r>
              <a:rPr lang="en-US" sz="4400" dirty="0"/>
              <a:t>Why a gender approach is good for workers, business and the sector</a:t>
            </a:r>
          </a:p>
        </p:txBody>
      </p:sp>
      <p:sp>
        <p:nvSpPr>
          <p:cNvPr id="3" name="Subtitle 2">
            <a:extLst>
              <a:ext uri="{FF2B5EF4-FFF2-40B4-BE49-F238E27FC236}">
                <a16:creationId xmlns:a16="http://schemas.microsoft.com/office/drawing/2014/main" id="{C8079AD6-21D6-C643-8245-5017ED0772AC}"/>
              </a:ext>
            </a:extLst>
          </p:cNvPr>
          <p:cNvSpPr>
            <a:spLocks noGrp="1"/>
          </p:cNvSpPr>
          <p:nvPr>
            <p:ph type="subTitle" idx="1"/>
          </p:nvPr>
        </p:nvSpPr>
        <p:spPr>
          <a:xfrm>
            <a:off x="936702" y="3995871"/>
            <a:ext cx="10694020" cy="550552"/>
          </a:xfrm>
        </p:spPr>
        <p:txBody>
          <a:bodyPr>
            <a:noAutofit/>
          </a:bodyPr>
          <a:lstStyle/>
          <a:p>
            <a:pPr algn="l"/>
            <a:r>
              <a:rPr lang="en-US" sz="3200" b="1" dirty="0">
                <a:solidFill>
                  <a:schemeClr val="accent6"/>
                </a:solidFill>
                <a:latin typeface="Gotham Bold" pitchFamily="2" charset="0"/>
              </a:rPr>
              <a:t>CASE FROM THE ETHIOPIAN FLOWER SECTOR</a:t>
            </a:r>
          </a:p>
        </p:txBody>
      </p:sp>
      <p:pic>
        <p:nvPicPr>
          <p:cNvPr id="7" name="Picture 4" descr="Fair &amp; Sustainable Consulting">
            <a:extLst>
              <a:ext uri="{FF2B5EF4-FFF2-40B4-BE49-F238E27FC236}">
                <a16:creationId xmlns:a16="http://schemas.microsoft.com/office/drawing/2014/main" id="{FFEAFC69-C739-204E-8992-89489E7635B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30387" y="5523080"/>
            <a:ext cx="2818992" cy="7047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889D318-F76C-1C42-82D4-8AD2055690F5}"/>
              </a:ext>
            </a:extLst>
          </p:cNvPr>
          <p:cNvPicPr>
            <a:picLocks noChangeAspect="1"/>
          </p:cNvPicPr>
          <p:nvPr/>
        </p:nvPicPr>
        <p:blipFill>
          <a:blip r:embed="rId4"/>
          <a:stretch>
            <a:fillRect/>
          </a:stretch>
        </p:blipFill>
        <p:spPr>
          <a:xfrm>
            <a:off x="8738882" y="5543684"/>
            <a:ext cx="2672489" cy="663540"/>
          </a:xfrm>
          <a:prstGeom prst="rect">
            <a:avLst/>
          </a:prstGeom>
        </p:spPr>
      </p:pic>
      <p:pic>
        <p:nvPicPr>
          <p:cNvPr id="9" name="Picture 2" descr="C:\Users\J.Schneemann.SSC\AppData\Local\Microsoft\Windows\Temporary Internet Files\Content.Outlook\7YCTNOM9\01 logo_icco-cooperation 500px.jpg">
            <a:extLst>
              <a:ext uri="{FF2B5EF4-FFF2-40B4-BE49-F238E27FC236}">
                <a16:creationId xmlns:a16="http://schemas.microsoft.com/office/drawing/2014/main" id="{7161B5C2-0A83-8F4C-8AEC-BD4649D573AE}"/>
              </a:ext>
            </a:extLst>
          </p:cNvPr>
          <p:cNvPicPr/>
          <p:nvPr/>
        </p:nvPicPr>
        <p:blipFill>
          <a:blip r:embed="rId5">
            <a:extLst>
              <a:ext uri="{28A0092B-C50C-407E-A947-70E740481C1C}">
                <a14:useLocalDpi xmlns:a14="http://schemas.microsoft.com/office/drawing/2010/main"/>
              </a:ext>
            </a:extLst>
          </a:blip>
          <a:srcRect/>
          <a:stretch>
            <a:fillRect/>
          </a:stretch>
        </p:blipFill>
        <p:spPr bwMode="auto">
          <a:xfrm>
            <a:off x="559227" y="5289550"/>
            <a:ext cx="3184230" cy="1171808"/>
          </a:xfrm>
          <a:prstGeom prst="rect">
            <a:avLst/>
          </a:prstGeom>
          <a:noFill/>
          <a:ln>
            <a:noFill/>
          </a:ln>
        </p:spPr>
      </p:pic>
    </p:spTree>
    <p:extLst>
      <p:ext uri="{BB962C8B-B14F-4D97-AF65-F5344CB8AC3E}">
        <p14:creationId xmlns:p14="http://schemas.microsoft.com/office/powerpoint/2010/main" val="2048476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D139981D-0F5A-444B-B2EF-417DC2EFCD5B}"/>
              </a:ext>
            </a:extLst>
          </p:cNvPr>
          <p:cNvCxnSpPr>
            <a:cxnSpLocks/>
          </p:cNvCxnSpPr>
          <p:nvPr/>
        </p:nvCxnSpPr>
        <p:spPr>
          <a:xfrm flipH="1" flipV="1">
            <a:off x="7415561" y="4404732"/>
            <a:ext cx="989375" cy="108225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86FBF3C-98CF-0048-A577-24D7E3F675AA}"/>
              </a:ext>
            </a:extLst>
          </p:cNvPr>
          <p:cNvCxnSpPr>
            <a:cxnSpLocks/>
          </p:cNvCxnSpPr>
          <p:nvPr/>
        </p:nvCxnSpPr>
        <p:spPr>
          <a:xfrm flipV="1">
            <a:off x="3706891" y="4404732"/>
            <a:ext cx="1157817" cy="113089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Rounded Rectangular Callout 18">
            <a:extLst>
              <a:ext uri="{FF2B5EF4-FFF2-40B4-BE49-F238E27FC236}">
                <a16:creationId xmlns:a16="http://schemas.microsoft.com/office/drawing/2014/main" id="{7EE629E4-FB6B-9F4A-A15D-AF8828735305}"/>
              </a:ext>
            </a:extLst>
          </p:cNvPr>
          <p:cNvSpPr/>
          <p:nvPr/>
        </p:nvSpPr>
        <p:spPr>
          <a:xfrm flipH="1">
            <a:off x="8263052" y="1144173"/>
            <a:ext cx="2999688" cy="2571264"/>
          </a:xfrm>
          <a:prstGeom prst="wedgeRoundRectCallout">
            <a:avLst>
              <a:gd name="adj1" fmla="val 44325"/>
              <a:gd name="adj2" fmla="val 76105"/>
              <a:gd name="adj3"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F7FECF4-8EB5-B941-87E5-8C1CEAF6B05D}"/>
              </a:ext>
            </a:extLst>
          </p:cNvPr>
          <p:cNvSpPr>
            <a:spLocks noGrp="1"/>
          </p:cNvSpPr>
          <p:nvPr>
            <p:ph type="title"/>
          </p:nvPr>
        </p:nvSpPr>
        <p:spPr/>
        <p:txBody>
          <a:bodyPr>
            <a:normAutofit fontScale="90000"/>
          </a:bodyPr>
          <a:lstStyle/>
          <a:p>
            <a:r>
              <a:rPr lang="en-US" dirty="0"/>
              <a:t>Effects of gender interventions of the project</a:t>
            </a:r>
          </a:p>
        </p:txBody>
      </p:sp>
      <p:sp>
        <p:nvSpPr>
          <p:cNvPr id="8" name="Content Placeholder 2">
            <a:extLst>
              <a:ext uri="{FF2B5EF4-FFF2-40B4-BE49-F238E27FC236}">
                <a16:creationId xmlns:a16="http://schemas.microsoft.com/office/drawing/2014/main" id="{49CC229C-CFAD-3243-8E93-6E6E5A7D2241}"/>
              </a:ext>
            </a:extLst>
          </p:cNvPr>
          <p:cNvSpPr txBox="1">
            <a:spLocks/>
          </p:cNvSpPr>
          <p:nvPr/>
        </p:nvSpPr>
        <p:spPr>
          <a:xfrm>
            <a:off x="8396241" y="1419991"/>
            <a:ext cx="2866499" cy="221963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Tx/>
              <a:buFont typeface="Arial" panose="020B0604020202020204" pitchFamily="34" charset="0"/>
              <a:buChar char="•"/>
              <a:defRPr sz="1400" b="0" i="0" kern="1200">
                <a:solidFill>
                  <a:schemeClr val="tx1"/>
                </a:solidFill>
                <a:latin typeface="Gotham Light" pitchFamily="2" charset="0"/>
                <a:ea typeface="+mn-ea"/>
                <a:cs typeface="+mn-cs"/>
              </a:defRPr>
            </a:lvl1pPr>
            <a:lvl2pPr marL="6858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2pPr>
            <a:lvl3pPr marL="11430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3pPr>
            <a:lvl4pPr marL="16002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4pPr>
            <a:lvl5pPr marL="20574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600"/>
              </a:spcBef>
              <a:buNone/>
            </a:pPr>
            <a:r>
              <a:rPr lang="nl-NL" sz="1500" b="1" dirty="0">
                <a:solidFill>
                  <a:srgbClr val="5AAD3E"/>
                </a:solidFill>
                <a:latin typeface="Gotham Bold" pitchFamily="2" charset="0"/>
              </a:rPr>
              <a:t>Farm </a:t>
            </a:r>
            <a:r>
              <a:rPr lang="nl-NL" sz="1500" b="1" dirty="0" err="1">
                <a:solidFill>
                  <a:srgbClr val="5AAD3E"/>
                </a:solidFill>
                <a:latin typeface="Gotham Bold" pitchFamily="2" charset="0"/>
              </a:rPr>
              <a:t>owners</a:t>
            </a:r>
            <a:r>
              <a:rPr lang="nl-NL" sz="1500" b="1" dirty="0">
                <a:solidFill>
                  <a:srgbClr val="5AAD3E"/>
                </a:solidFill>
                <a:latin typeface="Gotham Bold" pitchFamily="2" charset="0"/>
              </a:rPr>
              <a:t> &amp; managers:  </a:t>
            </a:r>
          </a:p>
          <a:p>
            <a:pPr marL="0" indent="0">
              <a:spcBef>
                <a:spcPts val="600"/>
              </a:spcBef>
              <a:buNone/>
            </a:pPr>
            <a:r>
              <a:rPr lang="nl-NL" sz="1200" dirty="0"/>
              <a:t>“The gender </a:t>
            </a:r>
            <a:r>
              <a:rPr lang="nl-NL" sz="1200" dirty="0" err="1"/>
              <a:t>investments</a:t>
            </a:r>
            <a:r>
              <a:rPr lang="nl-NL" sz="1200" dirty="0"/>
              <a:t> </a:t>
            </a:r>
            <a:r>
              <a:rPr lang="nl-NL" sz="1200" dirty="0" err="1"/>
              <a:t>pay</a:t>
            </a:r>
            <a:r>
              <a:rPr lang="nl-NL" sz="1200" dirty="0"/>
              <a:t> off: we </a:t>
            </a:r>
            <a:r>
              <a:rPr lang="nl-NL" sz="1200" dirty="0" err="1"/>
              <a:t>see</a:t>
            </a:r>
            <a:r>
              <a:rPr lang="nl-NL" sz="1200" dirty="0"/>
              <a:t> gender </a:t>
            </a:r>
            <a:r>
              <a:rPr lang="nl-NL" sz="1200" dirty="0" err="1"/>
              <a:t>interventions</a:t>
            </a:r>
            <a:r>
              <a:rPr lang="nl-NL" sz="1200" dirty="0"/>
              <a:t> as </a:t>
            </a:r>
            <a:r>
              <a:rPr lang="nl-NL" sz="1200" dirty="0" err="1"/>
              <a:t>rational</a:t>
            </a:r>
            <a:r>
              <a:rPr lang="nl-NL" sz="1200" dirty="0"/>
              <a:t> </a:t>
            </a:r>
            <a:r>
              <a:rPr lang="nl-NL" sz="1200" dirty="0" err="1"/>
              <a:t>and</a:t>
            </a:r>
            <a:r>
              <a:rPr lang="nl-NL" sz="1200" dirty="0"/>
              <a:t> </a:t>
            </a:r>
            <a:r>
              <a:rPr lang="nl-NL" sz="1200" dirty="0" err="1"/>
              <a:t>necessary</a:t>
            </a:r>
            <a:r>
              <a:rPr lang="nl-NL" sz="1200" dirty="0"/>
              <a:t> </a:t>
            </a:r>
            <a:r>
              <a:rPr lang="nl-NL" sz="1200" dirty="0" err="1"/>
              <a:t>for</a:t>
            </a:r>
            <a:r>
              <a:rPr lang="nl-NL" sz="1200" dirty="0"/>
              <a:t> </a:t>
            </a:r>
            <a:r>
              <a:rPr lang="nl-NL" sz="1200" dirty="0" err="1"/>
              <a:t>us</a:t>
            </a:r>
            <a:r>
              <a:rPr lang="nl-NL" sz="1200" dirty="0"/>
              <a:t> </a:t>
            </a:r>
            <a:r>
              <a:rPr lang="nl-NL" sz="1200" dirty="0" err="1"/>
              <a:t>to</a:t>
            </a:r>
            <a:r>
              <a:rPr lang="nl-NL" sz="1200" dirty="0"/>
              <a:t> </a:t>
            </a:r>
            <a:r>
              <a:rPr lang="nl-NL" sz="1200" dirty="0" err="1"/>
              <a:t>stay</a:t>
            </a:r>
            <a:r>
              <a:rPr lang="nl-NL" sz="1200" dirty="0"/>
              <a:t> in business, </a:t>
            </a:r>
            <a:r>
              <a:rPr lang="nl-NL" sz="1200" dirty="0" err="1"/>
              <a:t>not</a:t>
            </a:r>
            <a:r>
              <a:rPr lang="nl-NL" sz="1200" dirty="0"/>
              <a:t> in </a:t>
            </a:r>
            <a:r>
              <a:rPr lang="nl-NL" sz="1200" dirty="0" err="1"/>
              <a:t>the</a:t>
            </a:r>
            <a:r>
              <a:rPr lang="nl-NL" sz="1200" dirty="0"/>
              <a:t> last </a:t>
            </a:r>
            <a:r>
              <a:rPr lang="nl-NL" sz="1200" dirty="0" err="1"/>
              <a:t>place</a:t>
            </a:r>
            <a:r>
              <a:rPr lang="nl-NL" sz="1200" dirty="0"/>
              <a:t> </a:t>
            </a:r>
            <a:r>
              <a:rPr lang="nl-NL" sz="1200" dirty="0" err="1"/>
              <a:t>because</a:t>
            </a:r>
            <a:r>
              <a:rPr lang="nl-NL" sz="1200" dirty="0"/>
              <a:t> </a:t>
            </a:r>
            <a:r>
              <a:rPr lang="nl-NL" sz="1200" dirty="0" err="1"/>
              <a:t>the</a:t>
            </a:r>
            <a:r>
              <a:rPr lang="nl-NL" sz="1200" dirty="0"/>
              <a:t> </a:t>
            </a:r>
            <a:r>
              <a:rPr lang="nl-NL" sz="1200" dirty="0" err="1"/>
              <a:t>majority</a:t>
            </a:r>
            <a:r>
              <a:rPr lang="nl-NL" sz="1200" dirty="0"/>
              <a:t> (up </a:t>
            </a:r>
            <a:r>
              <a:rPr lang="nl-NL" sz="1200" dirty="0" err="1"/>
              <a:t>to</a:t>
            </a:r>
            <a:r>
              <a:rPr lang="nl-NL" sz="1200" dirty="0"/>
              <a:t> 80%) of </a:t>
            </a:r>
            <a:r>
              <a:rPr lang="nl-NL" sz="1200" dirty="0" err="1"/>
              <a:t>our</a:t>
            </a:r>
            <a:r>
              <a:rPr lang="nl-NL" sz="1200" dirty="0"/>
              <a:t> </a:t>
            </a:r>
            <a:r>
              <a:rPr lang="nl-NL" sz="1200" dirty="0" err="1"/>
              <a:t>workers</a:t>
            </a:r>
            <a:r>
              <a:rPr lang="nl-NL" sz="1200" dirty="0"/>
              <a:t> is </a:t>
            </a:r>
            <a:r>
              <a:rPr lang="nl-NL" sz="1200" dirty="0" err="1"/>
              <a:t>female</a:t>
            </a:r>
            <a:r>
              <a:rPr lang="nl-NL" sz="1200" dirty="0"/>
              <a:t>.”</a:t>
            </a:r>
            <a:endParaRPr lang="nl-NL" sz="1200" dirty="0">
              <a:latin typeface="Trebuchet MS" panose="020B0603020202020204" pitchFamily="34" charset="0"/>
            </a:endParaRPr>
          </a:p>
        </p:txBody>
      </p:sp>
      <p:sp>
        <p:nvSpPr>
          <p:cNvPr id="21" name="Rounded Rectangle 20">
            <a:extLst>
              <a:ext uri="{FF2B5EF4-FFF2-40B4-BE49-F238E27FC236}">
                <a16:creationId xmlns:a16="http://schemas.microsoft.com/office/drawing/2014/main" id="{240C6E63-AC76-0542-81A6-831F915CFD27}"/>
              </a:ext>
            </a:extLst>
          </p:cNvPr>
          <p:cNvSpPr/>
          <p:nvPr/>
        </p:nvSpPr>
        <p:spPr>
          <a:xfrm>
            <a:off x="820060" y="5360116"/>
            <a:ext cx="3088895" cy="56962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Gotham Bold" pitchFamily="2" charset="0"/>
              </a:rPr>
              <a:t>More satisfied and motivated workers</a:t>
            </a:r>
          </a:p>
        </p:txBody>
      </p:sp>
      <p:sp>
        <p:nvSpPr>
          <p:cNvPr id="24" name="Rounded Rectangle 23">
            <a:extLst>
              <a:ext uri="{FF2B5EF4-FFF2-40B4-BE49-F238E27FC236}">
                <a16:creationId xmlns:a16="http://schemas.microsoft.com/office/drawing/2014/main" id="{A232B47C-3C69-9A4D-8A8B-8CC21C8645CB}"/>
              </a:ext>
            </a:extLst>
          </p:cNvPr>
          <p:cNvSpPr/>
          <p:nvPr/>
        </p:nvSpPr>
        <p:spPr>
          <a:xfrm>
            <a:off x="4551552" y="5378230"/>
            <a:ext cx="3088895" cy="569629"/>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Gotham Bold" pitchFamily="2" charset="0"/>
              </a:rPr>
              <a:t>More healthy workers</a:t>
            </a:r>
          </a:p>
        </p:txBody>
      </p:sp>
      <p:sp>
        <p:nvSpPr>
          <p:cNvPr id="18" name="Rounded Rectangular Callout 17">
            <a:extLst>
              <a:ext uri="{FF2B5EF4-FFF2-40B4-BE49-F238E27FC236}">
                <a16:creationId xmlns:a16="http://schemas.microsoft.com/office/drawing/2014/main" id="{17F17B2D-A1EB-5B4A-97C8-129273E4CB93}"/>
              </a:ext>
            </a:extLst>
          </p:cNvPr>
          <p:cNvSpPr/>
          <p:nvPr/>
        </p:nvSpPr>
        <p:spPr>
          <a:xfrm>
            <a:off x="839790" y="1028701"/>
            <a:ext cx="3069165" cy="2686736"/>
          </a:xfrm>
          <a:prstGeom prst="wedgeRoundRectCallout">
            <a:avLst>
              <a:gd name="adj1" fmla="val 45008"/>
              <a:gd name="adj2" fmla="val 67437"/>
              <a:gd name="adj3"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E7B6EF16-71FD-F349-92F4-D455496709C7}"/>
              </a:ext>
            </a:extLst>
          </p:cNvPr>
          <p:cNvSpPr txBox="1">
            <a:spLocks/>
          </p:cNvSpPr>
          <p:nvPr/>
        </p:nvSpPr>
        <p:spPr>
          <a:xfrm>
            <a:off x="966172" y="1224183"/>
            <a:ext cx="2960921" cy="241544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20000"/>
              </a:lnSpc>
              <a:spcBef>
                <a:spcPts val="1000"/>
              </a:spcBef>
              <a:buClrTx/>
              <a:buFont typeface="Arial" panose="020B0604020202020204" pitchFamily="34" charset="0"/>
              <a:buChar char="•"/>
              <a:defRPr sz="1400" b="0" i="0" kern="1200">
                <a:solidFill>
                  <a:schemeClr val="tx1"/>
                </a:solidFill>
                <a:latin typeface="Gotham Light" pitchFamily="2" charset="0"/>
                <a:ea typeface="+mn-ea"/>
                <a:cs typeface="+mn-cs"/>
              </a:defRPr>
            </a:lvl1pPr>
            <a:lvl2pPr marL="6858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2pPr>
            <a:lvl3pPr marL="11430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3pPr>
            <a:lvl4pPr marL="16002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4pPr>
            <a:lvl5pPr marL="20574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600"/>
              </a:spcBef>
              <a:buNone/>
            </a:pPr>
            <a:r>
              <a:rPr lang="nl-NL" sz="1600" b="1" dirty="0" err="1">
                <a:solidFill>
                  <a:srgbClr val="5AAD3E"/>
                </a:solidFill>
                <a:latin typeface="Gotham Bold" pitchFamily="2" charset="0"/>
              </a:rPr>
              <a:t>Workers</a:t>
            </a:r>
            <a:r>
              <a:rPr lang="nl-NL" sz="1600" b="1" dirty="0">
                <a:solidFill>
                  <a:srgbClr val="5AAD3E"/>
                </a:solidFill>
                <a:latin typeface="Gotham Bold" pitchFamily="2" charset="0"/>
              </a:rPr>
              <a:t>:  </a:t>
            </a:r>
          </a:p>
          <a:p>
            <a:pPr marL="0" indent="0">
              <a:spcBef>
                <a:spcPts val="600"/>
              </a:spcBef>
              <a:buNone/>
            </a:pPr>
            <a:r>
              <a:rPr lang="nl-NL" sz="1300" dirty="0"/>
              <a:t>“</a:t>
            </a:r>
            <a:r>
              <a:rPr lang="nl-NL" sz="1300" dirty="0" err="1"/>
              <a:t>Workers</a:t>
            </a:r>
            <a:r>
              <a:rPr lang="nl-NL" sz="1300" dirty="0"/>
              <a:t> </a:t>
            </a:r>
            <a:r>
              <a:rPr lang="nl-NL" sz="1300" dirty="0" err="1"/>
              <a:t>now</a:t>
            </a:r>
            <a:r>
              <a:rPr lang="nl-NL" sz="1300" dirty="0"/>
              <a:t> have </a:t>
            </a:r>
            <a:r>
              <a:rPr lang="nl-NL" sz="1300" dirty="0" err="1"/>
              <a:t>increased</a:t>
            </a:r>
            <a:r>
              <a:rPr lang="nl-NL" sz="1300" dirty="0"/>
              <a:t> awareness on gender, </a:t>
            </a:r>
            <a:r>
              <a:rPr lang="nl-NL" sz="1300" dirty="0" err="1"/>
              <a:t>sexual</a:t>
            </a:r>
            <a:r>
              <a:rPr lang="nl-NL" sz="1300" dirty="0"/>
              <a:t> </a:t>
            </a:r>
            <a:r>
              <a:rPr lang="nl-NL" sz="1300" dirty="0" err="1"/>
              <a:t>harassment</a:t>
            </a:r>
            <a:r>
              <a:rPr lang="nl-NL" sz="1300" dirty="0"/>
              <a:t>, </a:t>
            </a:r>
            <a:r>
              <a:rPr lang="nl-NL" sz="1300" dirty="0" err="1"/>
              <a:t>reproductive</a:t>
            </a:r>
            <a:r>
              <a:rPr lang="nl-NL" sz="1300" dirty="0"/>
              <a:t> health </a:t>
            </a:r>
            <a:r>
              <a:rPr lang="nl-NL" sz="1300" dirty="0" err="1"/>
              <a:t>and</a:t>
            </a:r>
            <a:r>
              <a:rPr lang="nl-NL" sz="1300" dirty="0"/>
              <a:t> </a:t>
            </a:r>
            <a:r>
              <a:rPr lang="nl-NL" sz="1300" dirty="0" err="1"/>
              <a:t>safety</a:t>
            </a:r>
            <a:r>
              <a:rPr lang="nl-NL" sz="1300" dirty="0"/>
              <a:t>. We </a:t>
            </a:r>
            <a:r>
              <a:rPr lang="nl-NL" sz="1300" dirty="0" err="1"/>
              <a:t>learned</a:t>
            </a:r>
            <a:r>
              <a:rPr lang="nl-NL" sz="1300" dirty="0"/>
              <a:t> </a:t>
            </a:r>
            <a:r>
              <a:rPr lang="nl-NL" sz="1300" dirty="0" err="1"/>
              <a:t>which</a:t>
            </a:r>
            <a:r>
              <a:rPr lang="nl-NL" sz="1300" dirty="0"/>
              <a:t> actions </a:t>
            </a:r>
            <a:r>
              <a:rPr lang="nl-NL" sz="1300" dirty="0" err="1"/>
              <a:t>and</a:t>
            </a:r>
            <a:r>
              <a:rPr lang="nl-NL" sz="1300" dirty="0"/>
              <a:t> </a:t>
            </a:r>
            <a:r>
              <a:rPr lang="nl-NL" sz="1300" dirty="0" err="1"/>
              <a:t>behavior</a:t>
            </a:r>
            <a:r>
              <a:rPr lang="nl-NL" sz="1300" dirty="0"/>
              <a:t> are ‘</a:t>
            </a:r>
            <a:r>
              <a:rPr lang="nl-NL" sz="1300" dirty="0" err="1"/>
              <a:t>normal</a:t>
            </a:r>
            <a:r>
              <a:rPr lang="nl-NL" sz="1300" dirty="0"/>
              <a:t>’, </a:t>
            </a:r>
            <a:r>
              <a:rPr lang="nl-NL" sz="1300" dirty="0" err="1"/>
              <a:t>and</a:t>
            </a:r>
            <a:r>
              <a:rPr lang="nl-NL" sz="1300" dirty="0"/>
              <a:t> </a:t>
            </a:r>
            <a:r>
              <a:rPr lang="nl-NL" sz="1300" dirty="0" err="1"/>
              <a:t>not</a:t>
            </a:r>
            <a:r>
              <a:rPr lang="nl-NL" sz="1300" dirty="0"/>
              <a:t> </a:t>
            </a:r>
            <a:r>
              <a:rPr lang="nl-NL" sz="1300" dirty="0" err="1"/>
              <a:t>normal</a:t>
            </a:r>
            <a:r>
              <a:rPr lang="nl-NL" sz="1300" dirty="0"/>
              <a:t>, </a:t>
            </a:r>
            <a:r>
              <a:rPr lang="nl-NL" sz="1300" dirty="0" err="1"/>
              <a:t>while</a:t>
            </a:r>
            <a:r>
              <a:rPr lang="nl-NL" sz="1300" dirty="0"/>
              <a:t> </a:t>
            </a:r>
            <a:r>
              <a:rPr lang="nl-NL" sz="1300" dirty="0" err="1"/>
              <a:t>before</a:t>
            </a:r>
            <a:r>
              <a:rPr lang="nl-NL" sz="1300" dirty="0"/>
              <a:t> </a:t>
            </a:r>
            <a:r>
              <a:rPr lang="nl-NL" sz="1300" dirty="0" err="1"/>
              <a:t>workers</a:t>
            </a:r>
            <a:r>
              <a:rPr lang="nl-NL" sz="1300" dirty="0"/>
              <a:t> </a:t>
            </a:r>
            <a:r>
              <a:rPr lang="nl-NL" sz="1300" dirty="0" err="1"/>
              <a:t>did</a:t>
            </a:r>
            <a:r>
              <a:rPr lang="nl-NL" sz="1300" dirty="0"/>
              <a:t> </a:t>
            </a:r>
            <a:r>
              <a:rPr lang="nl-NL" sz="1300" dirty="0" err="1"/>
              <a:t>not</a:t>
            </a:r>
            <a:r>
              <a:rPr lang="nl-NL" sz="1300" dirty="0"/>
              <a:t> </a:t>
            </a:r>
            <a:r>
              <a:rPr lang="nl-NL" sz="1300" dirty="0" err="1"/>
              <a:t>know</a:t>
            </a:r>
            <a:r>
              <a:rPr lang="nl-NL" sz="1300" dirty="0"/>
              <a:t>. We are </a:t>
            </a:r>
            <a:r>
              <a:rPr lang="nl-NL" sz="1300" dirty="0" err="1"/>
              <a:t>now</a:t>
            </a:r>
            <a:r>
              <a:rPr lang="nl-NL" sz="1300" dirty="0"/>
              <a:t> </a:t>
            </a:r>
            <a:r>
              <a:rPr lang="nl-NL" sz="1300" dirty="0" err="1"/>
              <a:t>aware</a:t>
            </a:r>
            <a:r>
              <a:rPr lang="nl-NL" sz="1300" dirty="0"/>
              <a:t> of </a:t>
            </a:r>
            <a:r>
              <a:rPr lang="nl-NL" sz="1300" dirty="0" err="1"/>
              <a:t>the</a:t>
            </a:r>
            <a:r>
              <a:rPr lang="nl-NL" sz="1300" dirty="0"/>
              <a:t> codes of </a:t>
            </a:r>
            <a:r>
              <a:rPr lang="nl-NL" sz="1300" dirty="0" err="1"/>
              <a:t>conduct</a:t>
            </a:r>
            <a:r>
              <a:rPr lang="nl-NL" sz="1300" dirty="0"/>
              <a:t> </a:t>
            </a:r>
            <a:r>
              <a:rPr lang="nl-NL" sz="1300" dirty="0" err="1"/>
              <a:t>and</a:t>
            </a:r>
            <a:r>
              <a:rPr lang="nl-NL" sz="1300" dirty="0"/>
              <a:t> </a:t>
            </a:r>
            <a:r>
              <a:rPr lang="nl-NL" sz="1300" dirty="0" err="1"/>
              <a:t>how</a:t>
            </a:r>
            <a:r>
              <a:rPr lang="nl-NL" sz="1300" dirty="0"/>
              <a:t> </a:t>
            </a:r>
            <a:r>
              <a:rPr lang="nl-NL" sz="1300" dirty="0" err="1"/>
              <a:t>to</a:t>
            </a:r>
            <a:r>
              <a:rPr lang="nl-NL" sz="1300" dirty="0"/>
              <a:t> </a:t>
            </a:r>
            <a:r>
              <a:rPr lang="nl-NL" sz="1300" dirty="0" err="1"/>
              <a:t>behave</a:t>
            </a:r>
            <a:r>
              <a:rPr lang="nl-NL" sz="1300" dirty="0"/>
              <a:t> in </a:t>
            </a:r>
            <a:r>
              <a:rPr lang="nl-NL" sz="1300" dirty="0" err="1"/>
              <a:t>the</a:t>
            </a:r>
            <a:r>
              <a:rPr lang="nl-NL" sz="1300" dirty="0"/>
              <a:t> </a:t>
            </a:r>
            <a:r>
              <a:rPr lang="nl-NL" sz="1300" dirty="0" err="1"/>
              <a:t>work</a:t>
            </a:r>
            <a:r>
              <a:rPr lang="nl-NL" sz="1300" dirty="0"/>
              <a:t> </a:t>
            </a:r>
            <a:r>
              <a:rPr lang="nl-NL" sz="1300" dirty="0" err="1"/>
              <a:t>place</a:t>
            </a:r>
            <a:r>
              <a:rPr lang="nl-NL" sz="1300" dirty="0"/>
              <a:t> </a:t>
            </a:r>
            <a:r>
              <a:rPr lang="nl-NL" sz="1300" dirty="0" err="1"/>
              <a:t>and</a:t>
            </a:r>
            <a:r>
              <a:rPr lang="nl-NL" sz="1300" dirty="0"/>
              <a:t> </a:t>
            </a:r>
            <a:r>
              <a:rPr lang="nl-NL" sz="1300" dirty="0" err="1"/>
              <a:t>about</a:t>
            </a:r>
            <a:r>
              <a:rPr lang="nl-NL" sz="1300" dirty="0"/>
              <a:t> </a:t>
            </a:r>
            <a:r>
              <a:rPr lang="nl-NL" sz="1300" dirty="0" err="1"/>
              <a:t>the</a:t>
            </a:r>
            <a:r>
              <a:rPr lang="nl-NL" sz="1300" dirty="0"/>
              <a:t> </a:t>
            </a:r>
            <a:r>
              <a:rPr lang="nl-NL" sz="1300" dirty="0" err="1"/>
              <a:t>punishment</a:t>
            </a:r>
            <a:r>
              <a:rPr lang="nl-NL" sz="1300" dirty="0"/>
              <a:t>. </a:t>
            </a:r>
            <a:r>
              <a:rPr lang="nl-NL" sz="1300" dirty="0" err="1"/>
              <a:t>And</a:t>
            </a:r>
            <a:r>
              <a:rPr lang="nl-NL" sz="1300" dirty="0"/>
              <a:t> </a:t>
            </a:r>
            <a:r>
              <a:rPr lang="nl-NL" sz="1300" dirty="0" err="1"/>
              <a:t>that</a:t>
            </a:r>
            <a:r>
              <a:rPr lang="nl-NL" sz="1300" dirty="0"/>
              <a:t> we </a:t>
            </a:r>
            <a:r>
              <a:rPr lang="nl-NL" sz="1300" dirty="0" err="1"/>
              <a:t>can</a:t>
            </a:r>
            <a:r>
              <a:rPr lang="nl-NL" sz="1300" dirty="0"/>
              <a:t> report </a:t>
            </a:r>
            <a:r>
              <a:rPr lang="nl-NL" sz="1300" dirty="0" err="1"/>
              <a:t>to</a:t>
            </a:r>
            <a:r>
              <a:rPr lang="nl-NL" sz="1300" dirty="0"/>
              <a:t> </a:t>
            </a:r>
            <a:r>
              <a:rPr lang="nl-NL" sz="1300" dirty="0" err="1"/>
              <a:t>the</a:t>
            </a:r>
            <a:r>
              <a:rPr lang="nl-NL" sz="1300" dirty="0"/>
              <a:t> gender </a:t>
            </a:r>
            <a:r>
              <a:rPr lang="nl-NL" sz="1300" dirty="0" err="1"/>
              <a:t>committee</a:t>
            </a:r>
            <a:r>
              <a:rPr lang="nl-NL" sz="1300" dirty="0"/>
              <a:t>.”</a:t>
            </a:r>
          </a:p>
        </p:txBody>
      </p:sp>
      <p:sp>
        <p:nvSpPr>
          <p:cNvPr id="13" name="Rounded Rectangle 12">
            <a:extLst>
              <a:ext uri="{FF2B5EF4-FFF2-40B4-BE49-F238E27FC236}">
                <a16:creationId xmlns:a16="http://schemas.microsoft.com/office/drawing/2014/main" id="{A9FD3355-48D6-654D-BF7E-E11B63ECCBE2}"/>
              </a:ext>
            </a:extLst>
          </p:cNvPr>
          <p:cNvSpPr/>
          <p:nvPr/>
        </p:nvSpPr>
        <p:spPr>
          <a:xfrm>
            <a:off x="8263055" y="4107610"/>
            <a:ext cx="3088896" cy="569629"/>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Gotham Bold" pitchFamily="2" charset="0"/>
              </a:rPr>
              <a:t>32% decrease of gender-based violence cases (2015-2017)</a:t>
            </a:r>
          </a:p>
        </p:txBody>
      </p:sp>
      <p:sp>
        <p:nvSpPr>
          <p:cNvPr id="14" name="Rounded Rectangle 13">
            <a:extLst>
              <a:ext uri="{FF2B5EF4-FFF2-40B4-BE49-F238E27FC236}">
                <a16:creationId xmlns:a16="http://schemas.microsoft.com/office/drawing/2014/main" id="{4879E168-9B12-6F42-BF6C-DFF01DB2BA18}"/>
              </a:ext>
            </a:extLst>
          </p:cNvPr>
          <p:cNvSpPr/>
          <p:nvPr/>
        </p:nvSpPr>
        <p:spPr>
          <a:xfrm>
            <a:off x="8263052" y="5357614"/>
            <a:ext cx="3088896" cy="56962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Gotham Bold" pitchFamily="2" charset="0"/>
              </a:rPr>
              <a:t>40% more women in management positions (2013-2017)</a:t>
            </a:r>
          </a:p>
        </p:txBody>
      </p:sp>
      <p:cxnSp>
        <p:nvCxnSpPr>
          <p:cNvPr id="4" name="Straight Connector 3">
            <a:extLst>
              <a:ext uri="{FF2B5EF4-FFF2-40B4-BE49-F238E27FC236}">
                <a16:creationId xmlns:a16="http://schemas.microsoft.com/office/drawing/2014/main" id="{A7C88DEB-463A-3345-8ED7-A97629A322AF}"/>
              </a:ext>
            </a:extLst>
          </p:cNvPr>
          <p:cNvCxnSpPr>
            <a:cxnSpLocks/>
          </p:cNvCxnSpPr>
          <p:nvPr/>
        </p:nvCxnSpPr>
        <p:spPr>
          <a:xfrm flipV="1">
            <a:off x="3858321" y="3914078"/>
            <a:ext cx="1006387" cy="490655"/>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D221A31-E737-B34E-A33B-17D33CB160E2}"/>
              </a:ext>
            </a:extLst>
          </p:cNvPr>
          <p:cNvCxnSpPr>
            <a:cxnSpLocks/>
          </p:cNvCxnSpPr>
          <p:nvPr/>
        </p:nvCxnSpPr>
        <p:spPr>
          <a:xfrm flipV="1">
            <a:off x="6095074" y="4654938"/>
            <a:ext cx="0" cy="809748"/>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8B731AF-E06D-2B4D-9AB7-A78297AFCD06}"/>
              </a:ext>
            </a:extLst>
          </p:cNvPr>
          <p:cNvCxnSpPr>
            <a:cxnSpLocks/>
          </p:cNvCxnSpPr>
          <p:nvPr/>
        </p:nvCxnSpPr>
        <p:spPr>
          <a:xfrm>
            <a:off x="7560527" y="3992137"/>
            <a:ext cx="779959" cy="412595"/>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5BBEBAAD-F3EC-854F-9F59-EA3FB47183A3}"/>
              </a:ext>
            </a:extLst>
          </p:cNvPr>
          <p:cNvSpPr txBox="1"/>
          <p:nvPr/>
        </p:nvSpPr>
        <p:spPr>
          <a:xfrm>
            <a:off x="4516864" y="1529475"/>
            <a:ext cx="3156420" cy="307777"/>
          </a:xfrm>
          <a:prstGeom prst="rect">
            <a:avLst/>
          </a:prstGeom>
          <a:noFill/>
        </p:spPr>
        <p:txBody>
          <a:bodyPr wrap="square" rtlCol="0">
            <a:spAutoFit/>
          </a:bodyPr>
          <a:lstStyle/>
          <a:p>
            <a:pPr algn="ctr"/>
            <a:r>
              <a:rPr lang="en-US" sz="1400" b="1" dirty="0">
                <a:solidFill>
                  <a:schemeClr val="accent6"/>
                </a:solidFill>
                <a:latin typeface="Gotham Bold" pitchFamily="2" charset="0"/>
              </a:rPr>
              <a:t>Gender committee at SHER farm</a:t>
            </a:r>
          </a:p>
        </p:txBody>
      </p:sp>
      <p:pic>
        <p:nvPicPr>
          <p:cNvPr id="6" name="Picture 5">
            <a:extLst>
              <a:ext uri="{FF2B5EF4-FFF2-40B4-BE49-F238E27FC236}">
                <a16:creationId xmlns:a16="http://schemas.microsoft.com/office/drawing/2014/main" id="{A02309CD-DD10-7E4E-A723-F8764354C35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37467" y="1890828"/>
            <a:ext cx="3715214" cy="2786411"/>
          </a:xfrm>
          <a:prstGeom prst="roundRect">
            <a:avLst/>
          </a:prstGeom>
          <a:ln w="38100">
            <a:noFill/>
          </a:ln>
        </p:spPr>
      </p:pic>
      <p:sp>
        <p:nvSpPr>
          <p:cNvPr id="20" name="Rounded Rectangle 19">
            <a:extLst>
              <a:ext uri="{FF2B5EF4-FFF2-40B4-BE49-F238E27FC236}">
                <a16:creationId xmlns:a16="http://schemas.microsoft.com/office/drawing/2014/main" id="{1121989A-8E06-B946-88A2-F82ECA91AFE4}"/>
              </a:ext>
            </a:extLst>
          </p:cNvPr>
          <p:cNvSpPr/>
          <p:nvPr/>
        </p:nvSpPr>
        <p:spPr>
          <a:xfrm>
            <a:off x="838200" y="4109560"/>
            <a:ext cx="3088895" cy="569629"/>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Gotham Bold" pitchFamily="2" charset="0"/>
              </a:rPr>
              <a:t>Improved relationship among workers/with management</a:t>
            </a:r>
          </a:p>
        </p:txBody>
      </p:sp>
    </p:spTree>
    <p:extLst>
      <p:ext uri="{BB962C8B-B14F-4D97-AF65-F5344CB8AC3E}">
        <p14:creationId xmlns:p14="http://schemas.microsoft.com/office/powerpoint/2010/main" val="2092655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AB3E1F8-584E-5242-B45D-919A8E50A465}"/>
              </a:ext>
            </a:extLst>
          </p:cNvPr>
          <p:cNvSpPr/>
          <p:nvPr/>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9766D37-C04C-204A-8BE6-BA2D4F17C7E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2354"/>
          <a:stretch/>
        </p:blipFill>
        <p:spPr>
          <a:xfrm rot="16200000">
            <a:off x="-1093098" y="1093097"/>
            <a:ext cx="6858000" cy="4671802"/>
          </a:xfrm>
          <a:prstGeom prst="rect">
            <a:avLst/>
          </a:prstGeom>
        </p:spPr>
      </p:pic>
      <p:sp>
        <p:nvSpPr>
          <p:cNvPr id="2" name="Title 1">
            <a:extLst>
              <a:ext uri="{FF2B5EF4-FFF2-40B4-BE49-F238E27FC236}">
                <a16:creationId xmlns:a16="http://schemas.microsoft.com/office/drawing/2014/main" id="{FF7FECF4-8EB5-B941-87E5-8C1CEAF6B05D}"/>
              </a:ext>
            </a:extLst>
          </p:cNvPr>
          <p:cNvSpPr>
            <a:spLocks noGrp="1"/>
          </p:cNvSpPr>
          <p:nvPr>
            <p:ph type="title"/>
          </p:nvPr>
        </p:nvSpPr>
        <p:spPr>
          <a:xfrm>
            <a:off x="101662" y="421883"/>
            <a:ext cx="4570141" cy="1161589"/>
          </a:xfrm>
        </p:spPr>
        <p:txBody>
          <a:bodyPr>
            <a:normAutofit/>
          </a:bodyPr>
          <a:lstStyle/>
          <a:p>
            <a:r>
              <a:rPr lang="en-US" dirty="0"/>
              <a:t>What can the sector do?</a:t>
            </a:r>
          </a:p>
        </p:txBody>
      </p:sp>
      <p:sp>
        <p:nvSpPr>
          <p:cNvPr id="3" name="Content Placeholder 2">
            <a:extLst>
              <a:ext uri="{FF2B5EF4-FFF2-40B4-BE49-F238E27FC236}">
                <a16:creationId xmlns:a16="http://schemas.microsoft.com/office/drawing/2014/main" id="{681EFAFD-0751-014C-A5F0-B978A604ED06}"/>
              </a:ext>
            </a:extLst>
          </p:cNvPr>
          <p:cNvSpPr>
            <a:spLocks noGrp="1"/>
          </p:cNvSpPr>
          <p:nvPr>
            <p:ph idx="1"/>
          </p:nvPr>
        </p:nvSpPr>
        <p:spPr>
          <a:xfrm>
            <a:off x="101663" y="1522529"/>
            <a:ext cx="3833600" cy="1291009"/>
          </a:xfrm>
        </p:spPr>
        <p:txBody>
          <a:bodyPr>
            <a:normAutofit/>
          </a:bodyPr>
          <a:lstStyle/>
          <a:p>
            <a:pPr marL="0" indent="0">
              <a:lnSpc>
                <a:spcPct val="110000"/>
              </a:lnSpc>
              <a:spcBef>
                <a:spcPts val="0"/>
              </a:spcBef>
              <a:buNone/>
            </a:pPr>
            <a:r>
              <a:rPr lang="en-US" sz="1600" b="1" dirty="0">
                <a:latin typeface="Gotham Bold" pitchFamily="2" charset="0"/>
              </a:rPr>
              <a:t>Endorse and use the</a:t>
            </a:r>
          </a:p>
          <a:p>
            <a:pPr marL="0" indent="0">
              <a:lnSpc>
                <a:spcPct val="110000"/>
              </a:lnSpc>
              <a:spcBef>
                <a:spcPts val="0"/>
              </a:spcBef>
              <a:buNone/>
            </a:pPr>
            <a:r>
              <a:rPr lang="en-US" sz="1600" b="1" dirty="0">
                <a:solidFill>
                  <a:schemeClr val="accent6"/>
                </a:solidFill>
                <a:latin typeface="Gotham Bold" pitchFamily="2" charset="0"/>
              </a:rPr>
              <a:t>UN Women’s Empowerment Principles</a:t>
            </a:r>
            <a:r>
              <a:rPr lang="en-US" sz="1600" b="1" dirty="0">
                <a:latin typeface="Gotham Bold" pitchFamily="2" charset="0"/>
              </a:rPr>
              <a:t> (WEPs 1-7) as guide for action</a:t>
            </a:r>
          </a:p>
        </p:txBody>
      </p:sp>
      <p:sp>
        <p:nvSpPr>
          <p:cNvPr id="8" name="Content Placeholder 2">
            <a:extLst>
              <a:ext uri="{FF2B5EF4-FFF2-40B4-BE49-F238E27FC236}">
                <a16:creationId xmlns:a16="http://schemas.microsoft.com/office/drawing/2014/main" id="{49CC229C-CFAD-3243-8E93-6E6E5A7D2241}"/>
              </a:ext>
            </a:extLst>
          </p:cNvPr>
          <p:cNvSpPr txBox="1">
            <a:spLocks/>
          </p:cNvSpPr>
          <p:nvPr/>
        </p:nvSpPr>
        <p:spPr>
          <a:xfrm>
            <a:off x="4991384" y="185026"/>
            <a:ext cx="6642597" cy="396601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Tx/>
              <a:buFont typeface="Arial" panose="020B0604020202020204" pitchFamily="34" charset="0"/>
              <a:buChar char="•"/>
              <a:defRPr sz="1400" b="0" i="0" kern="1200">
                <a:solidFill>
                  <a:schemeClr val="tx1"/>
                </a:solidFill>
                <a:latin typeface="Gotham Light" pitchFamily="2" charset="0"/>
                <a:ea typeface="+mn-ea"/>
                <a:cs typeface="+mn-cs"/>
              </a:defRPr>
            </a:lvl1pPr>
            <a:lvl2pPr marL="6858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2pPr>
            <a:lvl3pPr marL="11430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3pPr>
            <a:lvl4pPr marL="16002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4pPr>
            <a:lvl5pPr marL="20574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b="1" dirty="0" err="1">
                <a:solidFill>
                  <a:schemeClr val="bg1"/>
                </a:solidFill>
                <a:latin typeface="Gotham Bold" pitchFamily="2" charset="0"/>
              </a:rPr>
              <a:t>What</a:t>
            </a:r>
            <a:r>
              <a:rPr lang="nl-NL" sz="2000" b="1" dirty="0">
                <a:solidFill>
                  <a:schemeClr val="bg1"/>
                </a:solidFill>
                <a:latin typeface="Gotham Bold" pitchFamily="2" charset="0"/>
              </a:rPr>
              <a:t> farms </a:t>
            </a:r>
            <a:r>
              <a:rPr lang="nl-NL" sz="2000" b="1" dirty="0" err="1">
                <a:solidFill>
                  <a:schemeClr val="bg1"/>
                </a:solidFill>
                <a:latin typeface="Gotham Bold" pitchFamily="2" charset="0"/>
              </a:rPr>
              <a:t>can</a:t>
            </a:r>
            <a:r>
              <a:rPr lang="nl-NL" sz="2000" b="1" dirty="0">
                <a:solidFill>
                  <a:schemeClr val="bg1"/>
                </a:solidFill>
                <a:latin typeface="Gotham Bold" pitchFamily="2" charset="0"/>
              </a:rPr>
              <a:t> do:  </a:t>
            </a:r>
          </a:p>
          <a:p>
            <a:pPr marL="0" indent="0">
              <a:lnSpc>
                <a:spcPct val="110000"/>
              </a:lnSpc>
              <a:buNone/>
            </a:pPr>
            <a:r>
              <a:rPr lang="nl-NL" sz="1600" dirty="0">
                <a:solidFill>
                  <a:schemeClr val="bg1"/>
                </a:solidFill>
              </a:rPr>
              <a:t>Owners paying positive and regular attention to workers </a:t>
            </a:r>
          </a:p>
          <a:p>
            <a:pPr marL="0" indent="0">
              <a:lnSpc>
                <a:spcPct val="110000"/>
              </a:lnSpc>
              <a:buNone/>
            </a:pPr>
            <a:r>
              <a:rPr lang="nl-NL" sz="1600" dirty="0">
                <a:solidFill>
                  <a:schemeClr val="bg1"/>
                </a:solidFill>
              </a:rPr>
              <a:t>Further improvement gender sensitive policies + practices </a:t>
            </a:r>
          </a:p>
          <a:p>
            <a:pPr marL="0" indent="0">
              <a:lnSpc>
                <a:spcPct val="110000"/>
              </a:lnSpc>
              <a:buNone/>
            </a:pPr>
            <a:r>
              <a:rPr lang="nl-NL" sz="1600" dirty="0">
                <a:solidFill>
                  <a:schemeClr val="bg1"/>
                </a:solidFill>
              </a:rPr>
              <a:t>Promote a mixed female/male composition of gender committees</a:t>
            </a:r>
          </a:p>
          <a:p>
            <a:pPr marL="0" indent="0">
              <a:lnSpc>
                <a:spcPct val="110000"/>
              </a:lnSpc>
              <a:buNone/>
            </a:pPr>
            <a:r>
              <a:rPr lang="nl-NL" sz="1600" dirty="0">
                <a:solidFill>
                  <a:schemeClr val="bg1"/>
                </a:solidFill>
              </a:rPr>
              <a:t>Wider bonus opportunities for female workers</a:t>
            </a:r>
          </a:p>
          <a:p>
            <a:pPr marL="0" indent="0">
              <a:lnSpc>
                <a:spcPct val="110000"/>
              </a:lnSpc>
              <a:buNone/>
            </a:pPr>
            <a:r>
              <a:rPr lang="nl-NL" sz="1600" dirty="0">
                <a:solidFill>
                  <a:schemeClr val="bg1"/>
                </a:solidFill>
              </a:rPr>
              <a:t>Establish day care facilities</a:t>
            </a:r>
          </a:p>
          <a:p>
            <a:pPr marL="0" indent="0">
              <a:lnSpc>
                <a:spcPct val="110000"/>
              </a:lnSpc>
              <a:buNone/>
            </a:pPr>
            <a:r>
              <a:rPr lang="nl-NL" sz="1600" dirty="0">
                <a:solidFill>
                  <a:schemeClr val="bg1"/>
                </a:solidFill>
              </a:rPr>
              <a:t>Communication about Integrated Pest Management</a:t>
            </a:r>
          </a:p>
          <a:p>
            <a:pPr marL="0" indent="0">
              <a:lnSpc>
                <a:spcPct val="110000"/>
              </a:lnSpc>
              <a:buNone/>
            </a:pPr>
            <a:r>
              <a:rPr lang="nl-NL" sz="1600" dirty="0">
                <a:solidFill>
                  <a:schemeClr val="bg1"/>
                </a:solidFill>
              </a:rPr>
              <a:t>Drinking water access</a:t>
            </a:r>
          </a:p>
        </p:txBody>
      </p:sp>
      <p:sp>
        <p:nvSpPr>
          <p:cNvPr id="11" name="Content Placeholder 2">
            <a:extLst>
              <a:ext uri="{FF2B5EF4-FFF2-40B4-BE49-F238E27FC236}">
                <a16:creationId xmlns:a16="http://schemas.microsoft.com/office/drawing/2014/main" id="{DFB85F7C-65BE-844B-86AF-5D3D78E33266}"/>
              </a:ext>
            </a:extLst>
          </p:cNvPr>
          <p:cNvSpPr txBox="1">
            <a:spLocks/>
          </p:cNvSpPr>
          <p:nvPr/>
        </p:nvSpPr>
        <p:spPr>
          <a:xfrm>
            <a:off x="4991383" y="3831306"/>
            <a:ext cx="6642597" cy="262890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Tx/>
              <a:buFont typeface="Arial" panose="020B0604020202020204" pitchFamily="34" charset="0"/>
              <a:buChar char="•"/>
              <a:defRPr sz="1400" b="0" i="0" kern="1200">
                <a:solidFill>
                  <a:schemeClr val="tx1"/>
                </a:solidFill>
                <a:latin typeface="Gotham Light" pitchFamily="2" charset="0"/>
                <a:ea typeface="+mn-ea"/>
                <a:cs typeface="+mn-cs"/>
              </a:defRPr>
            </a:lvl1pPr>
            <a:lvl2pPr marL="6858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2pPr>
            <a:lvl3pPr marL="11430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3pPr>
            <a:lvl4pPr marL="16002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4pPr>
            <a:lvl5pPr marL="20574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b="1" dirty="0" err="1">
                <a:solidFill>
                  <a:schemeClr val="bg1"/>
                </a:solidFill>
                <a:latin typeface="Gotham Bold" pitchFamily="2" charset="0"/>
              </a:rPr>
              <a:t>What</a:t>
            </a:r>
            <a:r>
              <a:rPr lang="nl-NL" sz="2000" b="1" dirty="0">
                <a:solidFill>
                  <a:schemeClr val="bg1"/>
                </a:solidFill>
                <a:latin typeface="Gotham Bold" pitchFamily="2" charset="0"/>
              </a:rPr>
              <a:t> </a:t>
            </a:r>
            <a:r>
              <a:rPr lang="nl-NL" sz="2000" b="1" dirty="0" err="1">
                <a:solidFill>
                  <a:schemeClr val="bg1"/>
                </a:solidFill>
                <a:latin typeface="Gotham Bold" pitchFamily="2" charset="0"/>
              </a:rPr>
              <a:t>supporting</a:t>
            </a:r>
            <a:r>
              <a:rPr lang="nl-NL" sz="2000" b="1" dirty="0">
                <a:solidFill>
                  <a:schemeClr val="bg1"/>
                </a:solidFill>
                <a:latin typeface="Gotham Bold" pitchFamily="2" charset="0"/>
              </a:rPr>
              <a:t> </a:t>
            </a:r>
            <a:r>
              <a:rPr lang="nl-NL" sz="2000" b="1" dirty="0" err="1">
                <a:solidFill>
                  <a:schemeClr val="bg1"/>
                </a:solidFill>
                <a:latin typeface="Gotham Bold" pitchFamily="2" charset="0"/>
              </a:rPr>
              <a:t>organizations</a:t>
            </a:r>
            <a:r>
              <a:rPr lang="nl-NL" sz="2000" b="1" dirty="0">
                <a:solidFill>
                  <a:schemeClr val="bg1"/>
                </a:solidFill>
                <a:latin typeface="Gotham Bold" pitchFamily="2" charset="0"/>
              </a:rPr>
              <a:t> </a:t>
            </a:r>
            <a:r>
              <a:rPr lang="nl-NL" sz="2000" b="1" dirty="0" err="1">
                <a:solidFill>
                  <a:schemeClr val="bg1"/>
                </a:solidFill>
                <a:latin typeface="Gotham Bold" pitchFamily="2" charset="0"/>
              </a:rPr>
              <a:t>can</a:t>
            </a:r>
            <a:r>
              <a:rPr lang="nl-NL" sz="2000" b="1" dirty="0">
                <a:solidFill>
                  <a:schemeClr val="bg1"/>
                </a:solidFill>
                <a:latin typeface="Gotham Bold" pitchFamily="2" charset="0"/>
              </a:rPr>
              <a:t> do:  </a:t>
            </a:r>
          </a:p>
          <a:p>
            <a:pPr marL="0" indent="0">
              <a:lnSpc>
                <a:spcPct val="110000"/>
              </a:lnSpc>
              <a:buNone/>
            </a:pPr>
            <a:r>
              <a:rPr lang="nl-NL" sz="1600" dirty="0">
                <a:solidFill>
                  <a:schemeClr val="bg1"/>
                </a:solidFill>
              </a:rPr>
              <a:t>Organize/promote exchange (visits) and learning between farms</a:t>
            </a:r>
          </a:p>
          <a:p>
            <a:pPr marL="0" indent="0">
              <a:lnSpc>
                <a:spcPct val="110000"/>
              </a:lnSpc>
              <a:buNone/>
            </a:pPr>
            <a:r>
              <a:rPr lang="nl-NL" sz="1600" dirty="0">
                <a:solidFill>
                  <a:schemeClr val="bg1"/>
                </a:solidFill>
              </a:rPr>
              <a:t>Develop sector strategy to communicate about Integrated Pest Management</a:t>
            </a:r>
          </a:p>
          <a:p>
            <a:pPr marL="0" indent="0">
              <a:lnSpc>
                <a:spcPct val="110000"/>
              </a:lnSpc>
              <a:buNone/>
            </a:pPr>
            <a:r>
              <a:rPr lang="nl-NL" sz="1600" dirty="0">
                <a:solidFill>
                  <a:schemeClr val="bg1"/>
                </a:solidFill>
              </a:rPr>
              <a:t>Develop sector wide sex-disaggregated data collection and reporting framework</a:t>
            </a:r>
          </a:p>
        </p:txBody>
      </p:sp>
      <p:pic>
        <p:nvPicPr>
          <p:cNvPr id="12" name="Afbeelding 7">
            <a:extLst>
              <a:ext uri="{FF2B5EF4-FFF2-40B4-BE49-F238E27FC236}">
                <a16:creationId xmlns:a16="http://schemas.microsoft.com/office/drawing/2014/main" id="{EEF82568-7477-2647-9339-173B0D524F2A}"/>
              </a:ext>
            </a:extLst>
          </p:cNvPr>
          <p:cNvPicPr/>
          <p:nvPr/>
        </p:nvPicPr>
        <p:blipFill>
          <a:blip r:embed="rId3">
            <a:clrChange>
              <a:clrFrom>
                <a:srgbClr val="FFF6E4"/>
              </a:clrFrom>
              <a:clrTo>
                <a:srgbClr val="FFF6E4">
                  <a:alpha val="0"/>
                </a:srgbClr>
              </a:clrTo>
            </a:clrChange>
          </a:blip>
          <a:stretch>
            <a:fillRect/>
          </a:stretch>
        </p:blipFill>
        <p:spPr>
          <a:xfrm>
            <a:off x="101662" y="2813538"/>
            <a:ext cx="3833600" cy="3588650"/>
          </a:xfrm>
          <a:prstGeom prst="rect">
            <a:avLst/>
          </a:prstGeom>
        </p:spPr>
      </p:pic>
    </p:spTree>
    <p:extLst>
      <p:ext uri="{BB962C8B-B14F-4D97-AF65-F5344CB8AC3E}">
        <p14:creationId xmlns:p14="http://schemas.microsoft.com/office/powerpoint/2010/main" val="246237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CA22FB5-1098-DE41-B55C-F407E115D8E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6874398" y="1540398"/>
            <a:ext cx="6857998" cy="3777205"/>
          </a:xfrm>
          <a:prstGeom prst="rect">
            <a:avLst/>
          </a:prstGeom>
        </p:spPr>
      </p:pic>
      <p:sp>
        <p:nvSpPr>
          <p:cNvPr id="14" name="Rectangle 13">
            <a:extLst>
              <a:ext uri="{FF2B5EF4-FFF2-40B4-BE49-F238E27FC236}">
                <a16:creationId xmlns:a16="http://schemas.microsoft.com/office/drawing/2014/main" id="{172B9513-B05C-2C41-A25F-4EF02E13BCE3}"/>
              </a:ext>
            </a:extLst>
          </p:cNvPr>
          <p:cNvSpPr/>
          <p:nvPr/>
        </p:nvSpPr>
        <p:spPr>
          <a:xfrm>
            <a:off x="8414793" y="0"/>
            <a:ext cx="3777205" cy="6857999"/>
          </a:xfrm>
          <a:prstGeom prst="rect">
            <a:avLst/>
          </a:prstGeom>
          <a:solidFill>
            <a:schemeClr val="tx1">
              <a:lumMod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381916-E3B1-754B-8BE5-266F8EE98663}"/>
              </a:ext>
            </a:extLst>
          </p:cNvPr>
          <p:cNvSpPr>
            <a:spLocks noGrp="1"/>
          </p:cNvSpPr>
          <p:nvPr>
            <p:ph type="title"/>
          </p:nvPr>
        </p:nvSpPr>
        <p:spPr>
          <a:xfrm>
            <a:off x="838200" y="421883"/>
            <a:ext cx="7194630" cy="816607"/>
          </a:xfrm>
        </p:spPr>
        <p:txBody>
          <a:bodyPr>
            <a:normAutofit fontScale="90000"/>
          </a:bodyPr>
          <a:lstStyle/>
          <a:p>
            <a:r>
              <a:rPr lang="en-US" dirty="0"/>
              <a:t>Gender equality in Ethiopian flower industry: </a:t>
            </a:r>
            <a:r>
              <a:rPr lang="en-US" b="0" dirty="0">
                <a:latin typeface="Gotham Light" pitchFamily="2" charset="0"/>
              </a:rPr>
              <a:t>the partners</a:t>
            </a:r>
          </a:p>
        </p:txBody>
      </p:sp>
      <p:sp>
        <p:nvSpPr>
          <p:cNvPr id="3" name="Content Placeholder 2">
            <a:extLst>
              <a:ext uri="{FF2B5EF4-FFF2-40B4-BE49-F238E27FC236}">
                <a16:creationId xmlns:a16="http://schemas.microsoft.com/office/drawing/2014/main" id="{3387EE77-8BF8-A045-A591-561C5398285A}"/>
              </a:ext>
            </a:extLst>
          </p:cNvPr>
          <p:cNvSpPr>
            <a:spLocks noGrp="1"/>
          </p:cNvSpPr>
          <p:nvPr>
            <p:ph idx="1"/>
          </p:nvPr>
        </p:nvSpPr>
        <p:spPr>
          <a:xfrm>
            <a:off x="2151530" y="1645918"/>
            <a:ext cx="5733826" cy="4302531"/>
          </a:xfrm>
        </p:spPr>
        <p:txBody>
          <a:bodyPr>
            <a:normAutofit/>
          </a:bodyPr>
          <a:lstStyle/>
          <a:p>
            <a:pPr marL="0" indent="0">
              <a:buNone/>
            </a:pPr>
            <a:r>
              <a:rPr lang="en-US" sz="1200" b="1" dirty="0">
                <a:latin typeface="Gotham Bold" pitchFamily="2" charset="0"/>
              </a:rPr>
              <a:t>Ethiopian Horticulture Producers and Exporters Association (EHPEA): </a:t>
            </a:r>
          </a:p>
          <a:p>
            <a:pPr marL="0" indent="0">
              <a:buNone/>
            </a:pPr>
            <a:r>
              <a:rPr lang="en-US" sz="1200" dirty="0"/>
              <a:t>Represents Ethiopian flower farmers and exporters and supports more responsible production methods, promoting gender equality and fostering women empowerment programs.</a:t>
            </a:r>
          </a:p>
          <a:p>
            <a:pPr marL="0" indent="0">
              <a:buNone/>
            </a:pPr>
            <a:r>
              <a:rPr lang="en-US" sz="1200" b="1" dirty="0">
                <a:latin typeface="Gotham Bold" pitchFamily="2" charset="0"/>
              </a:rPr>
              <a:t>Business for Social Responsibility (BSR):  </a:t>
            </a:r>
          </a:p>
          <a:p>
            <a:pPr marL="0" indent="0">
              <a:buNone/>
            </a:pPr>
            <a:r>
              <a:rPr lang="en-US" sz="1200" dirty="0"/>
              <a:t>With </a:t>
            </a:r>
            <a:r>
              <a:rPr lang="en-US" sz="1200" dirty="0" err="1"/>
              <a:t>HERproject</a:t>
            </a:r>
            <a:r>
              <a:rPr lang="en-US" sz="1200" dirty="0"/>
              <a:t>, BSR aims to empower low-income women working in global supply chains through workplace-based interventions on health, financial inclusion, and gender equality.</a:t>
            </a:r>
          </a:p>
          <a:p>
            <a:pPr marL="0" indent="0">
              <a:buNone/>
            </a:pPr>
            <a:r>
              <a:rPr lang="en-US" sz="1200" b="1" dirty="0">
                <a:latin typeface="Gotham Bold" pitchFamily="2" charset="0"/>
              </a:rPr>
              <a:t>IDH, The Sustainable Trade Initiative: </a:t>
            </a:r>
          </a:p>
          <a:p>
            <a:pPr marL="0" indent="0">
              <a:buNone/>
            </a:pPr>
            <a:r>
              <a:rPr lang="en-US" sz="1200" dirty="0"/>
              <a:t>IDH convenes companies, CSOs, governments and others in public-private partnerships with the aim of driving change through co-funding and prototyping of new economically viable approaches to realize green and inclusive growth at scale in commodity sectors and sourcing areas. </a:t>
            </a:r>
          </a:p>
          <a:p>
            <a:pPr marL="0" indent="0">
              <a:buNone/>
            </a:pPr>
            <a:r>
              <a:rPr lang="en-US" sz="1200" b="1" dirty="0">
                <a:latin typeface="Gotham Bold" pitchFamily="2" charset="0"/>
              </a:rPr>
              <a:t>Floriculture Sustainability Initiative (FSI):  </a:t>
            </a:r>
          </a:p>
          <a:p>
            <a:pPr marL="0" indent="0">
              <a:buNone/>
            </a:pPr>
            <a:r>
              <a:rPr lang="en-US" sz="1200" dirty="0"/>
              <a:t>Market-driven initiative that brings the international floriculture supply-chain together to improve sustainability practices through field projects and increased transparency.</a:t>
            </a:r>
          </a:p>
          <a:p>
            <a:endParaRPr lang="en-US" sz="1200" dirty="0"/>
          </a:p>
        </p:txBody>
      </p:sp>
      <p:sp>
        <p:nvSpPr>
          <p:cNvPr id="5" name="Content Placeholder 2">
            <a:extLst>
              <a:ext uri="{FF2B5EF4-FFF2-40B4-BE49-F238E27FC236}">
                <a16:creationId xmlns:a16="http://schemas.microsoft.com/office/drawing/2014/main" id="{0E402E7D-271A-D849-843B-0D48461046B0}"/>
              </a:ext>
            </a:extLst>
          </p:cNvPr>
          <p:cNvSpPr txBox="1">
            <a:spLocks/>
          </p:cNvSpPr>
          <p:nvPr/>
        </p:nvSpPr>
        <p:spPr>
          <a:xfrm>
            <a:off x="8808335" y="2268019"/>
            <a:ext cx="2960532" cy="329131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Tx/>
              <a:buFont typeface="Arial" panose="020B0604020202020204" pitchFamily="34" charset="0"/>
              <a:buChar char="•"/>
              <a:defRPr sz="1400" b="0" i="0" kern="1200">
                <a:solidFill>
                  <a:schemeClr val="tx1"/>
                </a:solidFill>
                <a:latin typeface="Gotham Light" pitchFamily="2" charset="0"/>
                <a:ea typeface="+mn-ea"/>
                <a:cs typeface="+mn-cs"/>
              </a:defRPr>
            </a:lvl1pPr>
            <a:lvl2pPr marL="6858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2pPr>
            <a:lvl3pPr marL="11430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3pPr>
            <a:lvl4pPr marL="16002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4pPr>
            <a:lvl5pPr marL="20574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latin typeface="Gotham Bold" pitchFamily="2" charset="0"/>
              </a:rPr>
              <a:t>“The farms have understood that women are the altar of the business. Women play a critical role in the overall process of the farms’ production, so investing in these women with regard to gender empowerment is rewarding at all levels.”</a:t>
            </a:r>
          </a:p>
          <a:p>
            <a:pPr marL="0" indent="0">
              <a:buNone/>
            </a:pPr>
            <a:r>
              <a:rPr lang="en-US" dirty="0">
                <a:solidFill>
                  <a:schemeClr val="bg1"/>
                </a:solidFill>
                <a:latin typeface="Gotham Book" pitchFamily="2" charset="0"/>
              </a:rPr>
              <a:t>EHPEA Project manager: </a:t>
            </a:r>
          </a:p>
          <a:p>
            <a:pPr marL="0" indent="0">
              <a:buNone/>
            </a:pPr>
            <a:endParaRPr lang="en-US" b="1" dirty="0">
              <a:solidFill>
                <a:schemeClr val="bg1"/>
              </a:solidFill>
              <a:latin typeface="Gotham Bold" pitchFamily="2" charset="0"/>
            </a:endParaRPr>
          </a:p>
        </p:txBody>
      </p:sp>
      <p:pic>
        <p:nvPicPr>
          <p:cNvPr id="7" name="Picture 6">
            <a:extLst>
              <a:ext uri="{FF2B5EF4-FFF2-40B4-BE49-F238E27FC236}">
                <a16:creationId xmlns:a16="http://schemas.microsoft.com/office/drawing/2014/main" id="{47F63DC2-3119-1E44-87FC-D921CC911A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1640" y="1937467"/>
            <a:ext cx="447661" cy="726139"/>
          </a:xfrm>
          <a:prstGeom prst="rect">
            <a:avLst/>
          </a:prstGeom>
        </p:spPr>
      </p:pic>
      <p:pic>
        <p:nvPicPr>
          <p:cNvPr id="8" name="Picture 7">
            <a:extLst>
              <a:ext uri="{FF2B5EF4-FFF2-40B4-BE49-F238E27FC236}">
                <a16:creationId xmlns:a16="http://schemas.microsoft.com/office/drawing/2014/main" id="{B8480001-58DE-6045-BDED-3BBA1538C3F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8200" y="3212893"/>
            <a:ext cx="1090430" cy="726138"/>
          </a:xfrm>
          <a:prstGeom prst="rect">
            <a:avLst/>
          </a:prstGeom>
        </p:spPr>
      </p:pic>
      <p:pic>
        <p:nvPicPr>
          <p:cNvPr id="9" name="Picture 8">
            <a:extLst>
              <a:ext uri="{FF2B5EF4-FFF2-40B4-BE49-F238E27FC236}">
                <a16:creationId xmlns:a16="http://schemas.microsoft.com/office/drawing/2014/main" id="{2C6B0607-7B0F-E244-817A-4EA07E6DADFB}"/>
              </a:ext>
            </a:extLst>
          </p:cNvPr>
          <p:cNvPicPr>
            <a:picLocks noChangeAspect="1"/>
          </p:cNvPicPr>
          <p:nvPr/>
        </p:nvPicPr>
        <p:blipFill>
          <a:blip r:embed="rId5"/>
          <a:stretch>
            <a:fillRect/>
          </a:stretch>
        </p:blipFill>
        <p:spPr>
          <a:xfrm>
            <a:off x="959399" y="4488318"/>
            <a:ext cx="769000" cy="694495"/>
          </a:xfrm>
          <a:prstGeom prst="rect">
            <a:avLst/>
          </a:prstGeom>
        </p:spPr>
      </p:pic>
      <p:pic>
        <p:nvPicPr>
          <p:cNvPr id="10" name="Picture 9">
            <a:extLst>
              <a:ext uri="{FF2B5EF4-FFF2-40B4-BE49-F238E27FC236}">
                <a16:creationId xmlns:a16="http://schemas.microsoft.com/office/drawing/2014/main" id="{106AF133-9917-EC4D-976E-B9AB705382B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8224" y="5601202"/>
            <a:ext cx="694494" cy="694494"/>
          </a:xfrm>
          <a:prstGeom prst="rect">
            <a:avLst/>
          </a:prstGeom>
        </p:spPr>
      </p:pic>
    </p:spTree>
    <p:extLst>
      <p:ext uri="{BB962C8B-B14F-4D97-AF65-F5344CB8AC3E}">
        <p14:creationId xmlns:p14="http://schemas.microsoft.com/office/powerpoint/2010/main" val="3055661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EEA1CF-A2F4-834F-9782-B589EF1FE8F3}"/>
              </a:ext>
            </a:extLst>
          </p:cNvPr>
          <p:cNvSpPr/>
          <p:nvPr/>
        </p:nvSpPr>
        <p:spPr>
          <a:xfrm>
            <a:off x="0" y="1476513"/>
            <a:ext cx="12192000" cy="10567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381916-E3B1-754B-8BE5-266F8EE98663}"/>
              </a:ext>
            </a:extLst>
          </p:cNvPr>
          <p:cNvSpPr>
            <a:spLocks noGrp="1"/>
          </p:cNvSpPr>
          <p:nvPr>
            <p:ph type="title"/>
          </p:nvPr>
        </p:nvSpPr>
        <p:spPr>
          <a:xfrm>
            <a:off x="838200" y="421884"/>
            <a:ext cx="10515600" cy="606816"/>
          </a:xfrm>
        </p:spPr>
        <p:txBody>
          <a:bodyPr>
            <a:normAutofit/>
          </a:bodyPr>
          <a:lstStyle/>
          <a:p>
            <a:r>
              <a:rPr lang="en-US" dirty="0"/>
              <a:t>“Empowering the Source”</a:t>
            </a:r>
          </a:p>
        </p:txBody>
      </p:sp>
      <p:sp>
        <p:nvSpPr>
          <p:cNvPr id="3" name="Content Placeholder 2">
            <a:extLst>
              <a:ext uri="{FF2B5EF4-FFF2-40B4-BE49-F238E27FC236}">
                <a16:creationId xmlns:a16="http://schemas.microsoft.com/office/drawing/2014/main" id="{3387EE77-8BF8-A045-A591-561C5398285A}"/>
              </a:ext>
            </a:extLst>
          </p:cNvPr>
          <p:cNvSpPr>
            <a:spLocks noGrp="1"/>
          </p:cNvSpPr>
          <p:nvPr>
            <p:ph idx="1"/>
          </p:nvPr>
        </p:nvSpPr>
        <p:spPr>
          <a:xfrm>
            <a:off x="873119" y="1662055"/>
            <a:ext cx="3743661" cy="742279"/>
          </a:xfrm>
        </p:spPr>
        <p:txBody>
          <a:bodyPr>
            <a:noAutofit/>
          </a:bodyPr>
          <a:lstStyle/>
          <a:p>
            <a:pPr marL="0" indent="0">
              <a:buNone/>
            </a:pPr>
            <a:r>
              <a:rPr lang="en-US" sz="1600" b="1" dirty="0">
                <a:solidFill>
                  <a:schemeClr val="bg1"/>
                </a:solidFill>
                <a:latin typeface="Gotham Bold" pitchFamily="2" charset="0"/>
              </a:rPr>
              <a:t>Implemented by EHPEA and BSR </a:t>
            </a:r>
            <a:r>
              <a:rPr lang="en-US" sz="1600" b="1" dirty="0" err="1">
                <a:solidFill>
                  <a:schemeClr val="bg1"/>
                </a:solidFill>
                <a:latin typeface="Gotham Bold" pitchFamily="2" charset="0"/>
              </a:rPr>
              <a:t>HERproject</a:t>
            </a:r>
            <a:r>
              <a:rPr lang="en-US" sz="1600" b="1" dirty="0">
                <a:solidFill>
                  <a:schemeClr val="bg1"/>
                </a:solidFill>
                <a:latin typeface="Gotham Bold" pitchFamily="2" charset="0"/>
              </a:rPr>
              <a:t>, co-funded by IDH</a:t>
            </a:r>
          </a:p>
        </p:txBody>
      </p:sp>
      <p:sp>
        <p:nvSpPr>
          <p:cNvPr id="11" name="Text Placeholder 3">
            <a:extLst>
              <a:ext uri="{FF2B5EF4-FFF2-40B4-BE49-F238E27FC236}">
                <a16:creationId xmlns:a16="http://schemas.microsoft.com/office/drawing/2014/main" id="{9C7F5D28-EEEC-6944-861A-0FD04060F0E8}"/>
              </a:ext>
            </a:extLst>
          </p:cNvPr>
          <p:cNvSpPr>
            <a:spLocks noGrp="1"/>
          </p:cNvSpPr>
          <p:nvPr>
            <p:ph type="body" sz="quarter" idx="13"/>
          </p:nvPr>
        </p:nvSpPr>
        <p:spPr>
          <a:xfrm>
            <a:off x="839788" y="1039318"/>
            <a:ext cx="10512425" cy="266700"/>
          </a:xfrm>
        </p:spPr>
        <p:txBody>
          <a:bodyPr/>
          <a:lstStyle/>
          <a:p>
            <a:r>
              <a:rPr lang="en-US" b="1" dirty="0">
                <a:latin typeface="Gotham Bold" pitchFamily="2" charset="0"/>
              </a:rPr>
              <a:t>Gender Projects 1 and 2</a:t>
            </a:r>
          </a:p>
        </p:txBody>
      </p:sp>
      <p:sp>
        <p:nvSpPr>
          <p:cNvPr id="13" name="Content Placeholder 2">
            <a:extLst>
              <a:ext uri="{FF2B5EF4-FFF2-40B4-BE49-F238E27FC236}">
                <a16:creationId xmlns:a16="http://schemas.microsoft.com/office/drawing/2014/main" id="{DFE2B8DF-20D6-034B-AE36-7AB70524D505}"/>
              </a:ext>
            </a:extLst>
          </p:cNvPr>
          <p:cNvSpPr txBox="1">
            <a:spLocks/>
          </p:cNvSpPr>
          <p:nvPr/>
        </p:nvSpPr>
        <p:spPr>
          <a:xfrm>
            <a:off x="727590" y="4196473"/>
            <a:ext cx="2656268" cy="345446"/>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Tx/>
              <a:buFont typeface="Arial" panose="020B0604020202020204" pitchFamily="34" charset="0"/>
              <a:buChar char="•"/>
              <a:defRPr sz="1400" b="0" i="0" kern="1200">
                <a:solidFill>
                  <a:schemeClr val="tx1"/>
                </a:solidFill>
                <a:latin typeface="Gotham Light" pitchFamily="2" charset="0"/>
                <a:ea typeface="+mn-ea"/>
                <a:cs typeface="+mn-cs"/>
              </a:defRPr>
            </a:lvl1pPr>
            <a:lvl2pPr marL="6858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2pPr>
            <a:lvl3pPr marL="11430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3pPr>
            <a:lvl4pPr marL="16002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4pPr>
            <a:lvl5pPr marL="20574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Font typeface="Arial" panose="020B0604020202020204" pitchFamily="34" charset="0"/>
              <a:buNone/>
            </a:pPr>
            <a:r>
              <a:rPr lang="en-US" sz="1800" b="1" dirty="0">
                <a:solidFill>
                  <a:schemeClr val="accent6"/>
                </a:solidFill>
                <a:latin typeface="Gotham Bold" pitchFamily="2" charset="0"/>
              </a:rPr>
              <a:t>Gender interventions</a:t>
            </a:r>
          </a:p>
        </p:txBody>
      </p:sp>
      <p:sp>
        <p:nvSpPr>
          <p:cNvPr id="15" name="Content Placeholder 2">
            <a:extLst>
              <a:ext uri="{FF2B5EF4-FFF2-40B4-BE49-F238E27FC236}">
                <a16:creationId xmlns:a16="http://schemas.microsoft.com/office/drawing/2014/main" id="{99775BAD-25B1-9E47-9DCC-B885F1614DCA}"/>
              </a:ext>
            </a:extLst>
          </p:cNvPr>
          <p:cNvSpPr txBox="1">
            <a:spLocks/>
          </p:cNvSpPr>
          <p:nvPr/>
        </p:nvSpPr>
        <p:spPr>
          <a:xfrm>
            <a:off x="4148259" y="4196473"/>
            <a:ext cx="1514459" cy="345446"/>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Tx/>
              <a:buFont typeface="Arial" panose="020B0604020202020204" pitchFamily="34" charset="0"/>
              <a:buChar char="•"/>
              <a:defRPr sz="1400" b="0" i="0" kern="1200">
                <a:solidFill>
                  <a:schemeClr val="tx1"/>
                </a:solidFill>
                <a:latin typeface="Gotham Light" pitchFamily="2" charset="0"/>
                <a:ea typeface="+mn-ea"/>
                <a:cs typeface="+mn-cs"/>
              </a:defRPr>
            </a:lvl1pPr>
            <a:lvl2pPr marL="6858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2pPr>
            <a:lvl3pPr marL="11430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3pPr>
            <a:lvl4pPr marL="16002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4pPr>
            <a:lvl5pPr marL="20574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1800" b="1" dirty="0">
                <a:solidFill>
                  <a:schemeClr val="accent6"/>
                </a:solidFill>
                <a:latin typeface="Gotham Bold" pitchFamily="2" charset="0"/>
              </a:rPr>
              <a:t>Key activities</a:t>
            </a:r>
          </a:p>
        </p:txBody>
      </p:sp>
      <p:sp>
        <p:nvSpPr>
          <p:cNvPr id="16" name="Content Placeholder 2">
            <a:extLst>
              <a:ext uri="{FF2B5EF4-FFF2-40B4-BE49-F238E27FC236}">
                <a16:creationId xmlns:a16="http://schemas.microsoft.com/office/drawing/2014/main" id="{93A77333-AD70-584B-907F-9D2068493144}"/>
              </a:ext>
            </a:extLst>
          </p:cNvPr>
          <p:cNvSpPr txBox="1">
            <a:spLocks/>
          </p:cNvSpPr>
          <p:nvPr/>
        </p:nvSpPr>
        <p:spPr>
          <a:xfrm>
            <a:off x="6958644" y="4196473"/>
            <a:ext cx="1280161" cy="60681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Tx/>
              <a:buFont typeface="Arial" panose="020B0604020202020204" pitchFamily="34" charset="0"/>
              <a:buChar char="•"/>
              <a:defRPr sz="1400" b="0" i="0" kern="1200">
                <a:solidFill>
                  <a:schemeClr val="tx1"/>
                </a:solidFill>
                <a:latin typeface="Gotham Light" pitchFamily="2" charset="0"/>
                <a:ea typeface="+mn-ea"/>
                <a:cs typeface="+mn-cs"/>
              </a:defRPr>
            </a:lvl1pPr>
            <a:lvl2pPr marL="6858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2pPr>
            <a:lvl3pPr marL="11430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3pPr>
            <a:lvl4pPr marL="16002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4pPr>
            <a:lvl5pPr marL="20574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1800" b="1" dirty="0">
                <a:solidFill>
                  <a:schemeClr val="accent6"/>
                </a:solidFill>
                <a:latin typeface="Gotham Bold" pitchFamily="2" charset="0"/>
              </a:rPr>
              <a:t>Costs</a:t>
            </a:r>
          </a:p>
        </p:txBody>
      </p:sp>
      <p:sp>
        <p:nvSpPr>
          <p:cNvPr id="17" name="Content Placeholder 2">
            <a:extLst>
              <a:ext uri="{FF2B5EF4-FFF2-40B4-BE49-F238E27FC236}">
                <a16:creationId xmlns:a16="http://schemas.microsoft.com/office/drawing/2014/main" id="{643E90E8-2633-9D45-AB3C-7A497C5EE6D6}"/>
              </a:ext>
            </a:extLst>
          </p:cNvPr>
          <p:cNvSpPr txBox="1">
            <a:spLocks/>
          </p:cNvSpPr>
          <p:nvPr/>
        </p:nvSpPr>
        <p:spPr>
          <a:xfrm>
            <a:off x="9425538" y="4196473"/>
            <a:ext cx="1645918" cy="60681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Tx/>
              <a:buFont typeface="Arial" panose="020B0604020202020204" pitchFamily="34" charset="0"/>
              <a:buChar char="•"/>
              <a:defRPr sz="1400" b="0" i="0" kern="1200">
                <a:solidFill>
                  <a:schemeClr val="tx1"/>
                </a:solidFill>
                <a:latin typeface="Gotham Light" pitchFamily="2" charset="0"/>
                <a:ea typeface="+mn-ea"/>
                <a:cs typeface="+mn-cs"/>
              </a:defRPr>
            </a:lvl1pPr>
            <a:lvl2pPr marL="6858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2pPr>
            <a:lvl3pPr marL="11430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3pPr>
            <a:lvl4pPr marL="16002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4pPr>
            <a:lvl5pPr marL="20574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en-US" sz="1800" b="1" dirty="0">
                <a:solidFill>
                  <a:schemeClr val="accent6"/>
                </a:solidFill>
                <a:latin typeface="Gotham Bold" pitchFamily="2" charset="0"/>
              </a:rPr>
              <a:t>Challenges</a:t>
            </a:r>
          </a:p>
        </p:txBody>
      </p:sp>
      <p:sp>
        <p:nvSpPr>
          <p:cNvPr id="18" name="Content Placeholder 2">
            <a:extLst>
              <a:ext uri="{FF2B5EF4-FFF2-40B4-BE49-F238E27FC236}">
                <a16:creationId xmlns:a16="http://schemas.microsoft.com/office/drawing/2014/main" id="{7F868E63-6D2F-AD4B-8F29-DF8C5546B62C}"/>
              </a:ext>
            </a:extLst>
          </p:cNvPr>
          <p:cNvSpPr txBox="1">
            <a:spLocks/>
          </p:cNvSpPr>
          <p:nvPr/>
        </p:nvSpPr>
        <p:spPr>
          <a:xfrm>
            <a:off x="3400246" y="5086561"/>
            <a:ext cx="2883046" cy="1464241"/>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Tx/>
              <a:buFont typeface="Arial" panose="020B0604020202020204" pitchFamily="34" charset="0"/>
              <a:buChar char="•"/>
              <a:defRPr sz="1400" b="0" i="0" kern="1200">
                <a:solidFill>
                  <a:schemeClr val="tx1"/>
                </a:solidFill>
                <a:latin typeface="Gotham Light" pitchFamily="2" charset="0"/>
                <a:ea typeface="+mn-ea"/>
                <a:cs typeface="+mn-cs"/>
              </a:defRPr>
            </a:lvl1pPr>
            <a:lvl2pPr marL="6858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2pPr>
            <a:lvl3pPr marL="11430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3pPr>
            <a:lvl4pPr marL="16002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4pPr>
            <a:lvl5pPr marL="20574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t>Establishment of Gender Committee</a:t>
            </a:r>
          </a:p>
          <a:p>
            <a:pPr marL="0" indent="0" algn="ctr">
              <a:buNone/>
            </a:pPr>
            <a:r>
              <a:rPr lang="en-US" sz="1200" dirty="0"/>
              <a:t>Training of Farm Managers, Gender Committees and Workers</a:t>
            </a:r>
          </a:p>
          <a:p>
            <a:pPr marL="0" indent="0" algn="ctr">
              <a:buNone/>
            </a:pPr>
            <a:r>
              <a:rPr lang="en-US" sz="1200" dirty="0"/>
              <a:t>Review of HR policy – gender equality and sexual harassment </a:t>
            </a:r>
          </a:p>
          <a:p>
            <a:pPr marL="0" indent="0" algn="ctr">
              <a:buNone/>
            </a:pPr>
            <a:endParaRPr lang="en-US" sz="1200" dirty="0"/>
          </a:p>
        </p:txBody>
      </p:sp>
      <p:sp>
        <p:nvSpPr>
          <p:cNvPr id="4" name="Oval 3">
            <a:extLst>
              <a:ext uri="{FF2B5EF4-FFF2-40B4-BE49-F238E27FC236}">
                <a16:creationId xmlns:a16="http://schemas.microsoft.com/office/drawing/2014/main" id="{CD5428E6-603C-F34C-9CBD-3F627FA12234}"/>
              </a:ext>
            </a:extLst>
          </p:cNvPr>
          <p:cNvSpPr/>
          <p:nvPr/>
        </p:nvSpPr>
        <p:spPr>
          <a:xfrm>
            <a:off x="1415146" y="2788423"/>
            <a:ext cx="1281154" cy="128115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166E7512-3EEF-8240-AB35-B1A3C8EE3882}"/>
              </a:ext>
            </a:extLst>
          </p:cNvPr>
          <p:cNvSpPr/>
          <p:nvPr/>
        </p:nvSpPr>
        <p:spPr>
          <a:xfrm>
            <a:off x="4264912" y="2788423"/>
            <a:ext cx="1281154" cy="128115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5AF19B2-1F7C-454D-B56F-FBBEA969B88D}"/>
              </a:ext>
            </a:extLst>
          </p:cNvPr>
          <p:cNvSpPr/>
          <p:nvPr/>
        </p:nvSpPr>
        <p:spPr>
          <a:xfrm>
            <a:off x="6958147" y="2788423"/>
            <a:ext cx="1281154" cy="128115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8669BB-2E12-2543-9804-C7B8BF6B23EA}"/>
              </a:ext>
            </a:extLst>
          </p:cNvPr>
          <p:cNvSpPr/>
          <p:nvPr/>
        </p:nvSpPr>
        <p:spPr>
          <a:xfrm>
            <a:off x="9607920" y="2788423"/>
            <a:ext cx="1281154" cy="128115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
            <a:extLst>
              <a:ext uri="{FF2B5EF4-FFF2-40B4-BE49-F238E27FC236}">
                <a16:creationId xmlns:a16="http://schemas.microsoft.com/office/drawing/2014/main" id="{8197DDC5-3DB7-3D4E-9A06-7AB0C578A73E}"/>
              </a:ext>
            </a:extLst>
          </p:cNvPr>
          <p:cNvSpPr txBox="1">
            <a:spLocks/>
          </p:cNvSpPr>
          <p:nvPr/>
        </p:nvSpPr>
        <p:spPr>
          <a:xfrm>
            <a:off x="6533661" y="5086561"/>
            <a:ext cx="2242074" cy="146424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Tx/>
              <a:buFont typeface="Arial" panose="020B0604020202020204" pitchFamily="34" charset="0"/>
              <a:buChar char="•"/>
              <a:defRPr sz="1400" b="0" i="0" kern="1200">
                <a:solidFill>
                  <a:schemeClr val="tx1"/>
                </a:solidFill>
                <a:latin typeface="Gotham Light" pitchFamily="2" charset="0"/>
                <a:ea typeface="+mn-ea"/>
                <a:cs typeface="+mn-cs"/>
              </a:defRPr>
            </a:lvl1pPr>
            <a:lvl2pPr marL="6858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2pPr>
            <a:lvl3pPr marL="11430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3pPr>
            <a:lvl4pPr marL="16002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4pPr>
            <a:lvl5pPr marL="20574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200" dirty="0"/>
              <a:t>EHPEA Project 1 – </a:t>
            </a:r>
          </a:p>
          <a:p>
            <a:pPr marL="0" indent="0" algn="ctr">
              <a:spcBef>
                <a:spcPts val="0"/>
              </a:spcBef>
              <a:buNone/>
            </a:pPr>
            <a:r>
              <a:rPr lang="en-US" sz="1200" dirty="0"/>
              <a:t>€ 18.88/worker &amp; year </a:t>
            </a:r>
          </a:p>
          <a:p>
            <a:pPr marL="0" indent="0" algn="ctr">
              <a:buNone/>
            </a:pPr>
            <a:r>
              <a:rPr lang="en-US" sz="1200" dirty="0"/>
              <a:t>EHPEA Project 2 – </a:t>
            </a:r>
          </a:p>
          <a:p>
            <a:pPr marL="0" indent="0" algn="ctr">
              <a:spcBef>
                <a:spcPts val="0"/>
              </a:spcBef>
              <a:buNone/>
            </a:pPr>
            <a:r>
              <a:rPr lang="en-US" sz="1200" dirty="0"/>
              <a:t>€ 9.20/worker &amp; year</a:t>
            </a:r>
          </a:p>
        </p:txBody>
      </p:sp>
      <p:sp>
        <p:nvSpPr>
          <p:cNvPr id="23" name="Content Placeholder 2">
            <a:extLst>
              <a:ext uri="{FF2B5EF4-FFF2-40B4-BE49-F238E27FC236}">
                <a16:creationId xmlns:a16="http://schemas.microsoft.com/office/drawing/2014/main" id="{C73F9F02-4E23-824E-9595-409BD2860C88}"/>
              </a:ext>
            </a:extLst>
          </p:cNvPr>
          <p:cNvSpPr txBox="1">
            <a:spLocks/>
          </p:cNvSpPr>
          <p:nvPr/>
        </p:nvSpPr>
        <p:spPr>
          <a:xfrm>
            <a:off x="9108551" y="5086561"/>
            <a:ext cx="2279892" cy="146424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Tx/>
              <a:buFont typeface="Arial" panose="020B0604020202020204" pitchFamily="34" charset="0"/>
              <a:buChar char="•"/>
              <a:defRPr sz="1400" b="0" i="0" kern="1200">
                <a:solidFill>
                  <a:schemeClr val="tx1"/>
                </a:solidFill>
                <a:latin typeface="Gotham Light" pitchFamily="2" charset="0"/>
                <a:ea typeface="+mn-ea"/>
                <a:cs typeface="+mn-cs"/>
              </a:defRPr>
            </a:lvl1pPr>
            <a:lvl2pPr marL="6858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2pPr>
            <a:lvl3pPr marL="11430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3pPr>
            <a:lvl4pPr marL="16002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4pPr>
            <a:lvl5pPr marL="20574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t>High staff turnover</a:t>
            </a:r>
          </a:p>
          <a:p>
            <a:pPr marL="0" indent="0" algn="ctr">
              <a:buNone/>
            </a:pPr>
            <a:r>
              <a:rPr lang="en-US" sz="1200" dirty="0"/>
              <a:t>Low awareness about gender &amp; women’s rights  </a:t>
            </a:r>
          </a:p>
        </p:txBody>
      </p:sp>
      <p:sp>
        <p:nvSpPr>
          <p:cNvPr id="24" name="Content Placeholder 2">
            <a:extLst>
              <a:ext uri="{FF2B5EF4-FFF2-40B4-BE49-F238E27FC236}">
                <a16:creationId xmlns:a16="http://schemas.microsoft.com/office/drawing/2014/main" id="{5C44B638-F3FE-6340-9C1B-04F34457E13F}"/>
              </a:ext>
            </a:extLst>
          </p:cNvPr>
          <p:cNvSpPr txBox="1">
            <a:spLocks/>
          </p:cNvSpPr>
          <p:nvPr/>
        </p:nvSpPr>
        <p:spPr>
          <a:xfrm>
            <a:off x="727589" y="4816240"/>
            <a:ext cx="2656268" cy="1598557"/>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Tx/>
              <a:buFont typeface="Arial" panose="020B0604020202020204" pitchFamily="34" charset="0"/>
              <a:buChar char="•"/>
              <a:defRPr sz="1400" b="0" i="0" kern="1200">
                <a:solidFill>
                  <a:schemeClr val="tx1"/>
                </a:solidFill>
                <a:latin typeface="Gotham Light" pitchFamily="2" charset="0"/>
                <a:ea typeface="+mn-ea"/>
                <a:cs typeface="+mn-cs"/>
              </a:defRPr>
            </a:lvl1pPr>
            <a:lvl2pPr marL="6858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2pPr>
            <a:lvl3pPr marL="11430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3pPr>
            <a:lvl4pPr marL="16002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4pPr>
            <a:lvl5pPr marL="20574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b="1" dirty="0">
                <a:latin typeface="Gotham Bold" pitchFamily="2" charset="0"/>
              </a:rPr>
              <a:t>2-level support:</a:t>
            </a:r>
          </a:p>
          <a:p>
            <a:pPr marL="0" indent="0" algn="ctr">
              <a:buNone/>
            </a:pPr>
            <a:r>
              <a:rPr lang="en-US" sz="1200" dirty="0"/>
              <a:t>Strengthening the workplace systems</a:t>
            </a:r>
          </a:p>
          <a:p>
            <a:pPr marL="0" indent="0" algn="ctr">
              <a:buNone/>
            </a:pPr>
            <a:r>
              <a:rPr lang="en-US" sz="1200" dirty="0"/>
              <a:t>Building capacities and supporting workers’ needs</a:t>
            </a:r>
          </a:p>
        </p:txBody>
      </p:sp>
      <p:pic>
        <p:nvPicPr>
          <p:cNvPr id="25" name="Picture 24">
            <a:extLst>
              <a:ext uri="{FF2B5EF4-FFF2-40B4-BE49-F238E27FC236}">
                <a16:creationId xmlns:a16="http://schemas.microsoft.com/office/drawing/2014/main" id="{6B20D51D-A01B-8240-ADD7-CF618BF616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3619" y="2958919"/>
            <a:ext cx="1064208" cy="1071756"/>
          </a:xfrm>
          <a:prstGeom prst="rect">
            <a:avLst/>
          </a:prstGeom>
        </p:spPr>
      </p:pic>
      <p:pic>
        <p:nvPicPr>
          <p:cNvPr id="26" name="Picture 25">
            <a:extLst>
              <a:ext uri="{FF2B5EF4-FFF2-40B4-BE49-F238E27FC236}">
                <a16:creationId xmlns:a16="http://schemas.microsoft.com/office/drawing/2014/main" id="{E5BBC5D4-03EB-344C-93BC-A38313DCCC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73385" y="2878866"/>
            <a:ext cx="1064208" cy="1071755"/>
          </a:xfrm>
          <a:prstGeom prst="rect">
            <a:avLst/>
          </a:prstGeom>
        </p:spPr>
      </p:pic>
      <p:pic>
        <p:nvPicPr>
          <p:cNvPr id="27" name="Picture 26">
            <a:extLst>
              <a:ext uri="{FF2B5EF4-FFF2-40B4-BE49-F238E27FC236}">
                <a16:creationId xmlns:a16="http://schemas.microsoft.com/office/drawing/2014/main" id="{AC91D9E8-BB37-1145-AB8C-017C0A388E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66620" y="2903968"/>
            <a:ext cx="1064209" cy="1064209"/>
          </a:xfrm>
          <a:prstGeom prst="rect">
            <a:avLst/>
          </a:prstGeom>
        </p:spPr>
      </p:pic>
      <p:pic>
        <p:nvPicPr>
          <p:cNvPr id="28" name="Picture 27">
            <a:extLst>
              <a:ext uri="{FF2B5EF4-FFF2-40B4-BE49-F238E27FC236}">
                <a16:creationId xmlns:a16="http://schemas.microsoft.com/office/drawing/2014/main" id="{F0EFB5F0-C57A-5F43-9D89-509C0F66A70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20140" y="2882452"/>
            <a:ext cx="1056714" cy="1064209"/>
          </a:xfrm>
          <a:prstGeom prst="rect">
            <a:avLst/>
          </a:prstGeom>
        </p:spPr>
      </p:pic>
      <p:cxnSp>
        <p:nvCxnSpPr>
          <p:cNvPr id="31" name="Straight Connector 30">
            <a:extLst>
              <a:ext uri="{FF2B5EF4-FFF2-40B4-BE49-F238E27FC236}">
                <a16:creationId xmlns:a16="http://schemas.microsoft.com/office/drawing/2014/main" id="{ED08F54A-A28D-384C-B0A2-543D77C50AB4}"/>
              </a:ext>
            </a:extLst>
          </p:cNvPr>
          <p:cNvCxnSpPr>
            <a:cxnSpLocks/>
          </p:cNvCxnSpPr>
          <p:nvPr/>
        </p:nvCxnSpPr>
        <p:spPr>
          <a:xfrm>
            <a:off x="4776395" y="1717806"/>
            <a:ext cx="0" cy="60099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Content Placeholder 2">
            <a:extLst>
              <a:ext uri="{FF2B5EF4-FFF2-40B4-BE49-F238E27FC236}">
                <a16:creationId xmlns:a16="http://schemas.microsoft.com/office/drawing/2014/main" id="{B56240AA-18BE-6443-BAE4-FC86D89BE001}"/>
              </a:ext>
            </a:extLst>
          </p:cNvPr>
          <p:cNvSpPr txBox="1">
            <a:spLocks/>
          </p:cNvSpPr>
          <p:nvPr/>
        </p:nvSpPr>
        <p:spPr>
          <a:xfrm>
            <a:off x="5021065" y="1682868"/>
            <a:ext cx="1574701" cy="742279"/>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Tx/>
              <a:buFont typeface="Arial" panose="020B0604020202020204" pitchFamily="34" charset="0"/>
              <a:buChar char="•"/>
              <a:defRPr sz="1400" b="0" i="0" kern="1200">
                <a:solidFill>
                  <a:schemeClr val="tx1"/>
                </a:solidFill>
                <a:latin typeface="Gotham Light" pitchFamily="2" charset="0"/>
                <a:ea typeface="+mn-ea"/>
                <a:cs typeface="+mn-cs"/>
              </a:defRPr>
            </a:lvl1pPr>
            <a:lvl2pPr marL="6858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2pPr>
            <a:lvl3pPr marL="11430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3pPr>
            <a:lvl4pPr marL="16002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4pPr>
            <a:lvl5pPr marL="20574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sz="1800" b="1" dirty="0">
                <a:solidFill>
                  <a:schemeClr val="bg1"/>
                </a:solidFill>
                <a:latin typeface="Gotham Bold" pitchFamily="2" charset="0"/>
              </a:rPr>
              <a:t>on 26 &amp; </a:t>
            </a:r>
          </a:p>
          <a:p>
            <a:pPr marL="0" indent="0">
              <a:lnSpc>
                <a:spcPct val="100000"/>
              </a:lnSpc>
              <a:spcBef>
                <a:spcPts val="0"/>
              </a:spcBef>
              <a:buFont typeface="Arial" panose="020B0604020202020204" pitchFamily="34" charset="0"/>
              <a:buNone/>
            </a:pPr>
            <a:r>
              <a:rPr lang="en-US" sz="1800" b="1" dirty="0">
                <a:solidFill>
                  <a:schemeClr val="bg1"/>
                </a:solidFill>
                <a:latin typeface="Gotham Bold" pitchFamily="2" charset="0"/>
              </a:rPr>
              <a:t>42 farms…</a:t>
            </a:r>
          </a:p>
        </p:txBody>
      </p:sp>
      <p:sp>
        <p:nvSpPr>
          <p:cNvPr id="33" name="Content Placeholder 2">
            <a:extLst>
              <a:ext uri="{FF2B5EF4-FFF2-40B4-BE49-F238E27FC236}">
                <a16:creationId xmlns:a16="http://schemas.microsoft.com/office/drawing/2014/main" id="{61C870CE-89F3-D741-9469-24BD8E25A7C0}"/>
              </a:ext>
            </a:extLst>
          </p:cNvPr>
          <p:cNvSpPr txBox="1">
            <a:spLocks/>
          </p:cNvSpPr>
          <p:nvPr/>
        </p:nvSpPr>
        <p:spPr>
          <a:xfrm>
            <a:off x="7734574" y="1682868"/>
            <a:ext cx="2524564" cy="742279"/>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Tx/>
              <a:buFont typeface="Arial" panose="020B0604020202020204" pitchFamily="34" charset="0"/>
              <a:buChar char="•"/>
              <a:defRPr sz="1400" b="0" i="0" kern="1200">
                <a:solidFill>
                  <a:schemeClr val="tx1"/>
                </a:solidFill>
                <a:latin typeface="Gotham Light" pitchFamily="2" charset="0"/>
                <a:ea typeface="+mn-ea"/>
                <a:cs typeface="+mn-cs"/>
              </a:defRPr>
            </a:lvl1pPr>
            <a:lvl2pPr marL="6858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2pPr>
            <a:lvl3pPr marL="11430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3pPr>
            <a:lvl4pPr marL="16002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4pPr>
            <a:lvl5pPr marL="20574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800" b="1" dirty="0">
                <a:solidFill>
                  <a:schemeClr val="bg1"/>
                </a:solidFill>
                <a:latin typeface="Gotham Bold" pitchFamily="2" charset="0"/>
              </a:rPr>
              <a:t>…benefitting 7,000 &amp; 20,000 workers</a:t>
            </a:r>
          </a:p>
        </p:txBody>
      </p:sp>
      <p:pic>
        <p:nvPicPr>
          <p:cNvPr id="34" name="Picture 33">
            <a:extLst>
              <a:ext uri="{FF2B5EF4-FFF2-40B4-BE49-F238E27FC236}">
                <a16:creationId xmlns:a16="http://schemas.microsoft.com/office/drawing/2014/main" id="{58AAEFC3-7D8A-5144-B9A0-0AD994FB173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26043" y="1476513"/>
            <a:ext cx="1064208" cy="1056713"/>
          </a:xfrm>
          <a:prstGeom prst="rect">
            <a:avLst/>
          </a:prstGeom>
        </p:spPr>
      </p:pic>
      <p:pic>
        <p:nvPicPr>
          <p:cNvPr id="35" name="Picture 34">
            <a:extLst>
              <a:ext uri="{FF2B5EF4-FFF2-40B4-BE49-F238E27FC236}">
                <a16:creationId xmlns:a16="http://schemas.microsoft.com/office/drawing/2014/main" id="{47E8D084-10E9-4B41-B43B-93F60A2C4CA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266561" y="1522006"/>
            <a:ext cx="935878" cy="929288"/>
          </a:xfrm>
          <a:prstGeom prst="rect">
            <a:avLst/>
          </a:prstGeom>
        </p:spPr>
      </p:pic>
    </p:spTree>
    <p:extLst>
      <p:ext uri="{BB962C8B-B14F-4D97-AF65-F5344CB8AC3E}">
        <p14:creationId xmlns:p14="http://schemas.microsoft.com/office/powerpoint/2010/main" val="1569072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Parallelogram 74">
            <a:extLst>
              <a:ext uri="{FF2B5EF4-FFF2-40B4-BE49-F238E27FC236}">
                <a16:creationId xmlns:a16="http://schemas.microsoft.com/office/drawing/2014/main" id="{067C398F-A7DF-DE45-AEB5-D2AE4E5BD673}"/>
              </a:ext>
            </a:extLst>
          </p:cNvPr>
          <p:cNvSpPr/>
          <p:nvPr/>
        </p:nvSpPr>
        <p:spPr>
          <a:xfrm>
            <a:off x="2341480" y="4628039"/>
            <a:ext cx="3240740" cy="380264"/>
          </a:xfrm>
          <a:prstGeom prst="parallelogram">
            <a:avLst>
              <a:gd name="adj" fmla="val 237175"/>
            </a:avLst>
          </a:prstGeom>
          <a:solidFill>
            <a:srgbClr val="253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3A1D84B6-8790-DC44-8D11-DD861EB5A062}"/>
              </a:ext>
            </a:extLst>
          </p:cNvPr>
          <p:cNvGrpSpPr/>
          <p:nvPr/>
        </p:nvGrpSpPr>
        <p:grpSpPr>
          <a:xfrm>
            <a:off x="2341480" y="5008302"/>
            <a:ext cx="4113653" cy="1034123"/>
            <a:chOff x="2341480" y="5088364"/>
            <a:chExt cx="4113653" cy="1034123"/>
          </a:xfrm>
          <a:solidFill>
            <a:schemeClr val="accent3"/>
          </a:solidFill>
        </p:grpSpPr>
        <p:sp>
          <p:nvSpPr>
            <p:cNvPr id="74" name="Rectangle 73">
              <a:extLst>
                <a:ext uri="{FF2B5EF4-FFF2-40B4-BE49-F238E27FC236}">
                  <a16:creationId xmlns:a16="http://schemas.microsoft.com/office/drawing/2014/main" id="{07659A92-EF2A-2644-A919-840371A145DF}"/>
                </a:ext>
              </a:extLst>
            </p:cNvPr>
            <p:cNvSpPr/>
            <p:nvPr/>
          </p:nvSpPr>
          <p:spPr>
            <a:xfrm>
              <a:off x="2341480" y="5088364"/>
              <a:ext cx="3741834" cy="10341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ight Triangle 87">
              <a:extLst>
                <a:ext uri="{FF2B5EF4-FFF2-40B4-BE49-F238E27FC236}">
                  <a16:creationId xmlns:a16="http://schemas.microsoft.com/office/drawing/2014/main" id="{D2B06C14-CB23-8248-B2E1-1D48485A4BBA}"/>
                </a:ext>
              </a:extLst>
            </p:cNvPr>
            <p:cNvSpPr/>
            <p:nvPr/>
          </p:nvSpPr>
          <p:spPr>
            <a:xfrm rot="13500000">
              <a:off x="5723898" y="5247744"/>
              <a:ext cx="747118" cy="7153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Picture 13">
            <a:extLst>
              <a:ext uri="{FF2B5EF4-FFF2-40B4-BE49-F238E27FC236}">
                <a16:creationId xmlns:a16="http://schemas.microsoft.com/office/drawing/2014/main" id="{DC240592-69A2-744A-BAC3-DBBED0F1F6D7}"/>
              </a:ext>
            </a:extLst>
          </p:cNvPr>
          <p:cNvPicPr>
            <a:picLocks noChangeAspect="1"/>
          </p:cNvPicPr>
          <p:nvPr/>
        </p:nvPicPr>
        <p:blipFill>
          <a:blip r:embed="rId2"/>
          <a:stretch>
            <a:fillRect/>
          </a:stretch>
        </p:blipFill>
        <p:spPr>
          <a:xfrm>
            <a:off x="6812078" y="1240875"/>
            <a:ext cx="4538136" cy="5195242"/>
          </a:xfrm>
          <a:prstGeom prst="rect">
            <a:avLst/>
          </a:prstGeom>
        </p:spPr>
      </p:pic>
      <p:sp>
        <p:nvSpPr>
          <p:cNvPr id="2" name="Title 1">
            <a:extLst>
              <a:ext uri="{FF2B5EF4-FFF2-40B4-BE49-F238E27FC236}">
                <a16:creationId xmlns:a16="http://schemas.microsoft.com/office/drawing/2014/main" id="{FF7FECF4-8EB5-B941-87E5-8C1CEAF6B05D}"/>
              </a:ext>
            </a:extLst>
          </p:cNvPr>
          <p:cNvSpPr>
            <a:spLocks noGrp="1"/>
          </p:cNvSpPr>
          <p:nvPr>
            <p:ph type="title"/>
          </p:nvPr>
        </p:nvSpPr>
        <p:spPr/>
        <p:txBody>
          <a:bodyPr>
            <a:normAutofit fontScale="90000"/>
          </a:bodyPr>
          <a:lstStyle/>
          <a:p>
            <a:r>
              <a:rPr lang="en-US" dirty="0"/>
              <a:t>Trends in the sector and in market expectations </a:t>
            </a:r>
          </a:p>
        </p:txBody>
      </p:sp>
      <p:sp>
        <p:nvSpPr>
          <p:cNvPr id="3" name="Content Placeholder 2">
            <a:extLst>
              <a:ext uri="{FF2B5EF4-FFF2-40B4-BE49-F238E27FC236}">
                <a16:creationId xmlns:a16="http://schemas.microsoft.com/office/drawing/2014/main" id="{C2C4A89D-2BC4-2C44-9030-C7A916783F8C}"/>
              </a:ext>
            </a:extLst>
          </p:cNvPr>
          <p:cNvSpPr>
            <a:spLocks noGrp="1"/>
          </p:cNvSpPr>
          <p:nvPr>
            <p:ph idx="1"/>
          </p:nvPr>
        </p:nvSpPr>
        <p:spPr>
          <a:xfrm>
            <a:off x="7164594" y="1402007"/>
            <a:ext cx="3861995" cy="704008"/>
          </a:xfrm>
        </p:spPr>
        <p:txBody>
          <a:bodyPr>
            <a:noAutofit/>
          </a:bodyPr>
          <a:lstStyle/>
          <a:p>
            <a:pPr marL="0" indent="0">
              <a:lnSpc>
                <a:spcPct val="100000"/>
              </a:lnSpc>
              <a:buNone/>
            </a:pPr>
            <a:r>
              <a:rPr lang="en-US" sz="2000" b="1" dirty="0">
                <a:solidFill>
                  <a:schemeClr val="accent6"/>
                </a:solidFill>
                <a:latin typeface="Gotham Bold" pitchFamily="2" charset="0"/>
              </a:rPr>
              <a:t>Expected business benefits of gender interventions are:</a:t>
            </a:r>
          </a:p>
        </p:txBody>
      </p:sp>
      <p:sp>
        <p:nvSpPr>
          <p:cNvPr id="5" name="Content Placeholder 2">
            <a:extLst>
              <a:ext uri="{FF2B5EF4-FFF2-40B4-BE49-F238E27FC236}">
                <a16:creationId xmlns:a16="http://schemas.microsoft.com/office/drawing/2014/main" id="{347DCCE4-5FFA-9046-AE2C-41DE41FF8FCE}"/>
              </a:ext>
            </a:extLst>
          </p:cNvPr>
          <p:cNvSpPr txBox="1">
            <a:spLocks/>
          </p:cNvSpPr>
          <p:nvPr/>
        </p:nvSpPr>
        <p:spPr>
          <a:xfrm>
            <a:off x="7264998" y="2394192"/>
            <a:ext cx="3761591" cy="340417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ClrTx/>
              <a:buFont typeface="Arial" panose="020B0604020202020204" pitchFamily="34" charset="0"/>
              <a:buChar char="•"/>
              <a:defRPr sz="1400" b="0" i="0" kern="1200">
                <a:solidFill>
                  <a:schemeClr val="tx1"/>
                </a:solidFill>
                <a:latin typeface="Gotham Light" pitchFamily="2" charset="0"/>
                <a:ea typeface="+mn-ea"/>
                <a:cs typeface="+mn-cs"/>
              </a:defRPr>
            </a:lvl1pPr>
            <a:lvl2pPr marL="6858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2pPr>
            <a:lvl3pPr marL="11430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3pPr>
            <a:lvl4pPr marL="16002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4pPr>
            <a:lvl5pPr marL="20574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spcBef>
                <a:spcPts val="2000"/>
              </a:spcBef>
              <a:buNone/>
            </a:pPr>
            <a:r>
              <a:rPr lang="en-US" sz="1500" b="1" dirty="0">
                <a:solidFill>
                  <a:schemeClr val="accent3"/>
                </a:solidFill>
                <a:latin typeface="Gotham Bold" pitchFamily="2" charset="0"/>
              </a:rPr>
              <a:t>Improving worker engagement </a:t>
            </a:r>
          </a:p>
          <a:p>
            <a:pPr marL="457200" lvl="1" indent="0">
              <a:spcBef>
                <a:spcPts val="2000"/>
              </a:spcBef>
              <a:buNone/>
            </a:pPr>
            <a:r>
              <a:rPr lang="en-US" sz="1500" b="1" dirty="0">
                <a:solidFill>
                  <a:schemeClr val="accent3"/>
                </a:solidFill>
                <a:latin typeface="Gotham Bold" pitchFamily="2" charset="0"/>
              </a:rPr>
              <a:t>Maintaining a committed and stable workforce</a:t>
            </a:r>
          </a:p>
          <a:p>
            <a:pPr marL="457200" lvl="1" indent="0">
              <a:spcBef>
                <a:spcPts val="2000"/>
              </a:spcBef>
              <a:buNone/>
            </a:pPr>
            <a:r>
              <a:rPr lang="en-US" sz="1500" b="1" dirty="0">
                <a:solidFill>
                  <a:schemeClr val="accent3"/>
                </a:solidFill>
                <a:latin typeface="Gotham Bold" pitchFamily="2" charset="0"/>
              </a:rPr>
              <a:t>Decrease absenteeism</a:t>
            </a:r>
          </a:p>
          <a:p>
            <a:pPr marL="457200" lvl="1" indent="0">
              <a:spcBef>
                <a:spcPts val="2000"/>
              </a:spcBef>
              <a:buNone/>
            </a:pPr>
            <a:r>
              <a:rPr lang="en-US" sz="1500" b="1" dirty="0">
                <a:solidFill>
                  <a:schemeClr val="accent3"/>
                </a:solidFill>
                <a:latin typeface="Gotham Bold" pitchFamily="2" charset="0"/>
              </a:rPr>
              <a:t>Increasing labor productivity</a:t>
            </a:r>
          </a:p>
          <a:p>
            <a:pPr marL="457200" lvl="1" indent="0">
              <a:spcBef>
                <a:spcPts val="2000"/>
              </a:spcBef>
              <a:buNone/>
            </a:pPr>
            <a:r>
              <a:rPr lang="en-US" sz="1500" b="1" dirty="0">
                <a:solidFill>
                  <a:schemeClr val="accent3"/>
                </a:solidFill>
                <a:latin typeface="Gotham Bold" pitchFamily="2" charset="0"/>
              </a:rPr>
              <a:t>Ensuring compliance with health and safety requirements</a:t>
            </a:r>
          </a:p>
          <a:p>
            <a:pPr marL="0" indent="0">
              <a:spcBef>
                <a:spcPts val="0"/>
              </a:spcBef>
              <a:buNone/>
            </a:pPr>
            <a:br>
              <a:rPr lang="en-US" sz="1600" dirty="0">
                <a:solidFill>
                  <a:schemeClr val="accent3"/>
                </a:solidFill>
                <a:latin typeface="Gotham Book" pitchFamily="2" charset="0"/>
              </a:rPr>
            </a:br>
            <a:r>
              <a:rPr lang="en-US" sz="1050" dirty="0">
                <a:solidFill>
                  <a:schemeClr val="accent3"/>
                </a:solidFill>
                <a:latin typeface="Gotham Book" pitchFamily="2" charset="0"/>
              </a:rPr>
              <a:t>Source: Business for Social Responsibility - BSR</a:t>
            </a:r>
            <a:endParaRPr lang="en-US" sz="1100" dirty="0">
              <a:solidFill>
                <a:schemeClr val="accent3"/>
              </a:solidFill>
              <a:latin typeface="Gotham Book" pitchFamily="2" charset="0"/>
            </a:endParaRPr>
          </a:p>
        </p:txBody>
      </p:sp>
      <p:sp>
        <p:nvSpPr>
          <p:cNvPr id="27" name="Rectangle 26">
            <a:extLst>
              <a:ext uri="{FF2B5EF4-FFF2-40B4-BE49-F238E27FC236}">
                <a16:creationId xmlns:a16="http://schemas.microsoft.com/office/drawing/2014/main" id="{A324882E-BA89-0947-B8FB-4A6F1A24D4F4}"/>
              </a:ext>
            </a:extLst>
          </p:cNvPr>
          <p:cNvSpPr/>
          <p:nvPr/>
        </p:nvSpPr>
        <p:spPr>
          <a:xfrm>
            <a:off x="0" y="1458279"/>
            <a:ext cx="4580034" cy="80307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08FF118A-1577-1C42-8378-E3598696970A}"/>
              </a:ext>
            </a:extLst>
          </p:cNvPr>
          <p:cNvSpPr/>
          <p:nvPr/>
        </p:nvSpPr>
        <p:spPr>
          <a:xfrm>
            <a:off x="1339293" y="2641620"/>
            <a:ext cx="3741834" cy="8030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D7B7709-55CD-6A48-AEE2-35565F2546D9}"/>
              </a:ext>
            </a:extLst>
          </p:cNvPr>
          <p:cNvSpPr/>
          <p:nvPr/>
        </p:nvSpPr>
        <p:spPr>
          <a:xfrm>
            <a:off x="1840386" y="3824961"/>
            <a:ext cx="3741834" cy="80307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Parallelogram 75">
            <a:extLst>
              <a:ext uri="{FF2B5EF4-FFF2-40B4-BE49-F238E27FC236}">
                <a16:creationId xmlns:a16="http://schemas.microsoft.com/office/drawing/2014/main" id="{4636C218-300D-1C49-BBFA-B5E4C0ED007F}"/>
              </a:ext>
            </a:extLst>
          </p:cNvPr>
          <p:cNvSpPr/>
          <p:nvPr/>
        </p:nvSpPr>
        <p:spPr>
          <a:xfrm>
            <a:off x="1840387" y="3444698"/>
            <a:ext cx="3240740" cy="380264"/>
          </a:xfrm>
          <a:prstGeom prst="parallelogram">
            <a:avLst>
              <a:gd name="adj" fmla="val 237175"/>
            </a:avLst>
          </a:prstGeom>
          <a:solidFill>
            <a:srgbClr val="253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arallelogram 76">
            <a:extLst>
              <a:ext uri="{FF2B5EF4-FFF2-40B4-BE49-F238E27FC236}">
                <a16:creationId xmlns:a16="http://schemas.microsoft.com/office/drawing/2014/main" id="{43C81A11-EE2B-D54A-987E-37A1820A50D5}"/>
              </a:ext>
            </a:extLst>
          </p:cNvPr>
          <p:cNvSpPr/>
          <p:nvPr/>
        </p:nvSpPr>
        <p:spPr>
          <a:xfrm>
            <a:off x="1339294" y="2261356"/>
            <a:ext cx="3240740" cy="380264"/>
          </a:xfrm>
          <a:prstGeom prst="parallelogram">
            <a:avLst>
              <a:gd name="adj" fmla="val 237175"/>
            </a:avLst>
          </a:prstGeom>
          <a:solidFill>
            <a:srgbClr val="253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F5E102F5-7736-3446-9E9C-A96B7C5CF29F}"/>
              </a:ext>
            </a:extLst>
          </p:cNvPr>
          <p:cNvSpPr txBox="1"/>
          <p:nvPr/>
        </p:nvSpPr>
        <p:spPr>
          <a:xfrm>
            <a:off x="1438300" y="1449731"/>
            <a:ext cx="2541634" cy="584775"/>
          </a:xfrm>
          <a:prstGeom prst="rect">
            <a:avLst/>
          </a:prstGeom>
          <a:noFill/>
        </p:spPr>
        <p:txBody>
          <a:bodyPr wrap="square" rtlCol="0">
            <a:spAutoFit/>
          </a:bodyPr>
          <a:lstStyle/>
          <a:p>
            <a:pPr algn="ctr"/>
            <a:r>
              <a:rPr lang="en-US" sz="1600" b="1" dirty="0">
                <a:solidFill>
                  <a:schemeClr val="bg1"/>
                </a:solidFill>
                <a:latin typeface="Gotham Bold" pitchFamily="2" charset="0"/>
              </a:rPr>
              <a:t>Markets and standards requirements</a:t>
            </a:r>
          </a:p>
        </p:txBody>
      </p:sp>
      <p:sp>
        <p:nvSpPr>
          <p:cNvPr id="85" name="TextBox 84">
            <a:extLst>
              <a:ext uri="{FF2B5EF4-FFF2-40B4-BE49-F238E27FC236}">
                <a16:creationId xmlns:a16="http://schemas.microsoft.com/office/drawing/2014/main" id="{2A8A6B28-3022-8A4D-9BDA-2A1AF545EFB3}"/>
              </a:ext>
            </a:extLst>
          </p:cNvPr>
          <p:cNvSpPr txBox="1"/>
          <p:nvPr/>
        </p:nvSpPr>
        <p:spPr>
          <a:xfrm>
            <a:off x="2050193" y="3932034"/>
            <a:ext cx="3322219" cy="584775"/>
          </a:xfrm>
          <a:prstGeom prst="rect">
            <a:avLst/>
          </a:prstGeom>
          <a:noFill/>
        </p:spPr>
        <p:txBody>
          <a:bodyPr wrap="square" rtlCol="0">
            <a:spAutoFit/>
          </a:bodyPr>
          <a:lstStyle/>
          <a:p>
            <a:pPr algn="ctr"/>
            <a:r>
              <a:rPr lang="en-US" sz="1600" b="1" dirty="0">
                <a:solidFill>
                  <a:schemeClr val="bg1"/>
                </a:solidFill>
                <a:latin typeface="Gotham Bold" pitchFamily="2" charset="0"/>
              </a:rPr>
              <a:t>NGOs pressuring for human rights and decent work</a:t>
            </a:r>
          </a:p>
        </p:txBody>
      </p:sp>
      <p:sp>
        <p:nvSpPr>
          <p:cNvPr id="86" name="TextBox 85">
            <a:extLst>
              <a:ext uri="{FF2B5EF4-FFF2-40B4-BE49-F238E27FC236}">
                <a16:creationId xmlns:a16="http://schemas.microsoft.com/office/drawing/2014/main" id="{AEE616F3-24C1-DB49-B91D-AB0061192251}"/>
              </a:ext>
            </a:extLst>
          </p:cNvPr>
          <p:cNvSpPr txBox="1"/>
          <p:nvPr/>
        </p:nvSpPr>
        <p:spPr>
          <a:xfrm>
            <a:off x="2497897" y="5017120"/>
            <a:ext cx="3491287" cy="1015663"/>
          </a:xfrm>
          <a:prstGeom prst="rect">
            <a:avLst/>
          </a:prstGeom>
          <a:noFill/>
        </p:spPr>
        <p:txBody>
          <a:bodyPr wrap="square" rtlCol="0">
            <a:spAutoFit/>
          </a:bodyPr>
          <a:lstStyle/>
          <a:p>
            <a:pPr algn="ctr"/>
            <a:r>
              <a:rPr lang="en-US" sz="1500" b="1" dirty="0">
                <a:solidFill>
                  <a:schemeClr val="bg1"/>
                </a:solidFill>
                <a:latin typeface="Gotham Bold" pitchFamily="2" charset="0"/>
              </a:rPr>
              <a:t>Growing evidence from all sectors that investing in gender-sensitive policies and practices makes business sense</a:t>
            </a:r>
          </a:p>
        </p:txBody>
      </p:sp>
      <p:sp>
        <p:nvSpPr>
          <p:cNvPr id="87" name="TextBox 86">
            <a:extLst>
              <a:ext uri="{FF2B5EF4-FFF2-40B4-BE49-F238E27FC236}">
                <a16:creationId xmlns:a16="http://schemas.microsoft.com/office/drawing/2014/main" id="{02664901-7DBE-AC40-8931-273A65CEEE21}"/>
              </a:ext>
            </a:extLst>
          </p:cNvPr>
          <p:cNvSpPr txBox="1"/>
          <p:nvPr/>
        </p:nvSpPr>
        <p:spPr>
          <a:xfrm>
            <a:off x="1985806" y="2743786"/>
            <a:ext cx="2448807" cy="584775"/>
          </a:xfrm>
          <a:prstGeom prst="rect">
            <a:avLst/>
          </a:prstGeom>
          <a:noFill/>
        </p:spPr>
        <p:txBody>
          <a:bodyPr wrap="square" rtlCol="0">
            <a:spAutoFit/>
          </a:bodyPr>
          <a:lstStyle/>
          <a:p>
            <a:pPr algn="ctr"/>
            <a:r>
              <a:rPr lang="en-US" sz="1600" b="1" dirty="0">
                <a:solidFill>
                  <a:schemeClr val="bg1"/>
                </a:solidFill>
                <a:latin typeface="Gotham Bold" pitchFamily="2" charset="0"/>
              </a:rPr>
              <a:t>Intrinsic motivation of flower companies</a:t>
            </a:r>
          </a:p>
        </p:txBody>
      </p:sp>
      <p:pic>
        <p:nvPicPr>
          <p:cNvPr id="24" name="Graphic 23" descr="Checkmark">
            <a:extLst>
              <a:ext uri="{FF2B5EF4-FFF2-40B4-BE49-F238E27FC236}">
                <a16:creationId xmlns:a16="http://schemas.microsoft.com/office/drawing/2014/main" id="{3DE7D209-AB6D-1240-9046-054DDECDDA6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355028" y="2424888"/>
            <a:ext cx="330979" cy="330979"/>
          </a:xfrm>
          <a:prstGeom prst="rect">
            <a:avLst/>
          </a:prstGeom>
        </p:spPr>
      </p:pic>
      <p:pic>
        <p:nvPicPr>
          <p:cNvPr id="25" name="Graphic 24" descr="Checkmark">
            <a:extLst>
              <a:ext uri="{FF2B5EF4-FFF2-40B4-BE49-F238E27FC236}">
                <a16:creationId xmlns:a16="http://schemas.microsoft.com/office/drawing/2014/main" id="{9F6D3493-548C-984F-9804-F56E30F2411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349330" y="2997582"/>
            <a:ext cx="330979" cy="330979"/>
          </a:xfrm>
          <a:prstGeom prst="rect">
            <a:avLst/>
          </a:prstGeom>
        </p:spPr>
      </p:pic>
      <p:pic>
        <p:nvPicPr>
          <p:cNvPr id="26" name="Graphic 25" descr="Checkmark">
            <a:extLst>
              <a:ext uri="{FF2B5EF4-FFF2-40B4-BE49-F238E27FC236}">
                <a16:creationId xmlns:a16="http://schemas.microsoft.com/office/drawing/2014/main" id="{E44D85FD-2AF0-F149-860C-339428916D0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355028" y="3681634"/>
            <a:ext cx="330979" cy="330979"/>
          </a:xfrm>
          <a:prstGeom prst="rect">
            <a:avLst/>
          </a:prstGeom>
        </p:spPr>
      </p:pic>
      <p:pic>
        <p:nvPicPr>
          <p:cNvPr id="28" name="Graphic 27" descr="Checkmark">
            <a:extLst>
              <a:ext uri="{FF2B5EF4-FFF2-40B4-BE49-F238E27FC236}">
                <a16:creationId xmlns:a16="http://schemas.microsoft.com/office/drawing/2014/main" id="{C05159EC-1081-A14B-8E52-8CB60B8A362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376738" y="4191605"/>
            <a:ext cx="330979" cy="330979"/>
          </a:xfrm>
          <a:prstGeom prst="rect">
            <a:avLst/>
          </a:prstGeom>
        </p:spPr>
      </p:pic>
      <p:pic>
        <p:nvPicPr>
          <p:cNvPr id="29" name="Graphic 28" descr="Checkmark">
            <a:extLst>
              <a:ext uri="{FF2B5EF4-FFF2-40B4-BE49-F238E27FC236}">
                <a16:creationId xmlns:a16="http://schemas.microsoft.com/office/drawing/2014/main" id="{11D44F18-7E4A-4B4C-9F10-51C5889E2C5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10572" y="4791355"/>
            <a:ext cx="330979" cy="330979"/>
          </a:xfrm>
          <a:prstGeom prst="rect">
            <a:avLst/>
          </a:prstGeom>
        </p:spPr>
      </p:pic>
    </p:spTree>
    <p:extLst>
      <p:ext uri="{BB962C8B-B14F-4D97-AF65-F5344CB8AC3E}">
        <p14:creationId xmlns:p14="http://schemas.microsoft.com/office/powerpoint/2010/main" val="2818510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17">
            <a:extLst>
              <a:ext uri="{FF2B5EF4-FFF2-40B4-BE49-F238E27FC236}">
                <a16:creationId xmlns:a16="http://schemas.microsoft.com/office/drawing/2014/main" id="{A345011C-0D65-F246-BD5F-DAE4653893AB}"/>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4352" y="1449387"/>
            <a:ext cx="12196352" cy="4643437"/>
          </a:xfrm>
        </p:spPr>
      </p:pic>
      <p:sp>
        <p:nvSpPr>
          <p:cNvPr id="2" name="Title 1">
            <a:extLst>
              <a:ext uri="{FF2B5EF4-FFF2-40B4-BE49-F238E27FC236}">
                <a16:creationId xmlns:a16="http://schemas.microsoft.com/office/drawing/2014/main" id="{FF7FECF4-8EB5-B941-87E5-8C1CEAF6B05D}"/>
              </a:ext>
            </a:extLst>
          </p:cNvPr>
          <p:cNvSpPr>
            <a:spLocks noGrp="1"/>
          </p:cNvSpPr>
          <p:nvPr>
            <p:ph type="title"/>
          </p:nvPr>
        </p:nvSpPr>
        <p:spPr/>
        <p:txBody>
          <a:bodyPr>
            <a:normAutofit/>
          </a:bodyPr>
          <a:lstStyle/>
          <a:p>
            <a:r>
              <a:rPr lang="en-US" dirty="0"/>
              <a:t>Do we have evidence?</a:t>
            </a:r>
          </a:p>
        </p:txBody>
      </p:sp>
      <p:grpSp>
        <p:nvGrpSpPr>
          <p:cNvPr id="3" name="Group 2">
            <a:extLst>
              <a:ext uri="{FF2B5EF4-FFF2-40B4-BE49-F238E27FC236}">
                <a16:creationId xmlns:a16="http://schemas.microsoft.com/office/drawing/2014/main" id="{743CCCB2-C094-AC4D-8EFC-8E394B0F9FEF}"/>
              </a:ext>
            </a:extLst>
          </p:cNvPr>
          <p:cNvGrpSpPr/>
          <p:nvPr/>
        </p:nvGrpSpPr>
        <p:grpSpPr>
          <a:xfrm>
            <a:off x="864198" y="2890322"/>
            <a:ext cx="10489602" cy="1761565"/>
            <a:chOff x="864198" y="2890322"/>
            <a:chExt cx="10121796" cy="1761565"/>
          </a:xfrm>
        </p:grpSpPr>
        <p:sp>
          <p:nvSpPr>
            <p:cNvPr id="21" name="Chevron 20">
              <a:extLst>
                <a:ext uri="{FF2B5EF4-FFF2-40B4-BE49-F238E27FC236}">
                  <a16:creationId xmlns:a16="http://schemas.microsoft.com/office/drawing/2014/main" id="{F8C6401A-1462-3D41-A9C3-59F872012518}"/>
                </a:ext>
              </a:extLst>
            </p:cNvPr>
            <p:cNvSpPr/>
            <p:nvPr/>
          </p:nvSpPr>
          <p:spPr>
            <a:xfrm>
              <a:off x="3310283" y="2890322"/>
              <a:ext cx="2783541" cy="1761565"/>
            </a:xfrm>
            <a:prstGeom prst="chevron">
              <a:avLst>
                <a:gd name="adj" fmla="val 2938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6800" rIns="0" rtlCol="0" anchor="ctr"/>
            <a:lstStyle/>
            <a:p>
              <a:pPr algn="ctr"/>
              <a:r>
                <a:rPr lang="nl-NL" sz="1600" b="1" dirty="0">
                  <a:latin typeface="Gotham Bold" pitchFamily="2" charset="0"/>
                  <a:sym typeface="Wingdings" panose="05000000000000000000" pitchFamily="2" charset="2"/>
                </a:rPr>
                <a:t>Increased workers’ satisfaction and engagement</a:t>
              </a:r>
              <a:endParaRPr lang="en-US" sz="1600" b="1" dirty="0">
                <a:latin typeface="Gotham Bold" pitchFamily="2" charset="0"/>
              </a:endParaRPr>
            </a:p>
          </p:txBody>
        </p:sp>
        <p:sp>
          <p:nvSpPr>
            <p:cNvPr id="6" name="Chevron 5">
              <a:extLst>
                <a:ext uri="{FF2B5EF4-FFF2-40B4-BE49-F238E27FC236}">
                  <a16:creationId xmlns:a16="http://schemas.microsoft.com/office/drawing/2014/main" id="{128D3AD4-56AA-D74E-BF3B-C6CFB39BF594}"/>
                </a:ext>
              </a:extLst>
            </p:cNvPr>
            <p:cNvSpPr/>
            <p:nvPr/>
          </p:nvSpPr>
          <p:spPr>
            <a:xfrm>
              <a:off x="864198" y="2890322"/>
              <a:ext cx="2783541" cy="1761565"/>
            </a:xfrm>
            <a:prstGeom prst="chevron">
              <a:avLst>
                <a:gd name="adj" fmla="val 2938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6800" rIns="0" rtlCol="0" anchor="ctr"/>
            <a:lstStyle/>
            <a:p>
              <a:pPr algn="ctr"/>
              <a:r>
                <a:rPr lang="nl-NL" sz="1600" b="1" dirty="0">
                  <a:latin typeface="Gotham Bold" pitchFamily="2" charset="0"/>
                </a:rPr>
                <a:t>Gender </a:t>
              </a:r>
              <a:r>
                <a:rPr lang="nl-NL" sz="1600" b="1" dirty="0" err="1">
                  <a:latin typeface="Gotham Bold" pitchFamily="2" charset="0"/>
                </a:rPr>
                <a:t>interventions</a:t>
              </a:r>
              <a:r>
                <a:rPr lang="nl-NL" sz="1600" b="1" dirty="0">
                  <a:latin typeface="Gotham Bold" pitchFamily="2" charset="0"/>
                </a:rPr>
                <a:t> (e.g. </a:t>
              </a:r>
              <a:r>
                <a:rPr lang="nl-NL" sz="1600" b="1" dirty="0" err="1">
                  <a:latin typeface="Gotham Bold" pitchFamily="2" charset="0"/>
                </a:rPr>
                <a:t>Inclusive</a:t>
              </a:r>
              <a:r>
                <a:rPr lang="nl-NL" sz="1600" b="1" dirty="0">
                  <a:latin typeface="Gotham Bold" pitchFamily="2" charset="0"/>
                </a:rPr>
                <a:t> </a:t>
              </a:r>
              <a:r>
                <a:rPr lang="nl-NL" sz="1600" b="1" dirty="0" err="1">
                  <a:latin typeface="Gotham Bold" pitchFamily="2" charset="0"/>
                </a:rPr>
                <a:t>policies</a:t>
              </a:r>
              <a:r>
                <a:rPr lang="nl-NL" sz="1600" b="1" dirty="0">
                  <a:latin typeface="Gotham Bold" pitchFamily="2" charset="0"/>
                </a:rPr>
                <a:t> </a:t>
              </a:r>
              <a:r>
                <a:rPr lang="nl-NL" sz="1600" b="1" dirty="0" err="1">
                  <a:latin typeface="Gotham Bold" pitchFamily="2" charset="0"/>
                </a:rPr>
                <a:t>and</a:t>
              </a:r>
              <a:r>
                <a:rPr lang="nl-NL" sz="1600" b="1" dirty="0">
                  <a:latin typeface="Gotham Bold" pitchFamily="2" charset="0"/>
                </a:rPr>
                <a:t> </a:t>
              </a:r>
              <a:r>
                <a:rPr lang="nl-NL" sz="1600" b="1" dirty="0" err="1">
                  <a:latin typeface="Gotham Bold" pitchFamily="2" charset="0"/>
                </a:rPr>
                <a:t>practices</a:t>
              </a:r>
              <a:r>
                <a:rPr lang="nl-NL" sz="1600" b="1" dirty="0">
                  <a:latin typeface="Gotham Bold" pitchFamily="2" charset="0"/>
                </a:rPr>
                <a:t>) </a:t>
              </a:r>
              <a:endParaRPr lang="en-US" sz="1600" b="1" dirty="0">
                <a:latin typeface="Gotham Bold" pitchFamily="2" charset="0"/>
              </a:endParaRPr>
            </a:p>
          </p:txBody>
        </p:sp>
        <p:sp>
          <p:nvSpPr>
            <p:cNvPr id="7" name="Chevron 6">
              <a:extLst>
                <a:ext uri="{FF2B5EF4-FFF2-40B4-BE49-F238E27FC236}">
                  <a16:creationId xmlns:a16="http://schemas.microsoft.com/office/drawing/2014/main" id="{B3661503-F7FB-9942-B56E-9804017B839A}"/>
                </a:ext>
              </a:extLst>
            </p:cNvPr>
            <p:cNvSpPr/>
            <p:nvPr/>
          </p:nvSpPr>
          <p:spPr>
            <a:xfrm>
              <a:off x="5756368" y="2890322"/>
              <a:ext cx="2783541" cy="1761565"/>
            </a:xfrm>
            <a:prstGeom prst="chevron">
              <a:avLst>
                <a:gd name="adj" fmla="val 2938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46800" rIns="0" rtlCol="0" anchor="ctr"/>
            <a:lstStyle/>
            <a:p>
              <a:pPr algn="ctr"/>
              <a:r>
                <a:rPr lang="nl-NL" sz="1600" b="1" dirty="0">
                  <a:latin typeface="Gotham Bold" pitchFamily="2" charset="0"/>
                  <a:sym typeface="Wingdings" panose="05000000000000000000" pitchFamily="2" charset="2"/>
                </a:rPr>
                <a:t>Change of workers attitudes, behavior and motivation at workplace</a:t>
              </a:r>
              <a:endParaRPr lang="en-US" sz="1600" b="1" dirty="0">
                <a:latin typeface="Gotham Bold" pitchFamily="2" charset="0"/>
              </a:endParaRPr>
            </a:p>
          </p:txBody>
        </p:sp>
        <p:sp>
          <p:nvSpPr>
            <p:cNvPr id="8" name="Chevron 7">
              <a:extLst>
                <a:ext uri="{FF2B5EF4-FFF2-40B4-BE49-F238E27FC236}">
                  <a16:creationId xmlns:a16="http://schemas.microsoft.com/office/drawing/2014/main" id="{B8254ACD-0D87-3449-A611-904F263FA05E}"/>
                </a:ext>
              </a:extLst>
            </p:cNvPr>
            <p:cNvSpPr/>
            <p:nvPr/>
          </p:nvSpPr>
          <p:spPr>
            <a:xfrm>
              <a:off x="8202453" y="2890322"/>
              <a:ext cx="2783541" cy="1761565"/>
            </a:xfrm>
            <a:prstGeom prst="chevron">
              <a:avLst>
                <a:gd name="adj" fmla="val 2938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0" rtlCol="0" anchor="ctr"/>
            <a:lstStyle/>
            <a:p>
              <a:pPr algn="ctr"/>
              <a:r>
                <a:rPr lang="nl-NL" sz="1600" b="1" dirty="0">
                  <a:latin typeface="Gotham Bold" pitchFamily="2" charset="0"/>
                  <a:sym typeface="Wingdings" panose="05000000000000000000" pitchFamily="2" charset="2"/>
                </a:rPr>
                <a:t>Improved business performance of flower farms</a:t>
              </a:r>
              <a:endParaRPr lang="en-US" sz="1600" b="1" dirty="0">
                <a:latin typeface="Gotham Bold" pitchFamily="2" charset="0"/>
              </a:endParaRPr>
            </a:p>
          </p:txBody>
        </p:sp>
      </p:grpSp>
    </p:spTree>
    <p:extLst>
      <p:ext uri="{BB962C8B-B14F-4D97-AF65-F5344CB8AC3E}">
        <p14:creationId xmlns:p14="http://schemas.microsoft.com/office/powerpoint/2010/main" val="2930368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3FB6E87-9868-7B40-8D27-6EA6CDBB74D7}"/>
              </a:ext>
            </a:extLst>
          </p:cNvPr>
          <p:cNvSpPr/>
          <p:nvPr/>
        </p:nvSpPr>
        <p:spPr>
          <a:xfrm>
            <a:off x="838200" y="2973968"/>
            <a:ext cx="5481577" cy="2727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100" b="1" dirty="0">
                <a:solidFill>
                  <a:schemeClr val="bg1"/>
                </a:solidFill>
                <a:latin typeface="Gotham Bold" pitchFamily="2" charset="0"/>
              </a:rPr>
              <a:t>Five farms selected out of 42, with following </a:t>
            </a:r>
            <a:r>
              <a:rPr lang="en-US" sz="1100" b="1" dirty="0">
                <a:solidFill>
                  <a:srgbClr val="36AA40"/>
                </a:solidFill>
                <a:latin typeface="Gotham Bold" pitchFamily="2" charset="0"/>
              </a:rPr>
              <a:t>farm selection criteria:</a:t>
            </a:r>
          </a:p>
        </p:txBody>
      </p:sp>
      <p:pic>
        <p:nvPicPr>
          <p:cNvPr id="12" name="Picture 11">
            <a:extLst>
              <a:ext uri="{FF2B5EF4-FFF2-40B4-BE49-F238E27FC236}">
                <a16:creationId xmlns:a16="http://schemas.microsoft.com/office/drawing/2014/main" id="{4EC85CF0-DA33-9A46-A4B1-3187CD0333B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56439" y="1208837"/>
            <a:ext cx="4694996" cy="4316005"/>
          </a:xfrm>
          <a:prstGeom prst="rect">
            <a:avLst/>
          </a:prstGeom>
        </p:spPr>
      </p:pic>
      <p:sp>
        <p:nvSpPr>
          <p:cNvPr id="2" name="Title 1">
            <a:extLst>
              <a:ext uri="{FF2B5EF4-FFF2-40B4-BE49-F238E27FC236}">
                <a16:creationId xmlns:a16="http://schemas.microsoft.com/office/drawing/2014/main" id="{FF7FECF4-8EB5-B941-87E5-8C1CEAF6B05D}"/>
              </a:ext>
            </a:extLst>
          </p:cNvPr>
          <p:cNvSpPr>
            <a:spLocks noGrp="1"/>
          </p:cNvSpPr>
          <p:nvPr>
            <p:ph type="title"/>
          </p:nvPr>
        </p:nvSpPr>
        <p:spPr>
          <a:xfrm>
            <a:off x="838200" y="421884"/>
            <a:ext cx="10515600" cy="606816"/>
          </a:xfrm>
        </p:spPr>
        <p:txBody>
          <a:bodyPr>
            <a:normAutofit/>
          </a:bodyPr>
          <a:lstStyle/>
          <a:p>
            <a:r>
              <a:rPr lang="en-US" dirty="0"/>
              <a:t>Analysis of business case</a:t>
            </a:r>
          </a:p>
        </p:txBody>
      </p:sp>
      <p:sp>
        <p:nvSpPr>
          <p:cNvPr id="3" name="Content Placeholder 2">
            <a:extLst>
              <a:ext uri="{FF2B5EF4-FFF2-40B4-BE49-F238E27FC236}">
                <a16:creationId xmlns:a16="http://schemas.microsoft.com/office/drawing/2014/main" id="{681EFAFD-0751-014C-A5F0-B978A604ED06}"/>
              </a:ext>
            </a:extLst>
          </p:cNvPr>
          <p:cNvSpPr>
            <a:spLocks noGrp="1"/>
          </p:cNvSpPr>
          <p:nvPr>
            <p:ph idx="1"/>
          </p:nvPr>
        </p:nvSpPr>
        <p:spPr>
          <a:xfrm>
            <a:off x="838200" y="1208837"/>
            <a:ext cx="5481577" cy="481021"/>
          </a:xfrm>
        </p:spPr>
        <p:txBody>
          <a:bodyPr>
            <a:noAutofit/>
          </a:bodyPr>
          <a:lstStyle/>
          <a:p>
            <a:pPr marL="0" indent="0">
              <a:buNone/>
            </a:pPr>
            <a:r>
              <a:rPr lang="en-US" sz="1300" b="1" dirty="0">
                <a:solidFill>
                  <a:schemeClr val="accent6"/>
                </a:solidFill>
                <a:latin typeface="Gotham Bold" pitchFamily="2" charset="0"/>
              </a:rPr>
              <a:t>Conducted by Fair &amp; Sustainable Consulting, funded by IDH and supported by FSI, BSR and EHPEA</a:t>
            </a:r>
          </a:p>
        </p:txBody>
      </p:sp>
      <p:sp>
        <p:nvSpPr>
          <p:cNvPr id="8" name="Content Placeholder 2">
            <a:extLst>
              <a:ext uri="{FF2B5EF4-FFF2-40B4-BE49-F238E27FC236}">
                <a16:creationId xmlns:a16="http://schemas.microsoft.com/office/drawing/2014/main" id="{49CC229C-CFAD-3243-8E93-6E6E5A7D2241}"/>
              </a:ext>
            </a:extLst>
          </p:cNvPr>
          <p:cNvSpPr txBox="1">
            <a:spLocks/>
          </p:cNvSpPr>
          <p:nvPr/>
        </p:nvSpPr>
        <p:spPr>
          <a:xfrm>
            <a:off x="838200" y="5213227"/>
            <a:ext cx="5094249" cy="7208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Tx/>
              <a:buFont typeface="Arial" panose="020B0604020202020204" pitchFamily="34" charset="0"/>
              <a:buChar char="•"/>
              <a:defRPr sz="1400" b="0" i="0" kern="1200">
                <a:solidFill>
                  <a:schemeClr val="tx1"/>
                </a:solidFill>
                <a:latin typeface="Gotham Light" pitchFamily="2" charset="0"/>
                <a:ea typeface="+mn-ea"/>
                <a:cs typeface="+mn-cs"/>
              </a:defRPr>
            </a:lvl1pPr>
            <a:lvl2pPr marL="6858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2pPr>
            <a:lvl3pPr marL="11430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3pPr>
            <a:lvl4pPr marL="16002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4pPr>
            <a:lvl5pPr marL="20574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100" b="1" dirty="0" err="1">
                <a:solidFill>
                  <a:schemeClr val="accent6"/>
                </a:solidFill>
                <a:latin typeface="Gotham Bold" pitchFamily="2" charset="0"/>
              </a:rPr>
              <a:t>Costs</a:t>
            </a:r>
            <a:r>
              <a:rPr lang="nl-NL" sz="1100" b="1" dirty="0">
                <a:solidFill>
                  <a:schemeClr val="accent6"/>
                </a:solidFill>
                <a:latin typeface="Gotham Bold" pitchFamily="2" charset="0"/>
              </a:rPr>
              <a:t> </a:t>
            </a:r>
            <a:r>
              <a:rPr lang="nl-NL" sz="1100" b="1" dirty="0" err="1">
                <a:solidFill>
                  <a:schemeClr val="accent6"/>
                </a:solidFill>
                <a:latin typeface="Gotham Bold" pitchFamily="2" charset="0"/>
              </a:rPr>
              <a:t>and</a:t>
            </a:r>
            <a:r>
              <a:rPr lang="nl-NL" sz="1100" b="1" dirty="0">
                <a:solidFill>
                  <a:schemeClr val="accent6"/>
                </a:solidFill>
                <a:latin typeface="Gotham Bold" pitchFamily="2" charset="0"/>
              </a:rPr>
              <a:t> Benefits</a:t>
            </a:r>
          </a:p>
          <a:p>
            <a:r>
              <a:rPr lang="nl-NL" sz="1100" b="1" dirty="0" err="1">
                <a:solidFill>
                  <a:schemeClr val="accent6"/>
                </a:solidFill>
                <a:latin typeface="Gotham Bold" pitchFamily="2" charset="0"/>
              </a:rPr>
              <a:t>Relationship</a:t>
            </a:r>
            <a:r>
              <a:rPr lang="nl-NL" sz="1100" b="1" dirty="0">
                <a:solidFill>
                  <a:schemeClr val="accent6"/>
                </a:solidFill>
                <a:latin typeface="Gotham Bold" pitchFamily="2" charset="0"/>
              </a:rPr>
              <a:t> </a:t>
            </a:r>
            <a:r>
              <a:rPr lang="nl-NL" sz="1100" b="1" dirty="0" err="1">
                <a:solidFill>
                  <a:schemeClr val="accent6"/>
                </a:solidFill>
                <a:latin typeface="Gotham Bold" pitchFamily="2" charset="0"/>
              </a:rPr>
              <a:t>between</a:t>
            </a:r>
            <a:r>
              <a:rPr lang="nl-NL" sz="1100" b="1" dirty="0">
                <a:solidFill>
                  <a:schemeClr val="accent6"/>
                </a:solidFill>
                <a:latin typeface="Gotham Bold" pitchFamily="2" charset="0"/>
              </a:rPr>
              <a:t> gender </a:t>
            </a:r>
            <a:r>
              <a:rPr lang="nl-NL" sz="1100" b="1" dirty="0" err="1">
                <a:solidFill>
                  <a:schemeClr val="accent6"/>
                </a:solidFill>
                <a:latin typeface="Gotham Bold" pitchFamily="2" charset="0"/>
              </a:rPr>
              <a:t>interventions</a:t>
            </a:r>
            <a:r>
              <a:rPr lang="nl-NL" sz="1100" b="1" dirty="0">
                <a:solidFill>
                  <a:schemeClr val="accent6"/>
                </a:solidFill>
                <a:latin typeface="Gotham Bold" pitchFamily="2" charset="0"/>
              </a:rPr>
              <a:t> &amp; business indicators</a:t>
            </a:r>
          </a:p>
        </p:txBody>
      </p:sp>
      <p:graphicFrame>
        <p:nvGraphicFramePr>
          <p:cNvPr id="9" name="Tabel 2">
            <a:extLst>
              <a:ext uri="{FF2B5EF4-FFF2-40B4-BE49-F238E27FC236}">
                <a16:creationId xmlns:a16="http://schemas.microsoft.com/office/drawing/2014/main" id="{B730AB28-D882-BD49-8360-B72606D4325E}"/>
              </a:ext>
            </a:extLst>
          </p:cNvPr>
          <p:cNvGraphicFramePr>
            <a:graphicFrameLocks noGrp="1"/>
          </p:cNvGraphicFramePr>
          <p:nvPr>
            <p:extLst>
              <p:ext uri="{D42A27DB-BD31-4B8C-83A1-F6EECF244321}">
                <p14:modId xmlns:p14="http://schemas.microsoft.com/office/powerpoint/2010/main" val="1877738168"/>
              </p:ext>
            </p:extLst>
          </p:nvPr>
        </p:nvGraphicFramePr>
        <p:xfrm>
          <a:off x="6656439" y="5670905"/>
          <a:ext cx="4694996" cy="375730"/>
        </p:xfrm>
        <a:graphic>
          <a:graphicData uri="http://schemas.openxmlformats.org/drawingml/2006/table">
            <a:tbl>
              <a:tblPr firstRow="1" firstCol="1" bandRow="1">
                <a:tableStyleId>{68D230F3-CF80-4859-8CE7-A43EE81993B5}</a:tableStyleId>
              </a:tblPr>
              <a:tblGrid>
                <a:gridCol w="759274">
                  <a:extLst>
                    <a:ext uri="{9D8B030D-6E8A-4147-A177-3AD203B41FA5}">
                      <a16:colId xmlns:a16="http://schemas.microsoft.com/office/drawing/2014/main" val="4084669976"/>
                    </a:ext>
                  </a:extLst>
                </a:gridCol>
                <a:gridCol w="689215">
                  <a:extLst>
                    <a:ext uri="{9D8B030D-6E8A-4147-A177-3AD203B41FA5}">
                      <a16:colId xmlns:a16="http://schemas.microsoft.com/office/drawing/2014/main" val="2892922737"/>
                    </a:ext>
                  </a:extLst>
                </a:gridCol>
                <a:gridCol w="710100">
                  <a:extLst>
                    <a:ext uri="{9D8B030D-6E8A-4147-A177-3AD203B41FA5}">
                      <a16:colId xmlns:a16="http://schemas.microsoft.com/office/drawing/2014/main" val="3240960246"/>
                    </a:ext>
                  </a:extLst>
                </a:gridCol>
                <a:gridCol w="1075594">
                  <a:extLst>
                    <a:ext uri="{9D8B030D-6E8A-4147-A177-3AD203B41FA5}">
                      <a16:colId xmlns:a16="http://schemas.microsoft.com/office/drawing/2014/main" val="2554477117"/>
                    </a:ext>
                  </a:extLst>
                </a:gridCol>
                <a:gridCol w="772757">
                  <a:extLst>
                    <a:ext uri="{9D8B030D-6E8A-4147-A177-3AD203B41FA5}">
                      <a16:colId xmlns:a16="http://schemas.microsoft.com/office/drawing/2014/main" val="203951279"/>
                    </a:ext>
                  </a:extLst>
                </a:gridCol>
                <a:gridCol w="688056">
                  <a:extLst>
                    <a:ext uri="{9D8B030D-6E8A-4147-A177-3AD203B41FA5}">
                      <a16:colId xmlns:a16="http://schemas.microsoft.com/office/drawing/2014/main" val="64679782"/>
                    </a:ext>
                  </a:extLst>
                </a:gridCol>
              </a:tblGrid>
              <a:tr h="251222">
                <a:tc>
                  <a:txBody>
                    <a:bodyPr/>
                    <a:lstStyle/>
                    <a:p>
                      <a:pPr algn="l">
                        <a:lnSpc>
                          <a:spcPct val="107000"/>
                        </a:lnSpc>
                        <a:spcAft>
                          <a:spcPts val="800"/>
                        </a:spcAft>
                      </a:pPr>
                      <a:r>
                        <a:rPr lang="en-US" sz="900" b="1" i="0" dirty="0">
                          <a:ln>
                            <a:noFill/>
                          </a:ln>
                          <a:solidFill>
                            <a:schemeClr val="bg1"/>
                          </a:solidFill>
                          <a:effectLst/>
                          <a:latin typeface="Gotham Bold" pitchFamily="2" charset="0"/>
                        </a:rPr>
                        <a:t>FARMS SELECTED </a:t>
                      </a:r>
                      <a:endParaRPr lang="nl-NL" sz="900" b="1" i="0" dirty="0">
                        <a:ln>
                          <a:noFill/>
                        </a:ln>
                        <a:solidFill>
                          <a:schemeClr val="bg1"/>
                        </a:solidFill>
                        <a:effectLst/>
                        <a:latin typeface="Gotham Bold" pitchFamily="2" charset="0"/>
                        <a:ea typeface="Calibri" panose="020F0502020204030204" pitchFamily="34" charset="0"/>
                        <a:cs typeface="Times New Roman" panose="02020603050405020304" pitchFamily="18" charset="0"/>
                      </a:endParaRPr>
                    </a:p>
                  </a:txBody>
                  <a:tcPr marL="45720" marR="4572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b="1" i="0" dirty="0">
                          <a:ln>
                            <a:noFill/>
                          </a:ln>
                          <a:solidFill>
                            <a:schemeClr val="accent3"/>
                          </a:solidFill>
                          <a:effectLst/>
                          <a:latin typeface="Gotham Bold" pitchFamily="2" charset="0"/>
                        </a:rPr>
                        <a:t>Sher Ethiopia </a:t>
                      </a:r>
                      <a:r>
                        <a:rPr lang="nl-NL" sz="900" b="1" i="0" dirty="0">
                          <a:ln>
                            <a:noFill/>
                          </a:ln>
                          <a:solidFill>
                            <a:schemeClr val="accent3"/>
                          </a:solidFill>
                          <a:effectLst/>
                          <a:latin typeface="Gotham Bold" pitchFamily="2" charset="0"/>
                        </a:rPr>
                        <a:t> </a:t>
                      </a:r>
                      <a:endParaRPr lang="nl-NL" sz="900" b="1" i="0" dirty="0">
                        <a:ln>
                          <a:noFill/>
                        </a:ln>
                        <a:solidFill>
                          <a:schemeClr val="accent3"/>
                        </a:solidFill>
                        <a:effectLst/>
                        <a:latin typeface="Gotham Bold" pitchFamily="2" charset="0"/>
                        <a:ea typeface="Calibri" panose="020F0502020204030204" pitchFamily="34" charset="0"/>
                        <a:cs typeface="Times New Roman" panose="02020603050405020304" pitchFamily="18"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b="1" i="0" dirty="0">
                          <a:ln>
                            <a:noFill/>
                          </a:ln>
                          <a:solidFill>
                            <a:schemeClr val="accent3"/>
                          </a:solidFill>
                          <a:effectLst/>
                          <a:latin typeface="Gotham Bold" pitchFamily="2" charset="0"/>
                        </a:rPr>
                        <a:t>AQ Roses</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900" b="1" i="0" dirty="0">
                          <a:ln>
                            <a:noFill/>
                          </a:ln>
                          <a:solidFill>
                            <a:schemeClr val="accent3"/>
                          </a:solidFill>
                          <a:effectLst/>
                          <a:latin typeface="Gotham Bold" pitchFamily="2" charset="0"/>
                        </a:rPr>
                        <a:t>P.L.C</a:t>
                      </a:r>
                      <a:endParaRPr lang="nl-NL" sz="900" b="1" i="0" dirty="0">
                        <a:ln>
                          <a:noFill/>
                        </a:ln>
                        <a:solidFill>
                          <a:schemeClr val="accent3"/>
                        </a:solidFill>
                        <a:effectLst/>
                        <a:latin typeface="Gotham Bold" pitchFamily="2" charset="0"/>
                        <a:ea typeface="Calibri" panose="020F0502020204030204" pitchFamily="34" charset="0"/>
                        <a:cs typeface="Times New Roman" panose="02020603050405020304" pitchFamily="18"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b="1" i="0" dirty="0" err="1">
                          <a:ln>
                            <a:noFill/>
                          </a:ln>
                          <a:solidFill>
                            <a:schemeClr val="accent3"/>
                          </a:solidFill>
                          <a:effectLst/>
                          <a:latin typeface="Gotham Bold" pitchFamily="2" charset="0"/>
                        </a:rPr>
                        <a:t>Minaye</a:t>
                      </a:r>
                      <a:r>
                        <a:rPr lang="en-US" sz="900" b="1" i="0" dirty="0">
                          <a:ln>
                            <a:noFill/>
                          </a:ln>
                          <a:solidFill>
                            <a:schemeClr val="accent3"/>
                          </a:solidFill>
                          <a:effectLst/>
                          <a:latin typeface="Gotham Bold" pitchFamily="2" charset="0"/>
                        </a:rPr>
                        <a:t> Flowers P.L.C</a:t>
                      </a:r>
                      <a:endParaRPr lang="nl-NL" sz="900" b="1" i="0" dirty="0">
                        <a:ln>
                          <a:noFill/>
                        </a:ln>
                        <a:solidFill>
                          <a:schemeClr val="accent3"/>
                        </a:solidFill>
                        <a:effectLst/>
                        <a:latin typeface="Gotham Bold" pitchFamily="2" charset="0"/>
                        <a:ea typeface="Calibri" panose="020F0502020204030204" pitchFamily="34" charset="0"/>
                        <a:cs typeface="Times New Roman" panose="02020603050405020304" pitchFamily="18"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nl-NL" sz="900" b="1" i="0" dirty="0">
                          <a:ln>
                            <a:noFill/>
                          </a:ln>
                          <a:solidFill>
                            <a:schemeClr val="accent3"/>
                          </a:solidFill>
                          <a:effectLst/>
                          <a:latin typeface="Gotham Bold" pitchFamily="2" charset="0"/>
                        </a:rPr>
                        <a:t>Joytech</a:t>
                      </a:r>
                    </a:p>
                    <a:p>
                      <a:pPr marL="0" marR="0" lvl="0" indent="0" algn="ctr" defTabSz="914400" rtl="0" eaLnBrk="1" fontAlgn="auto" latinLnBrk="0" hangingPunct="1">
                        <a:lnSpc>
                          <a:spcPct val="107000"/>
                        </a:lnSpc>
                        <a:spcBef>
                          <a:spcPts val="0"/>
                        </a:spcBef>
                        <a:spcAft>
                          <a:spcPts val="0"/>
                        </a:spcAft>
                        <a:buClrTx/>
                        <a:buSzTx/>
                        <a:buFontTx/>
                        <a:buNone/>
                        <a:tabLst/>
                        <a:defRPr/>
                      </a:pPr>
                      <a:r>
                        <a:rPr lang="nl-NL" sz="900" b="1" i="0" dirty="0">
                          <a:ln>
                            <a:noFill/>
                          </a:ln>
                          <a:solidFill>
                            <a:schemeClr val="accent3"/>
                          </a:solidFill>
                          <a:effectLst/>
                          <a:latin typeface="Gotham Bold" pitchFamily="2" charset="0"/>
                        </a:rPr>
                        <a:t>P.L.C</a:t>
                      </a:r>
                      <a:endParaRPr lang="nl-NL" sz="900" b="1" i="0" dirty="0">
                        <a:ln>
                          <a:noFill/>
                        </a:ln>
                        <a:solidFill>
                          <a:schemeClr val="accent3"/>
                        </a:solidFill>
                        <a:effectLst/>
                        <a:latin typeface="Gotham Bold" pitchFamily="2" charset="0"/>
                        <a:ea typeface="Calibri" panose="020F0502020204030204" pitchFamily="34" charset="0"/>
                        <a:cs typeface="Times New Roman" panose="02020603050405020304" pitchFamily="18"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b="1" i="0" dirty="0" err="1">
                          <a:ln>
                            <a:noFill/>
                          </a:ln>
                          <a:solidFill>
                            <a:schemeClr val="accent3"/>
                          </a:solidFill>
                          <a:effectLst/>
                          <a:latin typeface="Gotham Bold" pitchFamily="2" charset="0"/>
                        </a:rPr>
                        <a:t>Dümmen</a:t>
                      </a:r>
                      <a:endParaRPr lang="en-US" sz="900" b="1" i="0" dirty="0">
                        <a:ln>
                          <a:noFill/>
                        </a:ln>
                        <a:solidFill>
                          <a:schemeClr val="accent3"/>
                        </a:solidFill>
                        <a:effectLst/>
                        <a:latin typeface="Gotham Bold" pitchFamily="2"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900" b="1" i="0" dirty="0">
                          <a:ln>
                            <a:noFill/>
                          </a:ln>
                          <a:solidFill>
                            <a:schemeClr val="accent3"/>
                          </a:solidFill>
                          <a:effectLst/>
                          <a:latin typeface="Gotham Bold" pitchFamily="2" charset="0"/>
                        </a:rPr>
                        <a:t>Orange</a:t>
                      </a:r>
                      <a:endParaRPr lang="nl-NL" sz="900" b="1" i="0" dirty="0">
                        <a:ln>
                          <a:noFill/>
                        </a:ln>
                        <a:solidFill>
                          <a:schemeClr val="accent3"/>
                        </a:solidFill>
                        <a:effectLst/>
                        <a:latin typeface="Gotham Bold" pitchFamily="2" charset="0"/>
                        <a:ea typeface="Calibri" panose="020F0502020204030204" pitchFamily="34" charset="0"/>
                        <a:cs typeface="Times New Roman" panose="02020603050405020304" pitchFamily="18" charset="0"/>
                      </a:endParaRPr>
                    </a:p>
                  </a:txBody>
                  <a:tcPr marL="45720" marR="4572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88399047"/>
                  </a:ext>
                </a:extLst>
              </a:tr>
            </a:tbl>
          </a:graphicData>
        </a:graphic>
      </p:graphicFrame>
      <p:sp>
        <p:nvSpPr>
          <p:cNvPr id="14" name="Rectangular Callout 13">
            <a:extLst>
              <a:ext uri="{FF2B5EF4-FFF2-40B4-BE49-F238E27FC236}">
                <a16:creationId xmlns:a16="http://schemas.microsoft.com/office/drawing/2014/main" id="{E5DC2401-0135-A041-9188-7BDCC21B6807}"/>
              </a:ext>
            </a:extLst>
          </p:cNvPr>
          <p:cNvSpPr/>
          <p:nvPr/>
        </p:nvSpPr>
        <p:spPr>
          <a:xfrm>
            <a:off x="9168581" y="1839952"/>
            <a:ext cx="1659253" cy="643746"/>
          </a:xfrm>
          <a:prstGeom prst="wedgeRectCallout">
            <a:avLst>
              <a:gd name="adj1" fmla="val -49780"/>
              <a:gd name="adj2" fmla="val 8774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solidFill>
                  <a:schemeClr val="accent3"/>
                </a:solidFill>
                <a:latin typeface="Gotham Bold" pitchFamily="2" charset="0"/>
              </a:rPr>
              <a:t>Debre Zeit (50km)</a:t>
            </a:r>
          </a:p>
          <a:p>
            <a:r>
              <a:rPr lang="en-US" sz="1000" dirty="0">
                <a:latin typeface="Gotham Medium" pitchFamily="2" charset="0"/>
              </a:rPr>
              <a:t>4. </a:t>
            </a:r>
            <a:r>
              <a:rPr lang="en-US" sz="1000" dirty="0" err="1">
                <a:latin typeface="Gotham Medium" pitchFamily="2" charset="0"/>
              </a:rPr>
              <a:t>Minave</a:t>
            </a:r>
            <a:r>
              <a:rPr lang="en-US" sz="1000" dirty="0">
                <a:latin typeface="Gotham Medium" pitchFamily="2" charset="0"/>
              </a:rPr>
              <a:t> Flower farm</a:t>
            </a:r>
          </a:p>
          <a:p>
            <a:r>
              <a:rPr lang="en-US" sz="1000" dirty="0">
                <a:latin typeface="Gotham Medium" pitchFamily="2" charset="0"/>
              </a:rPr>
              <a:t>5. </a:t>
            </a:r>
            <a:r>
              <a:rPr lang="en-US" sz="1000" dirty="0" err="1">
                <a:latin typeface="Gotham Medium" pitchFamily="2" charset="0"/>
              </a:rPr>
              <a:t>Joytech</a:t>
            </a:r>
            <a:r>
              <a:rPr lang="en-US" sz="1000" dirty="0">
                <a:latin typeface="Gotham Medium" pitchFamily="2" charset="0"/>
              </a:rPr>
              <a:t> Farm</a:t>
            </a:r>
          </a:p>
        </p:txBody>
      </p:sp>
      <p:sp>
        <p:nvSpPr>
          <p:cNvPr id="21" name="Rectangular Callout 20">
            <a:extLst>
              <a:ext uri="{FF2B5EF4-FFF2-40B4-BE49-F238E27FC236}">
                <a16:creationId xmlns:a16="http://schemas.microsoft.com/office/drawing/2014/main" id="{664CDC30-FE75-B449-8870-58EDBF24FD02}"/>
              </a:ext>
            </a:extLst>
          </p:cNvPr>
          <p:cNvSpPr/>
          <p:nvPr/>
        </p:nvSpPr>
        <p:spPr>
          <a:xfrm>
            <a:off x="7574835" y="3088888"/>
            <a:ext cx="1453848" cy="462832"/>
          </a:xfrm>
          <a:prstGeom prst="wedgeRectCallout">
            <a:avLst>
              <a:gd name="adj1" fmla="val 49077"/>
              <a:gd name="adj2" fmla="val 10901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err="1">
                <a:solidFill>
                  <a:schemeClr val="accent3"/>
                </a:solidFill>
                <a:latin typeface="Gotham Bold" pitchFamily="2" charset="0"/>
              </a:rPr>
              <a:t>Koka</a:t>
            </a:r>
            <a:r>
              <a:rPr lang="en-US" sz="1000" b="1" dirty="0">
                <a:solidFill>
                  <a:schemeClr val="accent3"/>
                </a:solidFill>
                <a:latin typeface="Gotham Bold" pitchFamily="2" charset="0"/>
              </a:rPr>
              <a:t> town (95km)</a:t>
            </a:r>
          </a:p>
          <a:p>
            <a:r>
              <a:rPr lang="en-US" sz="1000" dirty="0">
                <a:latin typeface="Gotham Medium" pitchFamily="2" charset="0"/>
              </a:rPr>
              <a:t>3. </a:t>
            </a:r>
            <a:r>
              <a:rPr lang="en-US" sz="1000" dirty="0" err="1">
                <a:latin typeface="Gotham Medium" pitchFamily="2" charset="0"/>
              </a:rPr>
              <a:t>Dummen</a:t>
            </a:r>
            <a:r>
              <a:rPr lang="en-US" sz="1000" dirty="0">
                <a:latin typeface="Gotham Medium" pitchFamily="2" charset="0"/>
              </a:rPr>
              <a:t> Farm</a:t>
            </a:r>
          </a:p>
        </p:txBody>
      </p:sp>
      <p:sp>
        <p:nvSpPr>
          <p:cNvPr id="22" name="Rectangular Callout 21">
            <a:extLst>
              <a:ext uri="{FF2B5EF4-FFF2-40B4-BE49-F238E27FC236}">
                <a16:creationId xmlns:a16="http://schemas.microsoft.com/office/drawing/2014/main" id="{2A53EA65-00EF-AC4F-9E69-192618977AA6}"/>
              </a:ext>
            </a:extLst>
          </p:cNvPr>
          <p:cNvSpPr/>
          <p:nvPr/>
        </p:nvSpPr>
        <p:spPr>
          <a:xfrm>
            <a:off x="8546691" y="4111204"/>
            <a:ext cx="1243780" cy="643746"/>
          </a:xfrm>
          <a:prstGeom prst="wedgeRectCallout">
            <a:avLst>
              <a:gd name="adj1" fmla="val -49780"/>
              <a:gd name="adj2" fmla="val 8774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err="1">
                <a:solidFill>
                  <a:schemeClr val="accent3"/>
                </a:solidFill>
                <a:latin typeface="Gotham Bold" pitchFamily="2" charset="0"/>
              </a:rPr>
              <a:t>Ziway</a:t>
            </a:r>
            <a:r>
              <a:rPr lang="en-US" sz="1000" b="1" dirty="0">
                <a:solidFill>
                  <a:schemeClr val="accent3"/>
                </a:solidFill>
                <a:latin typeface="Gotham Bold" pitchFamily="2" charset="0"/>
              </a:rPr>
              <a:t> (163km)</a:t>
            </a:r>
          </a:p>
          <a:p>
            <a:r>
              <a:rPr lang="en-US" sz="1000" dirty="0">
                <a:latin typeface="Gotham Medium" pitchFamily="2" charset="0"/>
              </a:rPr>
              <a:t>1. Sher Ethiopia</a:t>
            </a:r>
          </a:p>
          <a:p>
            <a:r>
              <a:rPr lang="en-US" sz="1000" dirty="0">
                <a:latin typeface="Gotham Medium" pitchFamily="2" charset="0"/>
              </a:rPr>
              <a:t>2. AQ Roses</a:t>
            </a:r>
          </a:p>
        </p:txBody>
      </p:sp>
      <p:sp>
        <p:nvSpPr>
          <p:cNvPr id="24" name="Content Placeholder 2">
            <a:extLst>
              <a:ext uri="{FF2B5EF4-FFF2-40B4-BE49-F238E27FC236}">
                <a16:creationId xmlns:a16="http://schemas.microsoft.com/office/drawing/2014/main" id="{0F97AF73-FEB3-8B45-AD08-A457009DD745}"/>
              </a:ext>
            </a:extLst>
          </p:cNvPr>
          <p:cNvSpPr txBox="1">
            <a:spLocks/>
          </p:cNvSpPr>
          <p:nvPr/>
        </p:nvSpPr>
        <p:spPr>
          <a:xfrm>
            <a:off x="838199" y="2172842"/>
            <a:ext cx="5481577" cy="77588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Tx/>
              <a:buFont typeface="Arial" panose="020B0604020202020204" pitchFamily="34" charset="0"/>
              <a:buChar char="•"/>
              <a:defRPr sz="1400" b="0" i="0" kern="1200">
                <a:solidFill>
                  <a:schemeClr val="tx1"/>
                </a:solidFill>
                <a:latin typeface="Gotham Light" pitchFamily="2" charset="0"/>
                <a:ea typeface="+mn-ea"/>
                <a:cs typeface="+mn-cs"/>
              </a:defRPr>
            </a:lvl1pPr>
            <a:lvl2pPr marL="6858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2pPr>
            <a:lvl3pPr marL="11430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3pPr>
            <a:lvl4pPr marL="16002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4pPr>
            <a:lvl5pPr marL="20574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dirty="0"/>
              <a:t>with workers, management, gender committees, unions and medical staff</a:t>
            </a:r>
          </a:p>
          <a:p>
            <a:r>
              <a:rPr lang="en-US" sz="1100" dirty="0"/>
              <a:t>180 respondents, 67% female</a:t>
            </a:r>
          </a:p>
        </p:txBody>
      </p:sp>
      <p:sp>
        <p:nvSpPr>
          <p:cNvPr id="27" name="Content Placeholder 2">
            <a:extLst>
              <a:ext uri="{FF2B5EF4-FFF2-40B4-BE49-F238E27FC236}">
                <a16:creationId xmlns:a16="http://schemas.microsoft.com/office/drawing/2014/main" id="{6DA1509F-34B0-6E42-964E-CE3E580A2334}"/>
              </a:ext>
            </a:extLst>
          </p:cNvPr>
          <p:cNvSpPr txBox="1">
            <a:spLocks/>
          </p:cNvSpPr>
          <p:nvPr/>
        </p:nvSpPr>
        <p:spPr>
          <a:xfrm>
            <a:off x="838201" y="3269027"/>
            <a:ext cx="5257799" cy="159039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Tx/>
              <a:buFont typeface="Arial" panose="020B0604020202020204" pitchFamily="34" charset="0"/>
              <a:buChar char="•"/>
              <a:defRPr sz="1400" b="0" i="0" kern="1200">
                <a:solidFill>
                  <a:schemeClr val="tx1"/>
                </a:solidFill>
                <a:latin typeface="Gotham Light" pitchFamily="2" charset="0"/>
                <a:ea typeface="+mn-ea"/>
                <a:cs typeface="+mn-cs"/>
              </a:defRPr>
            </a:lvl1pPr>
            <a:lvl2pPr marL="6858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2pPr>
            <a:lvl3pPr marL="11430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3pPr>
            <a:lvl4pPr marL="16002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4pPr>
            <a:lvl5pPr marL="20574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100" dirty="0"/>
              <a:t>Best performing on gender interventions, reporting and achievements</a:t>
            </a:r>
          </a:p>
          <a:p>
            <a:r>
              <a:rPr lang="en-AU" sz="1100" dirty="0"/>
              <a:t>Gender committee establishment</a:t>
            </a:r>
          </a:p>
          <a:p>
            <a:r>
              <a:rPr lang="en-AU" sz="1100" dirty="0"/>
              <a:t>Workplace policies, reporting and records in place</a:t>
            </a:r>
          </a:p>
          <a:p>
            <a:r>
              <a:rPr lang="en-AU" sz="1100" dirty="0"/>
              <a:t>Diversity in: ownership (national /international), products, markets, big / small</a:t>
            </a:r>
            <a:endParaRPr lang="en-US" sz="1100" dirty="0"/>
          </a:p>
        </p:txBody>
      </p:sp>
      <p:sp>
        <p:nvSpPr>
          <p:cNvPr id="31" name="Rectangle 30">
            <a:extLst>
              <a:ext uri="{FF2B5EF4-FFF2-40B4-BE49-F238E27FC236}">
                <a16:creationId xmlns:a16="http://schemas.microsoft.com/office/drawing/2014/main" id="{30BA4939-7B72-124F-A52C-B39EBE34D10E}"/>
              </a:ext>
            </a:extLst>
          </p:cNvPr>
          <p:cNvSpPr/>
          <p:nvPr/>
        </p:nvSpPr>
        <p:spPr>
          <a:xfrm>
            <a:off x="838200" y="1869995"/>
            <a:ext cx="5481577" cy="2727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a:latin typeface="Gotham Bold" pitchFamily="2" charset="0"/>
              </a:rPr>
              <a:t>Interviews and Focus Group Discussions: </a:t>
            </a:r>
          </a:p>
        </p:txBody>
      </p:sp>
      <p:sp>
        <p:nvSpPr>
          <p:cNvPr id="32" name="Rectangle 31">
            <a:extLst>
              <a:ext uri="{FF2B5EF4-FFF2-40B4-BE49-F238E27FC236}">
                <a16:creationId xmlns:a16="http://schemas.microsoft.com/office/drawing/2014/main" id="{497FD916-E466-B346-95E8-3C94D3DD5468}"/>
              </a:ext>
            </a:extLst>
          </p:cNvPr>
          <p:cNvSpPr/>
          <p:nvPr/>
        </p:nvSpPr>
        <p:spPr>
          <a:xfrm>
            <a:off x="838200" y="4917267"/>
            <a:ext cx="5481577" cy="2727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100" b="1" dirty="0">
                <a:solidFill>
                  <a:schemeClr val="bg1"/>
                </a:solidFill>
                <a:latin typeface="Gotham Bold" pitchFamily="2" charset="0"/>
              </a:rPr>
              <a:t>Analysis of:</a:t>
            </a:r>
            <a:endParaRPr lang="en-US" sz="1100" b="1" dirty="0">
              <a:solidFill>
                <a:srgbClr val="36AA40"/>
              </a:solidFill>
              <a:latin typeface="Gotham Bold" pitchFamily="2" charset="0"/>
            </a:endParaRPr>
          </a:p>
        </p:txBody>
      </p:sp>
    </p:spTree>
    <p:extLst>
      <p:ext uri="{BB962C8B-B14F-4D97-AF65-F5344CB8AC3E}">
        <p14:creationId xmlns:p14="http://schemas.microsoft.com/office/powerpoint/2010/main" val="1632139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ular Callout 24">
            <a:extLst>
              <a:ext uri="{FF2B5EF4-FFF2-40B4-BE49-F238E27FC236}">
                <a16:creationId xmlns:a16="http://schemas.microsoft.com/office/drawing/2014/main" id="{DC1FDFD9-F63C-0B46-8922-93CC5BCFF58F}"/>
              </a:ext>
            </a:extLst>
          </p:cNvPr>
          <p:cNvSpPr/>
          <p:nvPr/>
        </p:nvSpPr>
        <p:spPr>
          <a:xfrm>
            <a:off x="9251576" y="2346793"/>
            <a:ext cx="2453269" cy="2849675"/>
          </a:xfrm>
          <a:prstGeom prst="wedgeRoundRectCallout">
            <a:avLst>
              <a:gd name="adj1" fmla="val 43014"/>
              <a:gd name="adj2" fmla="val 67384"/>
              <a:gd name="adj3"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7FECF4-8EB5-B941-87E5-8C1CEAF6B05D}"/>
              </a:ext>
            </a:extLst>
          </p:cNvPr>
          <p:cNvSpPr>
            <a:spLocks noGrp="1"/>
          </p:cNvSpPr>
          <p:nvPr>
            <p:ph type="title"/>
          </p:nvPr>
        </p:nvSpPr>
        <p:spPr/>
        <p:txBody>
          <a:bodyPr>
            <a:normAutofit/>
          </a:bodyPr>
          <a:lstStyle/>
          <a:p>
            <a:r>
              <a:rPr lang="en-US" dirty="0"/>
              <a:t>5 Most Significant Changes and Causes </a:t>
            </a:r>
          </a:p>
        </p:txBody>
      </p:sp>
      <p:sp>
        <p:nvSpPr>
          <p:cNvPr id="17" name="Text Placeholder 3">
            <a:extLst>
              <a:ext uri="{FF2B5EF4-FFF2-40B4-BE49-F238E27FC236}">
                <a16:creationId xmlns:a16="http://schemas.microsoft.com/office/drawing/2014/main" id="{E1483EE5-414E-5D4F-88F9-28CA8B407CDF}"/>
              </a:ext>
            </a:extLst>
          </p:cNvPr>
          <p:cNvSpPr>
            <a:spLocks noGrp="1"/>
          </p:cNvSpPr>
          <p:nvPr>
            <p:ph type="body" sz="quarter" idx="13"/>
          </p:nvPr>
        </p:nvSpPr>
        <p:spPr>
          <a:xfrm>
            <a:off x="839789" y="1039317"/>
            <a:ext cx="8103489" cy="630745"/>
          </a:xfrm>
        </p:spPr>
        <p:txBody>
          <a:bodyPr/>
          <a:lstStyle/>
          <a:p>
            <a:pPr>
              <a:lnSpc>
                <a:spcPct val="110000"/>
              </a:lnSpc>
            </a:pPr>
            <a:r>
              <a:rPr lang="en-US" sz="1600" dirty="0"/>
              <a:t>Mentioned by workers, gender committees and (operational) managers of the 5 selected farms, during 30 Focus groups discussions</a:t>
            </a:r>
          </a:p>
        </p:txBody>
      </p:sp>
      <p:graphicFrame>
        <p:nvGraphicFramePr>
          <p:cNvPr id="18" name="Tabel 2">
            <a:extLst>
              <a:ext uri="{FF2B5EF4-FFF2-40B4-BE49-F238E27FC236}">
                <a16:creationId xmlns:a16="http://schemas.microsoft.com/office/drawing/2014/main" id="{70D29BC6-AE6B-E442-93BE-C57E7BACAFB7}"/>
              </a:ext>
            </a:extLst>
          </p:cNvPr>
          <p:cNvGraphicFramePr>
            <a:graphicFrameLocks noGrp="1"/>
          </p:cNvGraphicFramePr>
          <p:nvPr>
            <p:extLst>
              <p:ext uri="{D42A27DB-BD31-4B8C-83A1-F6EECF244321}">
                <p14:modId xmlns:p14="http://schemas.microsoft.com/office/powerpoint/2010/main" val="1891239567"/>
              </p:ext>
            </p:extLst>
          </p:nvPr>
        </p:nvGraphicFramePr>
        <p:xfrm>
          <a:off x="838200" y="1844709"/>
          <a:ext cx="8105078" cy="4446905"/>
        </p:xfrm>
        <a:graphic>
          <a:graphicData uri="http://schemas.openxmlformats.org/drawingml/2006/table">
            <a:tbl>
              <a:tblPr firstRow="1" bandRow="1">
                <a:tableStyleId>{68D230F3-CF80-4859-8CE7-A43EE81993B5}</a:tableStyleId>
              </a:tblPr>
              <a:tblGrid>
                <a:gridCol w="699355">
                  <a:extLst>
                    <a:ext uri="{9D8B030D-6E8A-4147-A177-3AD203B41FA5}">
                      <a16:colId xmlns:a16="http://schemas.microsoft.com/office/drawing/2014/main" val="1897287502"/>
                    </a:ext>
                  </a:extLst>
                </a:gridCol>
                <a:gridCol w="2183335">
                  <a:extLst>
                    <a:ext uri="{9D8B030D-6E8A-4147-A177-3AD203B41FA5}">
                      <a16:colId xmlns:a16="http://schemas.microsoft.com/office/drawing/2014/main" val="3146149917"/>
                    </a:ext>
                  </a:extLst>
                </a:gridCol>
                <a:gridCol w="1212075">
                  <a:extLst>
                    <a:ext uri="{9D8B030D-6E8A-4147-A177-3AD203B41FA5}">
                      <a16:colId xmlns:a16="http://schemas.microsoft.com/office/drawing/2014/main" val="3201622800"/>
                    </a:ext>
                  </a:extLst>
                </a:gridCol>
                <a:gridCol w="4010313">
                  <a:extLst>
                    <a:ext uri="{9D8B030D-6E8A-4147-A177-3AD203B41FA5}">
                      <a16:colId xmlns:a16="http://schemas.microsoft.com/office/drawing/2014/main" val="3357932242"/>
                    </a:ext>
                  </a:extLst>
                </a:gridCol>
              </a:tblGrid>
              <a:tr h="4770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nl-NL" sz="1200" b="1" i="0" dirty="0">
                        <a:solidFill>
                          <a:schemeClr val="bg1"/>
                        </a:solidFill>
                        <a:latin typeface="Gotham Bold" pitchFamily="2"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200" b="1" i="0" dirty="0">
                          <a:solidFill>
                            <a:schemeClr val="bg1"/>
                          </a:solidFill>
                          <a:latin typeface="Gotham Bold" pitchFamily="2" charset="0"/>
                        </a:rPr>
                        <a:t>Most Significant Changes</a:t>
                      </a:r>
                    </a:p>
                  </a:txBody>
                  <a:tcPr anchor="ctr">
                    <a:lnL>
                      <a:noFill/>
                    </a:lnL>
                    <a:lnR>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200" b="1" i="0" dirty="0" err="1">
                          <a:solidFill>
                            <a:schemeClr val="bg1"/>
                          </a:solidFill>
                          <a:latin typeface="Gotham Bold" pitchFamily="2" charset="0"/>
                        </a:rPr>
                        <a:t>By</a:t>
                      </a:r>
                      <a:r>
                        <a:rPr lang="nl-NL" sz="1200" b="1" i="0" dirty="0">
                          <a:solidFill>
                            <a:schemeClr val="bg1"/>
                          </a:solidFill>
                          <a:latin typeface="Gotham Bold" pitchFamily="2" charset="0"/>
                        </a:rPr>
                        <a:t> % of focus </a:t>
                      </a:r>
                      <a:r>
                        <a:rPr lang="nl-NL" sz="1200" b="1" i="0" dirty="0" err="1">
                          <a:solidFill>
                            <a:schemeClr val="bg1"/>
                          </a:solidFill>
                          <a:latin typeface="Gotham Bold" pitchFamily="2" charset="0"/>
                        </a:rPr>
                        <a:t>groups</a:t>
                      </a:r>
                      <a:endParaRPr lang="nl-NL" sz="1200" b="1" i="0" dirty="0">
                        <a:solidFill>
                          <a:schemeClr val="bg1"/>
                        </a:solidFill>
                        <a:latin typeface="Gotham Bold" pitchFamily="2" charset="0"/>
                      </a:endParaRPr>
                    </a:p>
                  </a:txBody>
                  <a:tcPr anchor="ctr">
                    <a:lnL>
                      <a:noFill/>
                    </a:lnL>
                    <a:lnR>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lvl="0" algn="ctr">
                        <a:lnSpc>
                          <a:spcPct val="100000"/>
                        </a:lnSpc>
                      </a:pPr>
                      <a:r>
                        <a:rPr lang="nl-NL" sz="1200" b="1" i="0" kern="1200" dirty="0" err="1">
                          <a:solidFill>
                            <a:schemeClr val="bg1"/>
                          </a:solidFill>
                          <a:latin typeface="Gotham Bold" pitchFamily="2" charset="0"/>
                        </a:rPr>
                        <a:t>Causes</a:t>
                      </a:r>
                      <a:endParaRPr lang="nl-NL" sz="1200" b="1" i="0" kern="1200" dirty="0">
                        <a:solidFill>
                          <a:schemeClr val="bg1"/>
                        </a:solidFill>
                        <a:latin typeface="Gotham Bold" pitchFamily="2" charset="0"/>
                        <a:ea typeface="+mn-ea"/>
                        <a:cs typeface="+mn-cs"/>
                      </a:endParaRPr>
                    </a:p>
                  </a:txBody>
                  <a:tcPr anchor="ctr">
                    <a:lnL>
                      <a:noFill/>
                    </a:lnL>
                    <a:lnR>
                      <a:noFill/>
                    </a:lnR>
                    <a:lnT w="12700" cmpd="sng">
                      <a:noFill/>
                    </a:lnT>
                    <a:lnB w="127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558826445"/>
                  </a:ext>
                </a:extLst>
              </a:tr>
              <a:tr h="56589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nl-NL" sz="1000" b="0" i="0" dirty="0">
                        <a:solidFill>
                          <a:schemeClr val="tx1"/>
                        </a:solidFill>
                        <a:latin typeface="Gotham Light" pitchFamily="2" charset="0"/>
                      </a:endParaRPr>
                    </a:p>
                  </a:txBody>
                  <a:tcPr anchor="ctr">
                    <a:lnL>
                      <a:noFill/>
                    </a:lnL>
                    <a:lnR>
                      <a:noFill/>
                    </a:lnR>
                    <a:lnT w="12700" cmpd="sng">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0000"/>
                        </a:lnSpc>
                        <a:spcBef>
                          <a:spcPts val="0"/>
                        </a:spcBef>
                        <a:spcAft>
                          <a:spcPts val="0"/>
                        </a:spcAft>
                        <a:buClrTx/>
                        <a:buSzTx/>
                        <a:buFont typeface="+mj-lt"/>
                        <a:buNone/>
                        <a:tabLst/>
                        <a:defRPr/>
                      </a:pPr>
                      <a:r>
                        <a:rPr lang="en-US" sz="900" b="0" i="0" dirty="0">
                          <a:latin typeface="Gotham Light" pitchFamily="2" charset="0"/>
                        </a:rPr>
                        <a:t>Right of young mothers for at least one-hour breastfeeding time per day</a:t>
                      </a:r>
                      <a:endParaRPr lang="nl-NL" sz="900" b="0" i="0" dirty="0">
                        <a:solidFill>
                          <a:schemeClr val="tx1"/>
                        </a:solidFill>
                        <a:latin typeface="Gotham Light" pitchFamily="2" charset="0"/>
                      </a:endParaRPr>
                    </a:p>
                  </a:txBody>
                  <a:tcPr anchor="ctr">
                    <a:lnL>
                      <a:noFill/>
                    </a:lnL>
                    <a:lnR>
                      <a:noFill/>
                    </a:lnR>
                    <a:lnT w="12700" cmpd="sng">
                      <a:noFill/>
                    </a:lnT>
                    <a:lnB>
                      <a:noFill/>
                    </a:lnB>
                    <a:lnTlToBr w="12700" cmpd="sng">
                      <a:noFill/>
                      <a:prstDash val="solid"/>
                    </a:lnTlToBr>
                    <a:lnBlToTr w="12700" cmpd="sng">
                      <a:noFill/>
                      <a:prstDash val="solid"/>
                    </a:lnBlToTr>
                  </a:tcPr>
                </a:tc>
                <a:tc>
                  <a:txBody>
                    <a:bodyPr/>
                    <a:lstStyle/>
                    <a:p>
                      <a:pPr lvl="0" algn="ctr">
                        <a:lnSpc>
                          <a:spcPct val="110000"/>
                        </a:lnSpc>
                      </a:pPr>
                      <a:r>
                        <a:rPr lang="nl-NL" sz="900" b="1" i="0" dirty="0">
                          <a:latin typeface="Gotham Bold" pitchFamily="2" charset="0"/>
                        </a:rPr>
                        <a:t>50%</a:t>
                      </a:r>
                      <a:endParaRPr lang="nl-NL" sz="900" b="1" i="0" dirty="0">
                        <a:solidFill>
                          <a:schemeClr val="tx1"/>
                        </a:solidFill>
                        <a:latin typeface="Gotham Bold" pitchFamily="2" charset="0"/>
                      </a:endParaRPr>
                    </a:p>
                  </a:txBody>
                  <a:tcPr anchor="ctr">
                    <a:lnL>
                      <a:noFill/>
                    </a:lnL>
                    <a:lnR>
                      <a:noFill/>
                    </a:lnR>
                    <a:lnT w="12700" cmpd="sng">
                      <a:noFill/>
                    </a:lnT>
                    <a:lnB>
                      <a:noFill/>
                    </a:lnB>
                    <a:lnTlToBr w="12700" cmpd="sng">
                      <a:noFill/>
                      <a:prstDash val="solid"/>
                    </a:lnTlToBr>
                    <a:lnBlToTr w="12700" cmpd="sng">
                      <a:noFill/>
                      <a:prstDash val="solid"/>
                    </a:lnBlToTr>
                  </a:tcPr>
                </a:tc>
                <a:tc>
                  <a:txBody>
                    <a:bodyPr/>
                    <a:lstStyle/>
                    <a:p>
                      <a:pPr marL="285750" lvl="0" indent="-285750" algn="l">
                        <a:lnSpc>
                          <a:spcPct val="110000"/>
                        </a:lnSpc>
                        <a:spcAft>
                          <a:spcPts val="300"/>
                        </a:spcAft>
                        <a:buClr>
                          <a:schemeClr val="accent6"/>
                        </a:buClr>
                        <a:buFont typeface="Courier New" panose="02070309020205020404" pitchFamily="49" charset="0"/>
                        <a:buChar char="o"/>
                      </a:pPr>
                      <a:r>
                        <a:rPr lang="en-US" sz="900" b="0" i="0" kern="1200" dirty="0">
                          <a:effectLst/>
                          <a:latin typeface="Gotham Light" pitchFamily="2" charset="0"/>
                        </a:rPr>
                        <a:t>Requested by Union and workers</a:t>
                      </a:r>
                    </a:p>
                    <a:p>
                      <a:pPr marL="285750" lvl="0" indent="-285750" algn="l">
                        <a:lnSpc>
                          <a:spcPct val="110000"/>
                        </a:lnSpc>
                        <a:spcAft>
                          <a:spcPts val="300"/>
                        </a:spcAft>
                        <a:buClr>
                          <a:schemeClr val="accent6"/>
                        </a:buClr>
                        <a:buFont typeface="Courier New" panose="02070309020205020404" pitchFamily="49" charset="0"/>
                        <a:buChar char="o"/>
                      </a:pPr>
                      <a:r>
                        <a:rPr lang="en-US" sz="900" b="0" i="0" kern="1200" dirty="0">
                          <a:effectLst/>
                          <a:latin typeface="Gotham Light" pitchFamily="2" charset="0"/>
                        </a:rPr>
                        <a:t>Decided by farm management to improve workers’ satisfaction and to reduce turnover</a:t>
                      </a:r>
                      <a:endParaRPr lang="nl-NL" sz="900" b="0" i="0" dirty="0">
                        <a:solidFill>
                          <a:schemeClr val="tx1"/>
                        </a:solidFill>
                        <a:latin typeface="Gotham Light" pitchFamily="2" charset="0"/>
                      </a:endParaRPr>
                    </a:p>
                  </a:txBody>
                  <a:tcPr anchor="ct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72694229"/>
                  </a:ext>
                </a:extLst>
              </a:tr>
              <a:tr h="90219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i="0" dirty="0">
                        <a:solidFill>
                          <a:schemeClr val="tx1"/>
                        </a:solidFill>
                        <a:latin typeface="Gotham Light" pitchFamily="2"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0000"/>
                        </a:lnSpc>
                        <a:spcBef>
                          <a:spcPts val="0"/>
                        </a:spcBef>
                        <a:spcAft>
                          <a:spcPts val="0"/>
                        </a:spcAft>
                        <a:buClrTx/>
                        <a:buSzTx/>
                        <a:buFont typeface="+mj-lt"/>
                        <a:buNone/>
                        <a:tabLst/>
                        <a:defRPr/>
                      </a:pPr>
                      <a:r>
                        <a:rPr lang="en-US" sz="900" b="0" i="0" dirty="0">
                          <a:latin typeface="Gotham Light" pitchFamily="2" charset="0"/>
                        </a:rPr>
                        <a:t>Increased awareness on gender sexual harassment, reproductive health, contraceptives and safety </a:t>
                      </a:r>
                      <a:endParaRPr lang="en-US" sz="900" b="0" i="0" dirty="0">
                        <a:solidFill>
                          <a:schemeClr val="tx1"/>
                        </a:solidFill>
                        <a:latin typeface="Gotham Light" pitchFamily="2"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lvl="0" algn="ctr">
                        <a:lnSpc>
                          <a:spcPct val="110000"/>
                        </a:lnSpc>
                      </a:pPr>
                      <a:r>
                        <a:rPr lang="nl-NL" sz="900" b="1" i="0" dirty="0">
                          <a:latin typeface="Gotham Bold" pitchFamily="2" charset="0"/>
                          <a:sym typeface="Wingdings" panose="05000000000000000000" pitchFamily="2" charset="2"/>
                        </a:rPr>
                        <a:t>47</a:t>
                      </a:r>
                      <a:r>
                        <a:rPr lang="nl-NL" sz="900" b="1" i="0" dirty="0">
                          <a:latin typeface="Gotham Bold" pitchFamily="2" charset="0"/>
                        </a:rPr>
                        <a:t>%</a:t>
                      </a:r>
                      <a:endParaRPr lang="nl-NL" sz="900" b="1" i="0" dirty="0">
                        <a:solidFill>
                          <a:schemeClr val="tx1"/>
                        </a:solidFill>
                        <a:latin typeface="Gotham Bold" pitchFamily="2"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285750" lvl="0" indent="-285750" algn="l">
                        <a:lnSpc>
                          <a:spcPct val="110000"/>
                        </a:lnSpc>
                        <a:spcAft>
                          <a:spcPts val="300"/>
                        </a:spcAft>
                        <a:buClr>
                          <a:schemeClr val="accent6"/>
                        </a:buClr>
                        <a:buFont typeface="Courier New" panose="02070309020205020404" pitchFamily="49" charset="0"/>
                        <a:buChar char="o"/>
                      </a:pPr>
                      <a:r>
                        <a:rPr lang="en-US" sz="900" b="0" i="0" kern="1200" dirty="0">
                          <a:effectLst/>
                          <a:latin typeface="Gotham Light" pitchFamily="2" charset="0"/>
                        </a:rPr>
                        <a:t>Gender committee (GC) established (by IDH/EHPEA/BSR project) </a:t>
                      </a:r>
                    </a:p>
                    <a:p>
                      <a:pPr marL="285750" lvl="0" indent="-285750" algn="l">
                        <a:lnSpc>
                          <a:spcPct val="110000"/>
                        </a:lnSpc>
                        <a:spcAft>
                          <a:spcPts val="300"/>
                        </a:spcAft>
                        <a:buClr>
                          <a:schemeClr val="accent6"/>
                        </a:buClr>
                        <a:buFont typeface="Courier New" panose="02070309020205020404" pitchFamily="49" charset="0"/>
                        <a:buChar char="o"/>
                      </a:pPr>
                      <a:r>
                        <a:rPr lang="en-US" sz="900" b="0" i="0" kern="1200" dirty="0">
                          <a:effectLst/>
                          <a:latin typeface="Gotham Light" pitchFamily="2" charset="0"/>
                        </a:rPr>
                        <a:t>Awareness raising and training by GC, NGO’s, Bureau of Labor and social affairs  </a:t>
                      </a:r>
                    </a:p>
                    <a:p>
                      <a:pPr marL="285750" lvl="0" indent="-285750" algn="l">
                        <a:lnSpc>
                          <a:spcPct val="110000"/>
                        </a:lnSpc>
                        <a:spcAft>
                          <a:spcPts val="300"/>
                        </a:spcAft>
                        <a:buClr>
                          <a:schemeClr val="accent6"/>
                        </a:buClr>
                        <a:buFont typeface="Courier New" panose="02070309020205020404" pitchFamily="49" charset="0"/>
                        <a:buChar char="o"/>
                      </a:pPr>
                      <a:r>
                        <a:rPr lang="en-US" sz="900" b="0" i="0" kern="1200" dirty="0">
                          <a:effectLst/>
                          <a:latin typeface="Gotham Light" pitchFamily="2" charset="0"/>
                        </a:rPr>
                        <a:t>Zero-tolerance: severe punishment by farm</a:t>
                      </a:r>
                      <a:endParaRPr lang="nl-NL" sz="900" b="0" i="0" dirty="0">
                        <a:solidFill>
                          <a:schemeClr val="tx1"/>
                        </a:solidFill>
                        <a:latin typeface="Gotham Light" pitchFamily="2" charset="0"/>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74115054"/>
                  </a:ext>
                </a:extLst>
              </a:tr>
              <a:tr h="386969">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i="0" dirty="0">
                        <a:solidFill>
                          <a:schemeClr val="tx1"/>
                        </a:solidFill>
                        <a:latin typeface="Gotham Light" pitchFamily="2"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0000"/>
                        </a:lnSpc>
                        <a:spcBef>
                          <a:spcPts val="0"/>
                        </a:spcBef>
                        <a:spcAft>
                          <a:spcPts val="0"/>
                        </a:spcAft>
                        <a:buClrTx/>
                        <a:buSzTx/>
                        <a:buFont typeface="+mj-lt"/>
                        <a:buNone/>
                        <a:tabLst/>
                        <a:defRPr/>
                      </a:pPr>
                      <a:r>
                        <a:rPr lang="en-US" sz="900" b="0" i="0" dirty="0">
                          <a:latin typeface="Gotham Light" pitchFamily="2" charset="0"/>
                        </a:rPr>
                        <a:t>Maternity leave increased from 3 to 4 months</a:t>
                      </a:r>
                      <a:endParaRPr lang="en-US" sz="900" b="0" i="0" dirty="0">
                        <a:solidFill>
                          <a:schemeClr val="tx1"/>
                        </a:solidFill>
                        <a:latin typeface="Gotham Light" pitchFamily="2"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lvl="0" algn="ctr">
                        <a:lnSpc>
                          <a:spcPct val="110000"/>
                        </a:lnSpc>
                      </a:pPr>
                      <a:r>
                        <a:rPr lang="nl-NL" sz="900" b="1" i="0" dirty="0">
                          <a:latin typeface="Gotham Bold" pitchFamily="2" charset="0"/>
                        </a:rPr>
                        <a:t>40%</a:t>
                      </a:r>
                      <a:endParaRPr lang="nl-NL" sz="900" b="1" i="0" dirty="0">
                        <a:solidFill>
                          <a:schemeClr val="tx1"/>
                        </a:solidFill>
                        <a:latin typeface="Gotham Bold" pitchFamily="2"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285750" lvl="0" indent="-285750" algn="l">
                        <a:lnSpc>
                          <a:spcPct val="110000"/>
                        </a:lnSpc>
                        <a:spcAft>
                          <a:spcPts val="300"/>
                        </a:spcAft>
                        <a:buClr>
                          <a:schemeClr val="accent6"/>
                        </a:buClr>
                        <a:buFont typeface="Courier New" panose="02070309020205020404" pitchFamily="49" charset="0"/>
                        <a:buChar char="o"/>
                      </a:pPr>
                      <a:r>
                        <a:rPr lang="en-US" sz="900" b="0" i="0" kern="1200" dirty="0">
                          <a:effectLst/>
                          <a:latin typeface="Gotham Light" pitchFamily="2" charset="0"/>
                        </a:rPr>
                        <a:t>Requested and negotiated by workers’ union, gender committee and certifiers</a:t>
                      </a:r>
                      <a:endParaRPr lang="nl-NL" sz="900" b="0" i="0" dirty="0">
                        <a:solidFill>
                          <a:schemeClr val="tx1"/>
                        </a:solidFill>
                        <a:latin typeface="Gotham Light" pitchFamily="2" charset="0"/>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288677297"/>
                  </a:ext>
                </a:extLst>
              </a:tr>
              <a:tr h="138778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000" b="0" i="0" dirty="0">
                        <a:solidFill>
                          <a:schemeClr val="tx1"/>
                        </a:solidFill>
                        <a:latin typeface="Gotham Light" pitchFamily="2"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0000"/>
                        </a:lnSpc>
                        <a:spcBef>
                          <a:spcPts val="0"/>
                        </a:spcBef>
                        <a:spcAft>
                          <a:spcPts val="0"/>
                        </a:spcAft>
                        <a:buClrTx/>
                        <a:buSzTx/>
                        <a:buFont typeface="+mj-lt"/>
                        <a:buNone/>
                        <a:tabLst/>
                        <a:defRPr/>
                      </a:pPr>
                      <a:r>
                        <a:rPr lang="en-US" sz="900" b="0" i="0" dirty="0">
                          <a:latin typeface="Gotham Light" pitchFamily="2" charset="0"/>
                        </a:rPr>
                        <a:t>Reduction of reported cases of gender based violence, after a first rise</a:t>
                      </a:r>
                      <a:endParaRPr lang="en-US" sz="900" b="0" i="0" dirty="0">
                        <a:solidFill>
                          <a:schemeClr val="tx1"/>
                        </a:solidFill>
                        <a:latin typeface="Gotham Light" pitchFamily="2"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lvl="0" algn="ctr">
                        <a:lnSpc>
                          <a:spcPct val="110000"/>
                        </a:lnSpc>
                      </a:pPr>
                      <a:r>
                        <a:rPr lang="nl-NL" sz="900" b="1" i="0" dirty="0">
                          <a:latin typeface="Gotham Bold" pitchFamily="2" charset="0"/>
                        </a:rPr>
                        <a:t>37%</a:t>
                      </a:r>
                      <a:endParaRPr lang="nl-NL" sz="900" b="1" i="0" dirty="0">
                        <a:solidFill>
                          <a:schemeClr val="tx1"/>
                        </a:solidFill>
                        <a:latin typeface="Gotham Bold" pitchFamily="2"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285750" lvl="0" indent="-285750" algn="l">
                        <a:lnSpc>
                          <a:spcPct val="110000"/>
                        </a:lnSpc>
                        <a:spcAft>
                          <a:spcPts val="300"/>
                        </a:spcAft>
                        <a:buClr>
                          <a:schemeClr val="accent6"/>
                        </a:buClr>
                        <a:buFont typeface="Courier New" panose="02070309020205020404" pitchFamily="49" charset="0"/>
                        <a:buChar char="o"/>
                      </a:pPr>
                      <a:r>
                        <a:rPr lang="en-US" sz="900" b="0" i="0" kern="1200" dirty="0">
                          <a:effectLst/>
                          <a:latin typeface="Gotham Light" pitchFamily="2" charset="0"/>
                        </a:rPr>
                        <a:t>Raised awareness about GBV and women rights (IDH/EHPEA/BSR  project)</a:t>
                      </a:r>
                    </a:p>
                    <a:p>
                      <a:pPr marL="285750" lvl="0" indent="-285750" algn="l">
                        <a:lnSpc>
                          <a:spcPct val="110000"/>
                        </a:lnSpc>
                        <a:spcAft>
                          <a:spcPts val="300"/>
                        </a:spcAft>
                        <a:buClr>
                          <a:schemeClr val="accent6"/>
                        </a:buClr>
                        <a:buFont typeface="Courier New" panose="02070309020205020404" pitchFamily="49" charset="0"/>
                        <a:buChar char="o"/>
                      </a:pPr>
                      <a:r>
                        <a:rPr lang="en-US" sz="900" b="0" i="0" kern="1200" dirty="0">
                          <a:effectLst/>
                          <a:latin typeface="Gotham Light" pitchFamily="2" charset="0"/>
                        </a:rPr>
                        <a:t>Increased confidence of women due to GC support </a:t>
                      </a:r>
                    </a:p>
                    <a:p>
                      <a:pPr marL="285750" lvl="0" indent="-285750" algn="l">
                        <a:lnSpc>
                          <a:spcPct val="110000"/>
                        </a:lnSpc>
                        <a:spcAft>
                          <a:spcPts val="300"/>
                        </a:spcAft>
                        <a:buClr>
                          <a:schemeClr val="accent6"/>
                        </a:buClr>
                        <a:buFont typeface="Courier New" panose="02070309020205020404" pitchFamily="49" charset="0"/>
                        <a:buChar char="o"/>
                      </a:pPr>
                      <a:r>
                        <a:rPr lang="en-US" sz="900" b="0" i="0" kern="1200" dirty="0">
                          <a:effectLst/>
                          <a:latin typeface="Gotham Light" pitchFamily="2" charset="0"/>
                        </a:rPr>
                        <a:t>Clear HR policy and enforcement by farm (IDH/EHPEA/BSR  project)</a:t>
                      </a:r>
                    </a:p>
                    <a:p>
                      <a:pPr marL="285750" lvl="0" indent="-285750" algn="l">
                        <a:lnSpc>
                          <a:spcPct val="110000"/>
                        </a:lnSpc>
                        <a:spcAft>
                          <a:spcPts val="300"/>
                        </a:spcAft>
                        <a:buClr>
                          <a:schemeClr val="accent6"/>
                        </a:buClr>
                        <a:buFont typeface="Courier New" panose="02070309020205020404" pitchFamily="49" charset="0"/>
                        <a:buChar char="o"/>
                      </a:pPr>
                      <a:r>
                        <a:rPr lang="en-US" sz="900" b="0" i="0" kern="1200" dirty="0">
                          <a:effectLst/>
                          <a:latin typeface="Gotham Light" pitchFamily="2" charset="0"/>
                        </a:rPr>
                        <a:t>Corporate leadership/positive attitude towards gender equality, due to EHPEA training, standards’ requirements, and intrinsic motivation</a:t>
                      </a:r>
                      <a:endParaRPr lang="nl-NL" sz="900" b="0" i="0" dirty="0">
                        <a:solidFill>
                          <a:schemeClr val="tx1"/>
                        </a:solidFill>
                        <a:latin typeface="Gotham Light" pitchFamily="2" charset="0"/>
                      </a:endParaRPr>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71439237"/>
                  </a:ext>
                </a:extLst>
              </a:tr>
              <a:tr h="528194">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nl-NL" sz="1000" b="0" i="0" dirty="0">
                        <a:solidFill>
                          <a:schemeClr val="tx1"/>
                        </a:solidFill>
                        <a:latin typeface="Gotham Light" pitchFamily="2" charset="0"/>
                      </a:endParaRPr>
                    </a:p>
                  </a:txBody>
                  <a:tcPr anchor="ctr">
                    <a:lnL>
                      <a:noFill/>
                    </a:lnL>
                    <a:lnR>
                      <a:noFill/>
                    </a:lnR>
                    <a:lnT>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10000"/>
                        </a:lnSpc>
                        <a:spcBef>
                          <a:spcPts val="0"/>
                        </a:spcBef>
                        <a:spcAft>
                          <a:spcPts val="0"/>
                        </a:spcAft>
                        <a:buClrTx/>
                        <a:buSzTx/>
                        <a:buFont typeface="+mj-lt"/>
                        <a:buNone/>
                        <a:tabLst/>
                        <a:defRPr/>
                      </a:pPr>
                      <a:r>
                        <a:rPr lang="en-US" sz="900" b="0" i="0" dirty="0">
                          <a:latin typeface="Gotham Light" pitchFamily="2" charset="0"/>
                        </a:rPr>
                        <a:t>Increased self-confidence of women, and improved negotiation skills</a:t>
                      </a:r>
                      <a:endParaRPr lang="nl-NL" sz="900" b="0" i="0" dirty="0">
                        <a:solidFill>
                          <a:schemeClr val="tx1"/>
                        </a:solidFill>
                        <a:latin typeface="Gotham Light" pitchFamily="2" charset="0"/>
                      </a:endParaRPr>
                    </a:p>
                  </a:txBody>
                  <a:tcPr anchor="ctr">
                    <a:lnL>
                      <a:noFill/>
                    </a:lnL>
                    <a:lnR>
                      <a:noFill/>
                    </a:lnR>
                    <a:lnT>
                      <a:noFill/>
                    </a:lnT>
                    <a:lnB w="12700" cmpd="sng">
                      <a:noFill/>
                    </a:lnB>
                    <a:lnTlToBr w="12700" cmpd="sng">
                      <a:noFill/>
                      <a:prstDash val="solid"/>
                    </a:lnTlToBr>
                    <a:lnBlToTr w="12700" cmpd="sng">
                      <a:noFill/>
                      <a:prstDash val="solid"/>
                    </a:lnBlToTr>
                  </a:tcPr>
                </a:tc>
                <a:tc>
                  <a:txBody>
                    <a:bodyPr/>
                    <a:lstStyle/>
                    <a:p>
                      <a:pPr lvl="0" algn="ctr">
                        <a:lnSpc>
                          <a:spcPct val="110000"/>
                        </a:lnSpc>
                      </a:pPr>
                      <a:r>
                        <a:rPr lang="nl-NL" sz="900" b="1" i="0" dirty="0">
                          <a:latin typeface="Gotham Bold" pitchFamily="2" charset="0"/>
                        </a:rPr>
                        <a:t>37%</a:t>
                      </a:r>
                      <a:endParaRPr lang="nl-NL" sz="900" b="1" i="0" dirty="0">
                        <a:solidFill>
                          <a:schemeClr val="tx1"/>
                        </a:solidFill>
                        <a:latin typeface="Gotham Bold" pitchFamily="2" charset="0"/>
                      </a:endParaRPr>
                    </a:p>
                  </a:txBody>
                  <a:tcPr anchor="ctr">
                    <a:lnL>
                      <a:noFill/>
                    </a:lnL>
                    <a:lnR>
                      <a:noFill/>
                    </a:lnR>
                    <a:lnT>
                      <a:noFill/>
                    </a:lnT>
                    <a:lnB w="12700" cmpd="sng">
                      <a:noFill/>
                    </a:lnB>
                    <a:lnTlToBr w="12700" cmpd="sng">
                      <a:noFill/>
                      <a:prstDash val="solid"/>
                    </a:lnTlToBr>
                    <a:lnBlToTr w="12700" cmpd="sng">
                      <a:noFill/>
                      <a:prstDash val="solid"/>
                    </a:lnBlToTr>
                  </a:tcPr>
                </a:tc>
                <a:tc>
                  <a:txBody>
                    <a:bodyPr/>
                    <a:lstStyle/>
                    <a:p>
                      <a:pPr marL="285750" lvl="0" indent="-285750" algn="l">
                        <a:lnSpc>
                          <a:spcPct val="110000"/>
                        </a:lnSpc>
                        <a:spcAft>
                          <a:spcPts val="300"/>
                        </a:spcAft>
                        <a:buClr>
                          <a:schemeClr val="accent6"/>
                        </a:buClr>
                        <a:buFont typeface="Courier New" panose="02070309020205020404" pitchFamily="49" charset="0"/>
                        <a:buChar char="o"/>
                      </a:pPr>
                      <a:r>
                        <a:rPr lang="en-US" sz="900" b="0" i="0" kern="1200" dirty="0">
                          <a:effectLst/>
                          <a:latin typeface="Gotham Light" pitchFamily="2" charset="0"/>
                        </a:rPr>
                        <a:t>GC’s awareness raising and trainings on gender and worker’s rights (by IDH/EHPEA/BSR  and others)</a:t>
                      </a:r>
                      <a:endParaRPr lang="nl-NL" sz="900" b="0" i="0" dirty="0">
                        <a:solidFill>
                          <a:schemeClr val="tx1"/>
                        </a:solidFill>
                        <a:latin typeface="Gotham Light" pitchFamily="2" charset="0"/>
                      </a:endParaRPr>
                    </a:p>
                  </a:txBody>
                  <a:tcPr anchor="ctr">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41248954"/>
                  </a:ext>
                </a:extLst>
              </a:tr>
            </a:tbl>
          </a:graphicData>
        </a:graphic>
      </p:graphicFrame>
      <p:sp>
        <p:nvSpPr>
          <p:cNvPr id="19" name="Oval 18">
            <a:extLst>
              <a:ext uri="{FF2B5EF4-FFF2-40B4-BE49-F238E27FC236}">
                <a16:creationId xmlns:a16="http://schemas.microsoft.com/office/drawing/2014/main" id="{87EA1392-321E-1F4E-A299-AA991985BAC4}"/>
              </a:ext>
            </a:extLst>
          </p:cNvPr>
          <p:cNvSpPr/>
          <p:nvPr/>
        </p:nvSpPr>
        <p:spPr>
          <a:xfrm>
            <a:off x="1034126" y="2586246"/>
            <a:ext cx="284720" cy="2847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otham Bold" pitchFamily="2" charset="0"/>
              </a:rPr>
              <a:t>1</a:t>
            </a:r>
          </a:p>
        </p:txBody>
      </p:sp>
      <p:sp>
        <p:nvSpPr>
          <p:cNvPr id="20" name="Oval 19">
            <a:extLst>
              <a:ext uri="{FF2B5EF4-FFF2-40B4-BE49-F238E27FC236}">
                <a16:creationId xmlns:a16="http://schemas.microsoft.com/office/drawing/2014/main" id="{DE490CE4-921D-D845-91AC-89E4D049FE86}"/>
              </a:ext>
            </a:extLst>
          </p:cNvPr>
          <p:cNvSpPr/>
          <p:nvPr/>
        </p:nvSpPr>
        <p:spPr>
          <a:xfrm>
            <a:off x="1034126" y="3327783"/>
            <a:ext cx="284720" cy="2847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otham Bold" pitchFamily="2" charset="0"/>
              </a:rPr>
              <a:t>2</a:t>
            </a:r>
          </a:p>
        </p:txBody>
      </p:sp>
      <p:sp>
        <p:nvSpPr>
          <p:cNvPr id="21" name="Oval 20">
            <a:extLst>
              <a:ext uri="{FF2B5EF4-FFF2-40B4-BE49-F238E27FC236}">
                <a16:creationId xmlns:a16="http://schemas.microsoft.com/office/drawing/2014/main" id="{9D42748F-8884-C64E-A297-E6584446FA2C}"/>
              </a:ext>
            </a:extLst>
          </p:cNvPr>
          <p:cNvSpPr/>
          <p:nvPr/>
        </p:nvSpPr>
        <p:spPr>
          <a:xfrm>
            <a:off x="1034126" y="4014009"/>
            <a:ext cx="284720" cy="2847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otham Bold" pitchFamily="2" charset="0"/>
              </a:rPr>
              <a:t>3</a:t>
            </a:r>
          </a:p>
        </p:txBody>
      </p:sp>
      <p:sp>
        <p:nvSpPr>
          <p:cNvPr id="22" name="Oval 21">
            <a:extLst>
              <a:ext uri="{FF2B5EF4-FFF2-40B4-BE49-F238E27FC236}">
                <a16:creationId xmlns:a16="http://schemas.microsoft.com/office/drawing/2014/main" id="{60F81579-AF8A-F44C-97E9-427BD2DB9CF7}"/>
              </a:ext>
            </a:extLst>
          </p:cNvPr>
          <p:cNvSpPr/>
          <p:nvPr/>
        </p:nvSpPr>
        <p:spPr>
          <a:xfrm>
            <a:off x="1034126" y="4880665"/>
            <a:ext cx="284720" cy="2847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otham Bold" pitchFamily="2" charset="0"/>
              </a:rPr>
              <a:t>4</a:t>
            </a:r>
          </a:p>
        </p:txBody>
      </p:sp>
      <p:sp>
        <p:nvSpPr>
          <p:cNvPr id="23" name="Oval 22">
            <a:extLst>
              <a:ext uri="{FF2B5EF4-FFF2-40B4-BE49-F238E27FC236}">
                <a16:creationId xmlns:a16="http://schemas.microsoft.com/office/drawing/2014/main" id="{DE995AD9-095F-A34C-B9C1-58F450711872}"/>
              </a:ext>
            </a:extLst>
          </p:cNvPr>
          <p:cNvSpPr/>
          <p:nvPr/>
        </p:nvSpPr>
        <p:spPr>
          <a:xfrm>
            <a:off x="1034126" y="5866121"/>
            <a:ext cx="284720" cy="2847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Gotham Bold" pitchFamily="2" charset="0"/>
              </a:rPr>
              <a:t>5</a:t>
            </a:r>
          </a:p>
        </p:txBody>
      </p:sp>
      <p:sp>
        <p:nvSpPr>
          <p:cNvPr id="24" name="TextBox 23">
            <a:extLst>
              <a:ext uri="{FF2B5EF4-FFF2-40B4-BE49-F238E27FC236}">
                <a16:creationId xmlns:a16="http://schemas.microsoft.com/office/drawing/2014/main" id="{CC459D03-CEE5-214E-811F-6CE676362398}"/>
              </a:ext>
            </a:extLst>
          </p:cNvPr>
          <p:cNvSpPr txBox="1"/>
          <p:nvPr/>
        </p:nvSpPr>
        <p:spPr>
          <a:xfrm>
            <a:off x="9452298" y="2520032"/>
            <a:ext cx="2129883" cy="2502993"/>
          </a:xfrm>
          <a:prstGeom prst="rect">
            <a:avLst/>
          </a:prstGeom>
          <a:noFill/>
        </p:spPr>
        <p:txBody>
          <a:bodyPr wrap="square" rtlCol="0">
            <a:spAutoFit/>
          </a:bodyPr>
          <a:lstStyle/>
          <a:p>
            <a:pPr>
              <a:lnSpc>
                <a:spcPct val="110000"/>
              </a:lnSpc>
              <a:spcAft>
                <a:spcPts val="600"/>
              </a:spcAft>
            </a:pPr>
            <a:r>
              <a:rPr lang="en-US" sz="1400" b="1" dirty="0">
                <a:solidFill>
                  <a:schemeClr val="accent6"/>
                </a:solidFill>
                <a:latin typeface="Gotham Bold" pitchFamily="2" charset="0"/>
              </a:rPr>
              <a:t>Female workers:</a:t>
            </a:r>
            <a:endParaRPr lang="en-US" sz="1200" b="1" dirty="0">
              <a:latin typeface="Gotham Bold" pitchFamily="2" charset="0"/>
            </a:endParaRPr>
          </a:p>
          <a:p>
            <a:pPr>
              <a:lnSpc>
                <a:spcPct val="110000"/>
              </a:lnSpc>
            </a:pPr>
            <a:r>
              <a:rPr lang="en-US" sz="1000" dirty="0">
                <a:latin typeface="Gotham Light" pitchFamily="2" charset="0"/>
              </a:rPr>
              <a:t>“Before, female workers were too shy to talk about sexual harassment or to report GBV cases and ask questions about family planning, but nowadays we do”. </a:t>
            </a:r>
          </a:p>
          <a:p>
            <a:pPr>
              <a:lnSpc>
                <a:spcPct val="110000"/>
              </a:lnSpc>
            </a:pPr>
            <a:endParaRPr lang="en-US" sz="1000" dirty="0">
              <a:latin typeface="Gotham Light" pitchFamily="2" charset="0"/>
            </a:endParaRPr>
          </a:p>
          <a:p>
            <a:pPr>
              <a:lnSpc>
                <a:spcPct val="110000"/>
              </a:lnSpc>
            </a:pPr>
            <a:r>
              <a:rPr lang="en-US" sz="1000" dirty="0">
                <a:latin typeface="Gotham Light" pitchFamily="2" charset="0"/>
              </a:rPr>
              <a:t>“Moreover, we see that our gender committee and union nowadays negotiate for the need for resting places and day care facilities for mothers”. </a:t>
            </a:r>
          </a:p>
        </p:txBody>
      </p:sp>
    </p:spTree>
    <p:extLst>
      <p:ext uri="{BB962C8B-B14F-4D97-AF65-F5344CB8AC3E}">
        <p14:creationId xmlns:p14="http://schemas.microsoft.com/office/powerpoint/2010/main" val="466577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9EF8515-928E-DB4F-ADD5-450DC003AAA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ounded Rectangular Callout 4">
            <a:extLst>
              <a:ext uri="{FF2B5EF4-FFF2-40B4-BE49-F238E27FC236}">
                <a16:creationId xmlns:a16="http://schemas.microsoft.com/office/drawing/2014/main" id="{F0A4BF14-128F-DA4D-8A7D-4192B88143CA}"/>
              </a:ext>
            </a:extLst>
          </p:cNvPr>
          <p:cNvSpPr/>
          <p:nvPr/>
        </p:nvSpPr>
        <p:spPr>
          <a:xfrm>
            <a:off x="5734119" y="534705"/>
            <a:ext cx="4773259" cy="2067329"/>
          </a:xfrm>
          <a:prstGeom prst="wedgeRoundRectCallout">
            <a:avLst>
              <a:gd name="adj1" fmla="val -35625"/>
              <a:gd name="adj2" fmla="val 76086"/>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7FECF4-8EB5-B941-87E5-8C1CEAF6B05D}"/>
              </a:ext>
            </a:extLst>
          </p:cNvPr>
          <p:cNvSpPr>
            <a:spLocks noGrp="1"/>
          </p:cNvSpPr>
          <p:nvPr>
            <p:ph type="title"/>
          </p:nvPr>
        </p:nvSpPr>
        <p:spPr/>
        <p:txBody>
          <a:bodyPr>
            <a:normAutofit/>
          </a:bodyPr>
          <a:lstStyle/>
          <a:p>
            <a:r>
              <a:rPr lang="en-US" dirty="0">
                <a:solidFill>
                  <a:schemeClr val="bg1"/>
                </a:solidFill>
              </a:rPr>
              <a:t>Quotes</a:t>
            </a:r>
          </a:p>
        </p:txBody>
      </p:sp>
      <p:sp>
        <p:nvSpPr>
          <p:cNvPr id="13" name="TextBox 12">
            <a:extLst>
              <a:ext uri="{FF2B5EF4-FFF2-40B4-BE49-F238E27FC236}">
                <a16:creationId xmlns:a16="http://schemas.microsoft.com/office/drawing/2014/main" id="{3E7B56E7-EDB8-9743-BD53-74CE8DE5CF01}"/>
              </a:ext>
            </a:extLst>
          </p:cNvPr>
          <p:cNvSpPr txBox="1"/>
          <p:nvPr/>
        </p:nvSpPr>
        <p:spPr>
          <a:xfrm>
            <a:off x="5958037" y="718541"/>
            <a:ext cx="4439983" cy="1753557"/>
          </a:xfrm>
          <a:prstGeom prst="rect">
            <a:avLst/>
          </a:prstGeom>
          <a:noFill/>
        </p:spPr>
        <p:txBody>
          <a:bodyPr wrap="square" rtlCol="0">
            <a:spAutoFit/>
          </a:bodyPr>
          <a:lstStyle/>
          <a:p>
            <a:r>
              <a:rPr lang="en-US" b="1" dirty="0">
                <a:solidFill>
                  <a:schemeClr val="accent6"/>
                </a:solidFill>
                <a:latin typeface="Gotham Bold" pitchFamily="2" charset="0"/>
              </a:rPr>
              <a:t>Operational manager:</a:t>
            </a:r>
          </a:p>
          <a:p>
            <a:endParaRPr lang="en-US" sz="1200" b="1" dirty="0">
              <a:latin typeface="Gotham Bold" pitchFamily="2" charset="0"/>
            </a:endParaRPr>
          </a:p>
          <a:p>
            <a:pPr>
              <a:lnSpc>
                <a:spcPct val="110000"/>
              </a:lnSpc>
            </a:pPr>
            <a:r>
              <a:rPr lang="en-US" sz="1400" dirty="0">
                <a:latin typeface="Gotham Light" pitchFamily="2" charset="0"/>
              </a:rPr>
              <a:t>“The culture is changing: despite the fact that the husband of one of our workers wanted his wife to stay home and manage a coffeehouse, she decided to remain working in our flower company and make her own money.”</a:t>
            </a:r>
          </a:p>
        </p:txBody>
      </p:sp>
      <p:sp>
        <p:nvSpPr>
          <p:cNvPr id="15" name="Rounded Rectangular Callout 14">
            <a:extLst>
              <a:ext uri="{FF2B5EF4-FFF2-40B4-BE49-F238E27FC236}">
                <a16:creationId xmlns:a16="http://schemas.microsoft.com/office/drawing/2014/main" id="{088E00C9-DE04-F641-97CF-2145A510480B}"/>
              </a:ext>
            </a:extLst>
          </p:cNvPr>
          <p:cNvSpPr/>
          <p:nvPr/>
        </p:nvSpPr>
        <p:spPr>
          <a:xfrm>
            <a:off x="738243" y="1637851"/>
            <a:ext cx="4773259" cy="3582297"/>
          </a:xfrm>
          <a:prstGeom prst="wedgeRoundRectCallout">
            <a:avLst>
              <a:gd name="adj1" fmla="val -35800"/>
              <a:gd name="adj2" fmla="val 70378"/>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17EC985-3935-354B-A005-EF6CE2E9FCBA}"/>
              </a:ext>
            </a:extLst>
          </p:cNvPr>
          <p:cNvSpPr txBox="1"/>
          <p:nvPr/>
        </p:nvSpPr>
        <p:spPr>
          <a:xfrm>
            <a:off x="1019737" y="1839761"/>
            <a:ext cx="4167243" cy="3175485"/>
          </a:xfrm>
          <a:prstGeom prst="rect">
            <a:avLst/>
          </a:prstGeom>
          <a:noFill/>
        </p:spPr>
        <p:txBody>
          <a:bodyPr wrap="square" rtlCol="0">
            <a:spAutoFit/>
          </a:bodyPr>
          <a:lstStyle/>
          <a:p>
            <a:r>
              <a:rPr lang="en-US" b="1" dirty="0">
                <a:solidFill>
                  <a:schemeClr val="accent6"/>
                </a:solidFill>
                <a:latin typeface="Gotham Bold" pitchFamily="2" charset="0"/>
              </a:rPr>
              <a:t>Female workers:</a:t>
            </a:r>
          </a:p>
          <a:p>
            <a:endParaRPr lang="en-US" sz="1200" b="1" dirty="0">
              <a:latin typeface="Gotham Bold" pitchFamily="2" charset="0"/>
            </a:endParaRPr>
          </a:p>
          <a:p>
            <a:pPr>
              <a:lnSpc>
                <a:spcPct val="110000"/>
              </a:lnSpc>
            </a:pPr>
            <a:r>
              <a:rPr lang="en-US" sz="1400" dirty="0">
                <a:latin typeface="Gotham Light" pitchFamily="2" charset="0"/>
              </a:rPr>
              <a:t>“The training on time management improved our personal life. I am much more organized and time sensitive now than before I took the training. We are trained on the advantages of saving and planning; this is what I have also told my mother...” </a:t>
            </a:r>
          </a:p>
          <a:p>
            <a:pPr>
              <a:lnSpc>
                <a:spcPct val="110000"/>
              </a:lnSpc>
            </a:pPr>
            <a:br>
              <a:rPr lang="en-US" sz="1400" dirty="0">
                <a:latin typeface="Gotham Light" pitchFamily="2" charset="0"/>
              </a:rPr>
            </a:br>
            <a:r>
              <a:rPr lang="en-US" sz="1400" dirty="0">
                <a:latin typeface="Gotham Light" pitchFamily="2" charset="0"/>
              </a:rPr>
              <a:t>”Since we know much more about family planning and provision of contraceptives, we can discuss family planning with our husbands.”</a:t>
            </a:r>
          </a:p>
        </p:txBody>
      </p:sp>
      <p:sp>
        <p:nvSpPr>
          <p:cNvPr id="25" name="Rounded Rectangular Callout 24">
            <a:extLst>
              <a:ext uri="{FF2B5EF4-FFF2-40B4-BE49-F238E27FC236}">
                <a16:creationId xmlns:a16="http://schemas.microsoft.com/office/drawing/2014/main" id="{4177D57A-20E0-374F-AB65-4C533CBE0BF7}"/>
              </a:ext>
            </a:extLst>
          </p:cNvPr>
          <p:cNvSpPr/>
          <p:nvPr/>
        </p:nvSpPr>
        <p:spPr>
          <a:xfrm>
            <a:off x="6873314" y="3136739"/>
            <a:ext cx="4580443" cy="2919816"/>
          </a:xfrm>
          <a:prstGeom prst="wedgeRoundRectCallout">
            <a:avLst>
              <a:gd name="adj1" fmla="val 38473"/>
              <a:gd name="adj2" fmla="val 67673"/>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1C46FD5-544B-CC43-A500-A878AA569275}"/>
              </a:ext>
            </a:extLst>
          </p:cNvPr>
          <p:cNvSpPr txBox="1"/>
          <p:nvPr/>
        </p:nvSpPr>
        <p:spPr>
          <a:xfrm>
            <a:off x="7153013" y="3396725"/>
            <a:ext cx="4184998" cy="2464521"/>
          </a:xfrm>
          <a:prstGeom prst="rect">
            <a:avLst/>
          </a:prstGeom>
          <a:noFill/>
        </p:spPr>
        <p:txBody>
          <a:bodyPr wrap="square" rtlCol="0">
            <a:spAutoFit/>
          </a:bodyPr>
          <a:lstStyle/>
          <a:p>
            <a:r>
              <a:rPr lang="en-US" b="1" dirty="0">
                <a:solidFill>
                  <a:schemeClr val="accent6"/>
                </a:solidFill>
                <a:latin typeface="Gotham Bold" pitchFamily="2" charset="0"/>
              </a:rPr>
              <a:t>Member of Gender Committee:</a:t>
            </a:r>
          </a:p>
          <a:p>
            <a:endParaRPr lang="en-US" sz="1200" b="1" dirty="0">
              <a:latin typeface="Gotham Bold" pitchFamily="2" charset="0"/>
            </a:endParaRPr>
          </a:p>
          <a:p>
            <a:pPr>
              <a:lnSpc>
                <a:spcPct val="110000"/>
              </a:lnSpc>
            </a:pPr>
            <a:r>
              <a:rPr lang="en-US" sz="1400" dirty="0">
                <a:latin typeface="Gotham Light" pitchFamily="2" charset="0"/>
              </a:rPr>
              <a:t>“We are satisfied with the functioning of our Gender Committee. We have recognition from the management and also among workers. We have made an action plan for 2018 which is more focused on trainings for new workers and refreshment trainings. However, we are not implementing it, due to current budget and time constraints.“</a:t>
            </a:r>
          </a:p>
        </p:txBody>
      </p:sp>
    </p:spTree>
    <p:extLst>
      <p:ext uri="{BB962C8B-B14F-4D97-AF65-F5344CB8AC3E}">
        <p14:creationId xmlns:p14="http://schemas.microsoft.com/office/powerpoint/2010/main" val="2807069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D8846F3E-D090-3F40-9E5F-E695E745686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302160"/>
            <a:ext cx="12192000" cy="5555839"/>
          </a:xfrm>
          <a:prstGeom prst="rect">
            <a:avLst/>
          </a:prstGeom>
        </p:spPr>
      </p:pic>
      <p:pic>
        <p:nvPicPr>
          <p:cNvPr id="32" name="Picture 31">
            <a:extLst>
              <a:ext uri="{FF2B5EF4-FFF2-40B4-BE49-F238E27FC236}">
                <a16:creationId xmlns:a16="http://schemas.microsoft.com/office/drawing/2014/main" id="{A314814F-647C-4246-A3D1-C73DE38ED0FE}"/>
              </a:ext>
            </a:extLst>
          </p:cNvPr>
          <p:cNvPicPr>
            <a:picLocks noChangeAspect="1"/>
          </p:cNvPicPr>
          <p:nvPr/>
        </p:nvPicPr>
        <p:blipFill>
          <a:blip r:embed="rId3"/>
          <a:stretch>
            <a:fillRect/>
          </a:stretch>
        </p:blipFill>
        <p:spPr>
          <a:xfrm>
            <a:off x="7395117" y="1504900"/>
            <a:ext cx="3974642" cy="4562663"/>
          </a:xfrm>
          <a:prstGeom prst="rect">
            <a:avLst/>
          </a:prstGeom>
        </p:spPr>
      </p:pic>
      <p:pic>
        <p:nvPicPr>
          <p:cNvPr id="31" name="Picture 30">
            <a:extLst>
              <a:ext uri="{FF2B5EF4-FFF2-40B4-BE49-F238E27FC236}">
                <a16:creationId xmlns:a16="http://schemas.microsoft.com/office/drawing/2014/main" id="{DF42869F-95DC-BD49-A952-7012780EF863}"/>
              </a:ext>
            </a:extLst>
          </p:cNvPr>
          <p:cNvPicPr>
            <a:picLocks noChangeAspect="1"/>
          </p:cNvPicPr>
          <p:nvPr/>
        </p:nvPicPr>
        <p:blipFill>
          <a:blip r:embed="rId3"/>
          <a:stretch>
            <a:fillRect/>
          </a:stretch>
        </p:blipFill>
        <p:spPr>
          <a:xfrm>
            <a:off x="838200" y="1504900"/>
            <a:ext cx="3974642" cy="4562663"/>
          </a:xfrm>
          <a:prstGeom prst="rect">
            <a:avLst/>
          </a:prstGeom>
        </p:spPr>
      </p:pic>
      <p:sp>
        <p:nvSpPr>
          <p:cNvPr id="26" name="Rounded Rectangular Callout 25">
            <a:extLst>
              <a:ext uri="{FF2B5EF4-FFF2-40B4-BE49-F238E27FC236}">
                <a16:creationId xmlns:a16="http://schemas.microsoft.com/office/drawing/2014/main" id="{76727262-E129-C741-9FD7-62D373D93E9F}"/>
              </a:ext>
            </a:extLst>
          </p:cNvPr>
          <p:cNvSpPr/>
          <p:nvPr/>
        </p:nvSpPr>
        <p:spPr>
          <a:xfrm>
            <a:off x="4967993" y="3879750"/>
            <a:ext cx="2262271" cy="2195142"/>
          </a:xfrm>
          <a:prstGeom prst="wedgeRoundRectCallout">
            <a:avLst>
              <a:gd name="adj1" fmla="val 44006"/>
              <a:gd name="adj2" fmla="val 64510"/>
              <a:gd name="adj3" fmla="val 1666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7FECF4-8EB5-B941-87E5-8C1CEAF6B05D}"/>
              </a:ext>
            </a:extLst>
          </p:cNvPr>
          <p:cNvSpPr>
            <a:spLocks noGrp="1"/>
          </p:cNvSpPr>
          <p:nvPr>
            <p:ph type="title"/>
          </p:nvPr>
        </p:nvSpPr>
        <p:spPr>
          <a:xfrm>
            <a:off x="838200" y="421884"/>
            <a:ext cx="10514013" cy="606816"/>
          </a:xfrm>
        </p:spPr>
        <p:txBody>
          <a:bodyPr>
            <a:normAutofit/>
          </a:bodyPr>
          <a:lstStyle/>
          <a:p>
            <a:r>
              <a:rPr lang="en-US" sz="3000" dirty="0"/>
              <a:t>Good gender and labor practices on selected farms</a:t>
            </a:r>
          </a:p>
        </p:txBody>
      </p:sp>
      <p:sp>
        <p:nvSpPr>
          <p:cNvPr id="3" name="Content Placeholder 2">
            <a:extLst>
              <a:ext uri="{FF2B5EF4-FFF2-40B4-BE49-F238E27FC236}">
                <a16:creationId xmlns:a16="http://schemas.microsoft.com/office/drawing/2014/main" id="{C2C4A89D-2BC4-2C44-9030-C7A916783F8C}"/>
              </a:ext>
            </a:extLst>
          </p:cNvPr>
          <p:cNvSpPr>
            <a:spLocks noGrp="1"/>
          </p:cNvSpPr>
          <p:nvPr>
            <p:ph idx="1"/>
          </p:nvPr>
        </p:nvSpPr>
        <p:spPr>
          <a:xfrm>
            <a:off x="7662173" y="1605261"/>
            <a:ext cx="3542734" cy="531575"/>
          </a:xfrm>
        </p:spPr>
        <p:txBody>
          <a:bodyPr>
            <a:noAutofit/>
          </a:bodyPr>
          <a:lstStyle/>
          <a:p>
            <a:pPr marL="0" indent="0" algn="ctr">
              <a:buNone/>
            </a:pPr>
            <a:r>
              <a:rPr lang="en-US" sz="2000" b="1" dirty="0">
                <a:solidFill>
                  <a:schemeClr val="accent6"/>
                </a:solidFill>
                <a:latin typeface="Gotham Bold" pitchFamily="2" charset="0"/>
              </a:rPr>
              <a:t>Resulted in:</a:t>
            </a:r>
          </a:p>
        </p:txBody>
      </p:sp>
      <p:sp>
        <p:nvSpPr>
          <p:cNvPr id="5" name="Content Placeholder 2">
            <a:extLst>
              <a:ext uri="{FF2B5EF4-FFF2-40B4-BE49-F238E27FC236}">
                <a16:creationId xmlns:a16="http://schemas.microsoft.com/office/drawing/2014/main" id="{347DCCE4-5FFA-9046-AE2C-41DE41FF8FCE}"/>
              </a:ext>
            </a:extLst>
          </p:cNvPr>
          <p:cNvSpPr txBox="1">
            <a:spLocks/>
          </p:cNvSpPr>
          <p:nvPr/>
        </p:nvSpPr>
        <p:spPr>
          <a:xfrm>
            <a:off x="7662173" y="2136836"/>
            <a:ext cx="3542734" cy="380851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Tx/>
              <a:buFont typeface="Arial" panose="020B0604020202020204" pitchFamily="34" charset="0"/>
              <a:buChar char="•"/>
              <a:defRPr sz="1400" b="0" i="0" kern="1200">
                <a:solidFill>
                  <a:schemeClr val="tx1"/>
                </a:solidFill>
                <a:latin typeface="Gotham Light" pitchFamily="2" charset="0"/>
                <a:ea typeface="+mn-ea"/>
                <a:cs typeface="+mn-cs"/>
              </a:defRPr>
            </a:lvl1pPr>
            <a:lvl2pPr marL="6858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2pPr>
            <a:lvl3pPr marL="11430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3pPr>
            <a:lvl4pPr marL="16002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4pPr>
            <a:lvl5pPr marL="20574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0000"/>
              </a:lnSpc>
              <a:spcBef>
                <a:spcPts val="0"/>
              </a:spcBef>
              <a:spcAft>
                <a:spcPts val="800"/>
              </a:spcAft>
              <a:buNone/>
            </a:pPr>
            <a:r>
              <a:rPr lang="en-US" sz="1100" dirty="0"/>
              <a:t>Positive &amp; respectful workplace atmosphere and highly motivated workers</a:t>
            </a:r>
          </a:p>
          <a:p>
            <a:pPr marL="457200" lvl="1" indent="0">
              <a:lnSpc>
                <a:spcPct val="100000"/>
              </a:lnSpc>
              <a:spcBef>
                <a:spcPts val="0"/>
              </a:spcBef>
              <a:spcAft>
                <a:spcPts val="800"/>
              </a:spcAft>
              <a:buNone/>
            </a:pPr>
            <a:r>
              <a:rPr lang="en-US" sz="1100" dirty="0"/>
              <a:t>Gender Committee visible, well known and widely recognized</a:t>
            </a:r>
          </a:p>
          <a:p>
            <a:pPr marL="457200" lvl="1" indent="0">
              <a:lnSpc>
                <a:spcPct val="100000"/>
              </a:lnSpc>
              <a:spcBef>
                <a:spcPts val="0"/>
              </a:spcBef>
              <a:spcAft>
                <a:spcPts val="800"/>
              </a:spcAft>
              <a:buNone/>
            </a:pPr>
            <a:r>
              <a:rPr lang="en-US" sz="1100" dirty="0"/>
              <a:t>Interventions of Gender committee are more effective</a:t>
            </a:r>
          </a:p>
          <a:p>
            <a:pPr marL="457200" lvl="1" indent="0">
              <a:lnSpc>
                <a:spcPct val="100000"/>
              </a:lnSpc>
              <a:spcBef>
                <a:spcPts val="0"/>
              </a:spcBef>
              <a:spcAft>
                <a:spcPts val="800"/>
              </a:spcAft>
              <a:buNone/>
            </a:pPr>
            <a:r>
              <a:rPr lang="en-US" sz="1100" dirty="0"/>
              <a:t>Better perceived gender committee and management, improved relationships</a:t>
            </a:r>
            <a:endParaRPr lang="nl-NL" sz="1100" dirty="0">
              <a:ea typeface="Calibri" panose="020F0502020204030204" pitchFamily="34" charset="0"/>
              <a:cs typeface="Times New Roman" panose="02020603050405020304" pitchFamily="18" charset="0"/>
            </a:endParaRPr>
          </a:p>
          <a:p>
            <a:pPr marL="457200" lvl="1" indent="0">
              <a:lnSpc>
                <a:spcPct val="100000"/>
              </a:lnSpc>
              <a:spcBef>
                <a:spcPts val="0"/>
              </a:spcBef>
              <a:spcAft>
                <a:spcPts val="800"/>
              </a:spcAft>
              <a:buNone/>
            </a:pPr>
            <a:r>
              <a:rPr lang="en-US" sz="1100" dirty="0"/>
              <a:t>Well organized and efficient work place conditions</a:t>
            </a:r>
            <a:endParaRPr lang="nl-NL" sz="1100" dirty="0">
              <a:ea typeface="Calibri" panose="020F0502020204030204" pitchFamily="34" charset="0"/>
              <a:cs typeface="Times New Roman" panose="02020603050405020304" pitchFamily="18" charset="0"/>
            </a:endParaRPr>
          </a:p>
          <a:p>
            <a:pPr marL="457200" lvl="1" indent="0">
              <a:lnSpc>
                <a:spcPct val="100000"/>
              </a:lnSpc>
              <a:spcBef>
                <a:spcPts val="0"/>
              </a:spcBef>
              <a:spcAft>
                <a:spcPts val="800"/>
              </a:spcAft>
              <a:buNone/>
            </a:pPr>
            <a:r>
              <a:rPr lang="en-US" sz="1100" dirty="0"/>
              <a:t>Healthier and more engaged workers with an improved work-life balance</a:t>
            </a:r>
          </a:p>
          <a:p>
            <a:pPr marL="457200" lvl="1" indent="0">
              <a:lnSpc>
                <a:spcPct val="100000"/>
              </a:lnSpc>
              <a:spcBef>
                <a:spcPts val="0"/>
              </a:spcBef>
              <a:spcAft>
                <a:spcPts val="800"/>
              </a:spcAft>
              <a:buNone/>
            </a:pPr>
            <a:r>
              <a:rPr lang="en-US" sz="1100" dirty="0"/>
              <a:t>Workers get increased skills, confidence and income from non-farm activities</a:t>
            </a:r>
            <a:endParaRPr lang="en-US" sz="1100" dirty="0">
              <a:latin typeface="Gotham Book" pitchFamily="2" charset="0"/>
            </a:endParaRPr>
          </a:p>
        </p:txBody>
      </p:sp>
      <p:sp>
        <p:nvSpPr>
          <p:cNvPr id="17" name="Content Placeholder 2">
            <a:extLst>
              <a:ext uri="{FF2B5EF4-FFF2-40B4-BE49-F238E27FC236}">
                <a16:creationId xmlns:a16="http://schemas.microsoft.com/office/drawing/2014/main" id="{BCFBB112-DA19-7948-9FF9-268AA62F09B0}"/>
              </a:ext>
            </a:extLst>
          </p:cNvPr>
          <p:cNvSpPr txBox="1">
            <a:spLocks/>
          </p:cNvSpPr>
          <p:nvPr/>
        </p:nvSpPr>
        <p:spPr>
          <a:xfrm>
            <a:off x="1102604" y="1750741"/>
            <a:ext cx="3455358" cy="3805098"/>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Tx/>
              <a:buFont typeface="Arial" panose="020B0604020202020204" pitchFamily="34" charset="0"/>
              <a:buChar char="•"/>
              <a:defRPr sz="1400" b="0" i="0" kern="1200">
                <a:solidFill>
                  <a:schemeClr val="tx1"/>
                </a:solidFill>
                <a:latin typeface="Gotham Light" pitchFamily="2" charset="0"/>
                <a:ea typeface="+mn-ea"/>
                <a:cs typeface="+mn-cs"/>
              </a:defRPr>
            </a:lvl1pPr>
            <a:lvl2pPr marL="6858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2pPr>
            <a:lvl3pPr marL="11430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3pPr>
            <a:lvl4pPr marL="16002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4pPr>
            <a:lvl5pPr marL="20574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800"/>
              </a:spcAft>
              <a:buClr>
                <a:schemeClr val="accent6"/>
              </a:buClr>
              <a:buFont typeface="Wingdings" pitchFamily="2" charset="2"/>
              <a:buChar char="§"/>
            </a:pPr>
            <a:r>
              <a:rPr lang="en-US" sz="1050" dirty="0"/>
              <a:t>Respectful, caring and concerned management attitude towards the worker’s lives and work situation</a:t>
            </a:r>
          </a:p>
          <a:p>
            <a:pPr>
              <a:lnSpc>
                <a:spcPct val="100000"/>
              </a:lnSpc>
              <a:spcBef>
                <a:spcPts val="0"/>
              </a:spcBef>
              <a:spcAft>
                <a:spcPts val="800"/>
              </a:spcAft>
              <a:buClr>
                <a:schemeClr val="accent6"/>
              </a:buClr>
              <a:buFont typeface="Wingdings" pitchFamily="2" charset="2"/>
              <a:buChar char="§"/>
            </a:pPr>
            <a:r>
              <a:rPr lang="en-US" sz="1050" dirty="0"/>
              <a:t>Mixed gender committee, annual plan, regular trainings, guest speakers, engagement in social activities</a:t>
            </a:r>
          </a:p>
          <a:p>
            <a:pPr>
              <a:lnSpc>
                <a:spcPct val="100000"/>
              </a:lnSpc>
              <a:spcBef>
                <a:spcPts val="0"/>
              </a:spcBef>
              <a:spcAft>
                <a:spcPts val="800"/>
              </a:spcAft>
              <a:buClr>
                <a:schemeClr val="accent6"/>
              </a:buClr>
              <a:buFont typeface="Wingdings" pitchFamily="2" charset="2"/>
              <a:buChar char="§"/>
            </a:pPr>
            <a:r>
              <a:rPr lang="en-US" sz="1050" dirty="0"/>
              <a:t>Detailed information on gender committee on posters at workplace</a:t>
            </a:r>
          </a:p>
          <a:p>
            <a:pPr>
              <a:lnSpc>
                <a:spcPct val="100000"/>
              </a:lnSpc>
              <a:spcBef>
                <a:spcPts val="0"/>
              </a:spcBef>
              <a:spcAft>
                <a:spcPts val="800"/>
              </a:spcAft>
              <a:buClr>
                <a:schemeClr val="accent6"/>
              </a:buClr>
              <a:buFont typeface="Wingdings" pitchFamily="2" charset="2"/>
              <a:buChar char="§"/>
            </a:pPr>
            <a:r>
              <a:rPr lang="en-US" sz="1050" dirty="0"/>
              <a:t>Gender trainings &amp; events included in company calendar </a:t>
            </a:r>
          </a:p>
          <a:p>
            <a:pPr>
              <a:lnSpc>
                <a:spcPct val="100000"/>
              </a:lnSpc>
              <a:spcBef>
                <a:spcPts val="0"/>
              </a:spcBef>
              <a:spcAft>
                <a:spcPts val="800"/>
              </a:spcAft>
              <a:buClr>
                <a:schemeClr val="accent6"/>
              </a:buClr>
              <a:buFont typeface="Wingdings" pitchFamily="2" charset="2"/>
              <a:buChar char="§"/>
            </a:pPr>
            <a:r>
              <a:rPr lang="en-US" sz="1050" dirty="0"/>
              <a:t>Large, clean and well lit packing house, with music </a:t>
            </a:r>
          </a:p>
          <a:p>
            <a:pPr>
              <a:lnSpc>
                <a:spcPct val="100000"/>
              </a:lnSpc>
              <a:spcBef>
                <a:spcPts val="0"/>
              </a:spcBef>
              <a:spcAft>
                <a:spcPts val="800"/>
              </a:spcAft>
              <a:buClr>
                <a:schemeClr val="accent6"/>
              </a:buClr>
              <a:buFont typeface="Wingdings" pitchFamily="2" charset="2"/>
              <a:buChar char="§"/>
            </a:pPr>
            <a:r>
              <a:rPr lang="en-US" sz="1050" dirty="0"/>
              <a:t>Milk powder for pregnant women </a:t>
            </a:r>
          </a:p>
          <a:p>
            <a:pPr>
              <a:lnSpc>
                <a:spcPct val="100000"/>
              </a:lnSpc>
              <a:spcBef>
                <a:spcPts val="0"/>
              </a:spcBef>
              <a:spcAft>
                <a:spcPts val="800"/>
              </a:spcAft>
              <a:buClr>
                <a:schemeClr val="accent6"/>
              </a:buClr>
              <a:buFont typeface="Wingdings" pitchFamily="2" charset="2"/>
              <a:buChar char="§"/>
            </a:pPr>
            <a:r>
              <a:rPr lang="en-US" sz="1050" dirty="0"/>
              <a:t>Adjusted working hours for workers couples with children</a:t>
            </a:r>
          </a:p>
          <a:p>
            <a:pPr>
              <a:lnSpc>
                <a:spcPct val="100000"/>
              </a:lnSpc>
              <a:spcBef>
                <a:spcPts val="0"/>
              </a:spcBef>
              <a:spcAft>
                <a:spcPts val="800"/>
              </a:spcAft>
              <a:buClr>
                <a:schemeClr val="accent6"/>
              </a:buClr>
              <a:buFont typeface="Wingdings" pitchFamily="2" charset="2"/>
              <a:buChar char="§"/>
            </a:pPr>
            <a:r>
              <a:rPr lang="en-US" sz="1050" dirty="0"/>
              <a:t>Fair trade premium supports training of workers on different topics to earn extra income outside the farm</a:t>
            </a:r>
          </a:p>
        </p:txBody>
      </p:sp>
      <p:sp>
        <p:nvSpPr>
          <p:cNvPr id="11" name="Right Arrow 10">
            <a:extLst>
              <a:ext uri="{FF2B5EF4-FFF2-40B4-BE49-F238E27FC236}">
                <a16:creationId xmlns:a16="http://schemas.microsoft.com/office/drawing/2014/main" id="{6EBB7164-39E4-8746-82BC-76DD7543E8D7}"/>
              </a:ext>
            </a:extLst>
          </p:cNvPr>
          <p:cNvSpPr/>
          <p:nvPr/>
        </p:nvSpPr>
        <p:spPr>
          <a:xfrm>
            <a:off x="5220023" y="2286001"/>
            <a:ext cx="1767913" cy="1405268"/>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2">
            <a:extLst>
              <a:ext uri="{FF2B5EF4-FFF2-40B4-BE49-F238E27FC236}">
                <a16:creationId xmlns:a16="http://schemas.microsoft.com/office/drawing/2014/main" id="{31024DD0-5DEC-DB4F-9B96-845543B1063F}"/>
              </a:ext>
            </a:extLst>
          </p:cNvPr>
          <p:cNvSpPr txBox="1">
            <a:spLocks/>
          </p:cNvSpPr>
          <p:nvPr/>
        </p:nvSpPr>
        <p:spPr>
          <a:xfrm>
            <a:off x="5018792" y="3973582"/>
            <a:ext cx="2151444" cy="2138172"/>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Tx/>
              <a:buFont typeface="Arial" panose="020B0604020202020204" pitchFamily="34" charset="0"/>
              <a:buChar char="•"/>
              <a:defRPr sz="1400" b="0" i="0" kern="1200">
                <a:solidFill>
                  <a:schemeClr val="tx1"/>
                </a:solidFill>
                <a:latin typeface="Gotham Light" pitchFamily="2" charset="0"/>
                <a:ea typeface="+mn-ea"/>
                <a:cs typeface="+mn-cs"/>
              </a:defRPr>
            </a:lvl1pPr>
            <a:lvl2pPr marL="6858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2pPr>
            <a:lvl3pPr marL="11430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3pPr>
            <a:lvl4pPr marL="16002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4pPr>
            <a:lvl5pPr marL="2057400" indent="-228600" algn="l" defTabSz="914400" rtl="0" eaLnBrk="1" latinLnBrk="0" hangingPunct="1">
              <a:lnSpc>
                <a:spcPct val="120000"/>
              </a:lnSpc>
              <a:spcBef>
                <a:spcPts val="500"/>
              </a:spcBef>
              <a:buClrTx/>
              <a:buFont typeface="Arial" panose="020B0604020202020204" pitchFamily="34" charset="0"/>
              <a:buChar char="•"/>
              <a:defRPr sz="1400" b="0" i="0" kern="1200">
                <a:solidFill>
                  <a:schemeClr val="tx1"/>
                </a:solidFill>
                <a:latin typeface="Gotham 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accent6"/>
                </a:solidFill>
                <a:latin typeface="Gotham Bold" pitchFamily="2" charset="0"/>
              </a:rPr>
              <a:t>Farm owner:</a:t>
            </a:r>
          </a:p>
          <a:p>
            <a:pPr marL="0" indent="0" algn="ctr">
              <a:lnSpc>
                <a:spcPct val="110000"/>
              </a:lnSpc>
              <a:buNone/>
            </a:pPr>
            <a:r>
              <a:rPr lang="en-US" sz="1100" i="1" dirty="0"/>
              <a:t>“…if people are respected, they will do their best and this results in good flowers. If not respected, they do not produce well, and the company will not perform. So, it is a must to treat the workers respectfully.” </a:t>
            </a:r>
            <a:endParaRPr lang="nl-NL" sz="1100" i="1" dirty="0"/>
          </a:p>
        </p:txBody>
      </p:sp>
      <p:pic>
        <p:nvPicPr>
          <p:cNvPr id="21" name="Graphic 20" descr="Checkmark">
            <a:extLst>
              <a:ext uri="{FF2B5EF4-FFF2-40B4-BE49-F238E27FC236}">
                <a16:creationId xmlns:a16="http://schemas.microsoft.com/office/drawing/2014/main" id="{5688AD71-481B-D54E-9A1B-928A7B1D187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748628" y="2147987"/>
            <a:ext cx="291401" cy="291401"/>
          </a:xfrm>
          <a:prstGeom prst="rect">
            <a:avLst/>
          </a:prstGeom>
        </p:spPr>
      </p:pic>
      <p:pic>
        <p:nvPicPr>
          <p:cNvPr id="22" name="Graphic 21" descr="Checkmark">
            <a:extLst>
              <a:ext uri="{FF2B5EF4-FFF2-40B4-BE49-F238E27FC236}">
                <a16:creationId xmlns:a16="http://schemas.microsoft.com/office/drawing/2014/main" id="{E7F222A9-AFE7-CF45-97F5-1F05F1122AB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748628" y="2728900"/>
            <a:ext cx="291401" cy="291401"/>
          </a:xfrm>
          <a:prstGeom prst="rect">
            <a:avLst/>
          </a:prstGeom>
        </p:spPr>
      </p:pic>
      <p:pic>
        <p:nvPicPr>
          <p:cNvPr id="23" name="Graphic 22" descr="Checkmark">
            <a:extLst>
              <a:ext uri="{FF2B5EF4-FFF2-40B4-BE49-F238E27FC236}">
                <a16:creationId xmlns:a16="http://schemas.microsoft.com/office/drawing/2014/main" id="{52E58B4B-AD01-8F4A-B69B-966509F8574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748628" y="3137691"/>
            <a:ext cx="291401" cy="291401"/>
          </a:xfrm>
          <a:prstGeom prst="rect">
            <a:avLst/>
          </a:prstGeom>
        </p:spPr>
      </p:pic>
      <p:pic>
        <p:nvPicPr>
          <p:cNvPr id="24" name="Graphic 23" descr="Checkmark">
            <a:extLst>
              <a:ext uri="{FF2B5EF4-FFF2-40B4-BE49-F238E27FC236}">
                <a16:creationId xmlns:a16="http://schemas.microsoft.com/office/drawing/2014/main" id="{072E1A8B-1684-3D46-9978-7FFE1504530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748628" y="3611027"/>
            <a:ext cx="291401" cy="291401"/>
          </a:xfrm>
          <a:prstGeom prst="rect">
            <a:avLst/>
          </a:prstGeom>
        </p:spPr>
      </p:pic>
      <p:pic>
        <p:nvPicPr>
          <p:cNvPr id="27" name="Graphic 26" descr="Checkmark">
            <a:extLst>
              <a:ext uri="{FF2B5EF4-FFF2-40B4-BE49-F238E27FC236}">
                <a16:creationId xmlns:a16="http://schemas.microsoft.com/office/drawing/2014/main" id="{E43139F6-BC28-814F-BE2F-E9F2E4EBE24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748628" y="4019817"/>
            <a:ext cx="291401" cy="291401"/>
          </a:xfrm>
          <a:prstGeom prst="rect">
            <a:avLst/>
          </a:prstGeom>
        </p:spPr>
      </p:pic>
      <p:pic>
        <p:nvPicPr>
          <p:cNvPr id="28" name="Graphic 27" descr="Checkmark">
            <a:extLst>
              <a:ext uri="{FF2B5EF4-FFF2-40B4-BE49-F238E27FC236}">
                <a16:creationId xmlns:a16="http://schemas.microsoft.com/office/drawing/2014/main" id="{D944EFDF-4466-7840-B047-A27A956956E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748628" y="4471638"/>
            <a:ext cx="291401" cy="291401"/>
          </a:xfrm>
          <a:prstGeom prst="rect">
            <a:avLst/>
          </a:prstGeom>
        </p:spPr>
      </p:pic>
      <p:pic>
        <p:nvPicPr>
          <p:cNvPr id="30" name="Graphic 29" descr="Checkmark">
            <a:extLst>
              <a:ext uri="{FF2B5EF4-FFF2-40B4-BE49-F238E27FC236}">
                <a16:creationId xmlns:a16="http://schemas.microsoft.com/office/drawing/2014/main" id="{EAE61881-E3E7-1C42-A512-12C14B20F2F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748628" y="4901943"/>
            <a:ext cx="291401" cy="291401"/>
          </a:xfrm>
          <a:prstGeom prst="rect">
            <a:avLst/>
          </a:prstGeom>
        </p:spPr>
      </p:pic>
    </p:spTree>
    <p:extLst>
      <p:ext uri="{BB962C8B-B14F-4D97-AF65-F5344CB8AC3E}">
        <p14:creationId xmlns:p14="http://schemas.microsoft.com/office/powerpoint/2010/main" val="2894969625"/>
      </p:ext>
    </p:extLst>
  </p:cSld>
  <p:clrMapOvr>
    <a:masterClrMapping/>
  </p:clrMapOvr>
</p:sld>
</file>

<file path=ppt/theme/theme1.xml><?xml version="1.0" encoding="utf-8"?>
<a:theme xmlns:a="http://schemas.openxmlformats.org/drawingml/2006/main" name="Office Theme">
  <a:themeElements>
    <a:clrScheme name="IDH RGB 2">
      <a:dk1>
        <a:srgbClr val="494949"/>
      </a:dk1>
      <a:lt1>
        <a:srgbClr val="FFFFFF"/>
      </a:lt1>
      <a:dk2>
        <a:srgbClr val="787878"/>
      </a:dk2>
      <a:lt2>
        <a:srgbClr val="FFFFFF"/>
      </a:lt2>
      <a:accent1>
        <a:srgbClr val="0071C6"/>
      </a:accent1>
      <a:accent2>
        <a:srgbClr val="71341B"/>
      </a:accent2>
      <a:accent3>
        <a:srgbClr val="005940"/>
      </a:accent3>
      <a:accent4>
        <a:srgbClr val="D81E05"/>
      </a:accent4>
      <a:accent5>
        <a:srgbClr val="002E56"/>
      </a:accent5>
      <a:accent6>
        <a:srgbClr val="36AA40"/>
      </a:accent6>
      <a:hlink>
        <a:srgbClr val="FEFFFF"/>
      </a:hlink>
      <a:folHlink>
        <a:srgbClr val="D7F0F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3331</TotalTime>
  <Words>1450</Words>
  <Application>Microsoft Office PowerPoint</Application>
  <PresentationFormat>Widescreen</PresentationFormat>
  <Paragraphs>173</Paragraphs>
  <Slides>11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Wingdings</vt:lpstr>
      <vt:lpstr>Times New Roman</vt:lpstr>
      <vt:lpstr>Arial</vt:lpstr>
      <vt:lpstr>Trebuchet MS</vt:lpstr>
      <vt:lpstr>Gotham Light</vt:lpstr>
      <vt:lpstr>Calibri</vt:lpstr>
      <vt:lpstr>Gotham Book</vt:lpstr>
      <vt:lpstr>Gotham Bold</vt:lpstr>
      <vt:lpstr>Gotham Medium</vt:lpstr>
      <vt:lpstr>Courier New</vt:lpstr>
      <vt:lpstr>Office Theme</vt:lpstr>
      <vt:lpstr>Why a gender approach is good for workers, business and the sector</vt:lpstr>
      <vt:lpstr>Gender equality in Ethiopian flower industry: the partners</vt:lpstr>
      <vt:lpstr>“Empowering the Source”</vt:lpstr>
      <vt:lpstr>Trends in the sector and in market expectations </vt:lpstr>
      <vt:lpstr>Do we have evidence?</vt:lpstr>
      <vt:lpstr>Analysis of business case</vt:lpstr>
      <vt:lpstr>5 Most Significant Changes and Causes </vt:lpstr>
      <vt:lpstr>Quotes</vt:lpstr>
      <vt:lpstr>Good gender and labor practices on selected farms</vt:lpstr>
      <vt:lpstr>Effects of gender interventions of the project</vt:lpstr>
      <vt:lpstr>What can the sector 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Cooper</dc:creator>
  <cp:lastModifiedBy>Elske Stevenson</cp:lastModifiedBy>
  <cp:revision>103</cp:revision>
  <dcterms:created xsi:type="dcterms:W3CDTF">2018-10-02T09:22:21Z</dcterms:created>
  <dcterms:modified xsi:type="dcterms:W3CDTF">2018-11-02T12:27:48Z</dcterms:modified>
</cp:coreProperties>
</file>