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notesSlides/notesSlide1.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2.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3.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4.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notesSlides/notesSlide6.xml" ContentType="application/vnd.openxmlformats-officedocument.presentationml.notesSlide+xml"/>
  <Override PartName="/ppt/charts/chart4.xml" ContentType="application/vnd.openxmlformats-officedocument.drawingml.chart+xml"/>
  <Override PartName="/ppt/tags/tag138.xml" ContentType="application/vnd.openxmlformats-officedocument.presentationml.tags+xml"/>
  <Override PartName="/ppt/tags/tag139.xml" ContentType="application/vnd.openxmlformats-officedocument.presentationml.tags+xml"/>
  <Override PartName="/ppt/notesSlides/notesSlide7.xml" ContentType="application/vnd.openxmlformats-officedocument.presentationml.notesSlide+xml"/>
  <Override PartName="/ppt/tags/tag140.xml" ContentType="application/vnd.openxmlformats-officedocument.presentationml.tags+xml"/>
  <Override PartName="/ppt/tags/tag141.xml" ContentType="application/vnd.openxmlformats-officedocument.presentationml.tags+xml"/>
  <Override PartName="/ppt/notesSlides/notesSlide8.xml" ContentType="application/vnd.openxmlformats-officedocument.presentationml.notesSlide+xml"/>
  <Override PartName="/ppt/tags/tag142.xml" ContentType="application/vnd.openxmlformats-officedocument.presentationml.tags+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887" r:id="rId2"/>
    <p:sldId id="908" r:id="rId3"/>
    <p:sldId id="894" r:id="rId4"/>
    <p:sldId id="910" r:id="rId5"/>
    <p:sldId id="890" r:id="rId6"/>
    <p:sldId id="905" r:id="rId7"/>
    <p:sldId id="898" r:id="rId8"/>
    <p:sldId id="902" r:id="rId9"/>
    <p:sldId id="893" r:id="rId10"/>
    <p:sldId id="804" r:id="rId11"/>
  </p:sldIdLst>
  <p:sldSz cx="9144000" cy="6858000" type="screen4x3"/>
  <p:notesSz cx="6858000" cy="9144000"/>
  <p:custDataLst>
    <p:tags r:id="rId1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hort version" id="{34CB0E83-5AF2-4FDC-90DA-D0055C144A3C}">
          <p14:sldIdLst>
            <p14:sldId id="887"/>
            <p14:sldId id="908"/>
            <p14:sldId id="894"/>
            <p14:sldId id="910"/>
            <p14:sldId id="890"/>
            <p14:sldId id="905"/>
            <p14:sldId id="898"/>
            <p14:sldId id="902"/>
            <p14:sldId id="893"/>
            <p14:sldId id="804"/>
          </p14:sldIdLst>
        </p14:section>
      </p14:sectionLst>
    </p:ext>
    <p:ext uri="{EFAFB233-063F-42B5-8137-9DF3F51BA10A}">
      <p15:sldGuideLst xmlns:p15="http://schemas.microsoft.com/office/powerpoint/2012/main">
        <p15:guide id="2" orient="horz" pos="1680" userDrawn="1">
          <p15:clr>
            <a:srgbClr val="A4A3A4"/>
          </p15:clr>
        </p15:guide>
        <p15:guide id="3" orient="horz" pos="3600" userDrawn="1">
          <p15:clr>
            <a:srgbClr val="A4A3A4"/>
          </p15:clr>
        </p15:guide>
        <p15:guide id="4" orient="horz" pos="2688" userDrawn="1">
          <p15:clr>
            <a:srgbClr val="A4A3A4"/>
          </p15:clr>
        </p15:guide>
        <p15:guide id="5" orient="horz" pos="2784" userDrawn="1">
          <p15:clr>
            <a:srgbClr val="A4A3A4"/>
          </p15:clr>
        </p15:guide>
        <p15:guide id="6" pos="144" userDrawn="1">
          <p15:clr>
            <a:srgbClr val="A4A3A4"/>
          </p15:clr>
        </p15:guide>
        <p15:guide id="7" pos="4608" userDrawn="1">
          <p15:clr>
            <a:srgbClr val="A4A3A4"/>
          </p15:clr>
        </p15:guide>
        <p15:guide id="8" pos="1824" userDrawn="1">
          <p15:clr>
            <a:srgbClr val="A4A3A4"/>
          </p15:clr>
        </p15:guide>
        <p15:guide id="9" orient="horz" pos="528" userDrawn="1">
          <p15:clr>
            <a:srgbClr val="A4A3A4"/>
          </p15:clr>
        </p15:guide>
        <p15:guide id="10" pos="3408" userDrawn="1">
          <p15:clr>
            <a:srgbClr val="A4A3A4"/>
          </p15:clr>
        </p15:guide>
        <p15:guide id="12" orient="horz" pos="2256" userDrawn="1">
          <p15:clr>
            <a:srgbClr val="A4A3A4"/>
          </p15:clr>
        </p15:guide>
        <p15:guide id="13" orient="horz" pos="3744" userDrawn="1">
          <p15:clr>
            <a:srgbClr val="A4A3A4"/>
          </p15:clr>
        </p15:guide>
        <p15:guide id="14" orient="horz" pos="144" userDrawn="1">
          <p15:clr>
            <a:srgbClr val="A4A3A4"/>
          </p15:clr>
        </p15:guide>
        <p15:guide id="15" pos="4320" userDrawn="1">
          <p15:clr>
            <a:srgbClr val="A4A3A4"/>
          </p15:clr>
        </p15:guide>
        <p15:guide id="16" orient="horz" pos="2160" userDrawn="1">
          <p15:clr>
            <a:srgbClr val="A4A3A4"/>
          </p15:clr>
        </p15:guide>
        <p15:guide id="19" pos="5580" userDrawn="1">
          <p15:clr>
            <a:srgbClr val="A4A3A4"/>
          </p15:clr>
        </p15:guide>
        <p15:guide id="20" orient="horz" pos="2112" userDrawn="1">
          <p15:clr>
            <a:srgbClr val="A4A3A4"/>
          </p15:clr>
        </p15:guide>
        <p15:guide id="21" orient="horz" pos="672"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illian Evans" initials="GE" lastIdx="39" clrIdx="0"/>
  <p:cmAuthor id="1" name="Silvana Paniagua Tufinio" initials="SPT" lastIdx="9" clrIdx="1"/>
  <p:cmAuthor id="2" name="Michael Opitz" initials="MO" lastIdx="33" clrIdx="2"/>
  <p:cmAuthor id="3" name="Stefan" initials="S" lastIdx="7" clrIdx="3"/>
  <p:cmAuthor id="4" name="Iris van der Velden" initials="IvdV" lastIdx="33" clrIdx="4"/>
  <p:cmAuthor id="5" name="Gebruiker" initials="G" lastIdx="2" clrIdx="5"/>
  <p:cmAuthor id="6" name="Wouter van Monsjou" initials="WvM" lastIdx="8" clrIdx="6"/>
  <p:cmAuthor id="7" name="Newforesight" initials="N" lastIdx="1" clrIdx="7"/>
  <p:cmAuthor id="8" name="Oliver von Hagen" initials="OvH" lastIdx="15" clrIdx="8"/>
  <p:cmAuthor id="9" name="Anais Maffard" initials="AM" lastIdx="14" clrIdx="9"/>
  <p:cmAuthor id="10" name="Will" initials="W" lastIdx="50" clrIdx="10">
    <p:extLst>
      <p:ext uri="{19B8F6BF-5375-455C-9EA6-DF929625EA0E}">
        <p15:presenceInfo xmlns:p15="http://schemas.microsoft.com/office/powerpoint/2012/main" userId="Will" providerId="None"/>
      </p:ext>
    </p:extLst>
  </p:cmAuthor>
  <p:cmAuthor id="11" name="Bernd Isenberg" initials="BI" lastIdx="11" clrIdx="11">
    <p:extLst>
      <p:ext uri="{19B8F6BF-5375-455C-9EA6-DF929625EA0E}">
        <p15:presenceInfo xmlns:p15="http://schemas.microsoft.com/office/powerpoint/2012/main" userId="S-1-12-1-2965115037-1180208794-2807884444-3366746564" providerId="AD"/>
      </p:ext>
    </p:extLst>
  </p:cmAuthor>
  <p:cmAuthor id="12" name="Victor Dagnelie" initials="VD" lastIdx="6" clrIdx="12">
    <p:extLst>
      <p:ext uri="{19B8F6BF-5375-455C-9EA6-DF929625EA0E}">
        <p15:presenceInfo xmlns:p15="http://schemas.microsoft.com/office/powerpoint/2012/main" userId="Victor Dagnelie" providerId="None"/>
      </p:ext>
    </p:extLst>
  </p:cmAuthor>
  <p:cmAuthor id="13" name="Victor" initials="V" lastIdx="7" clrIdx="13">
    <p:extLst>
      <p:ext uri="{19B8F6BF-5375-455C-9EA6-DF929625EA0E}">
        <p15:presenceInfo xmlns:p15="http://schemas.microsoft.com/office/powerpoint/2012/main" userId="Victor" providerId="None"/>
      </p:ext>
    </p:extLst>
  </p:cmAuthor>
  <p:cmAuthor id="14" name="Alejandra Sota" initials="AS" lastIdx="8" clrIdx="14">
    <p:extLst>
      <p:ext uri="{19B8F6BF-5375-455C-9EA6-DF929625EA0E}">
        <p15:presenceInfo xmlns:p15="http://schemas.microsoft.com/office/powerpoint/2012/main" userId="S::alejandra@newforesight.onmicrosoft.com::9496d641-8afd-4093-abe4-a50cee2afc6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2C6"/>
    <a:srgbClr val="36AA40"/>
    <a:srgbClr val="FFFFFF"/>
    <a:srgbClr val="D9EAF7"/>
    <a:srgbClr val="686868"/>
    <a:srgbClr val="FF0066"/>
    <a:srgbClr val="E5F1F9"/>
    <a:srgbClr val="7FB8E2"/>
    <a:srgbClr val="F2F8FC"/>
    <a:srgbClr val="598C5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5" autoAdjust="0"/>
    <p:restoredTop sz="95529" autoAdjust="0"/>
  </p:normalViewPr>
  <p:slideViewPr>
    <p:cSldViewPr>
      <p:cViewPr varScale="1">
        <p:scale>
          <a:sx n="72" d="100"/>
          <a:sy n="72" d="100"/>
        </p:scale>
        <p:origin x="522" y="90"/>
      </p:cViewPr>
      <p:guideLst>
        <p:guide orient="horz" pos="1680"/>
        <p:guide orient="horz" pos="3600"/>
        <p:guide orient="horz" pos="2688"/>
        <p:guide orient="horz" pos="2784"/>
        <p:guide pos="144"/>
        <p:guide pos="4608"/>
        <p:guide pos="1824"/>
        <p:guide orient="horz" pos="528"/>
        <p:guide pos="3408"/>
        <p:guide orient="horz" pos="2256"/>
        <p:guide orient="horz" pos="3744"/>
        <p:guide orient="horz" pos="144"/>
        <p:guide pos="4320"/>
        <p:guide orient="horz" pos="2160"/>
        <p:guide pos="5580"/>
        <p:guide orient="horz" pos="2112"/>
        <p:guide orient="horz" pos="672"/>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showGuides="1">
      <p:cViewPr varScale="1">
        <p:scale>
          <a:sx n="92" d="100"/>
          <a:sy n="92" d="100"/>
        </p:scale>
        <p:origin x="4042" y="6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8640350877192982"/>
          <c:y val="4.8192771084337352E-2"/>
          <c:w val="0.78508771929824561"/>
          <c:h val="0.90268767377201109"/>
        </c:manualLayout>
      </c:layout>
      <c:barChart>
        <c:barDir val="col"/>
        <c:grouping val="stacked"/>
        <c:varyColors val="0"/>
        <c:ser>
          <c:idx val="0"/>
          <c:order val="0"/>
          <c:spPr>
            <a:solidFill>
              <a:srgbClr val="9CE0A2"/>
            </a:solidFill>
            <a:ln>
              <a:noFill/>
            </a:ln>
          </c:spPr>
          <c:invertIfNegative val="0"/>
          <c:val>
            <c:numRef>
              <c:f>Sheet1!$A$1:$J$1</c:f>
              <c:numCache>
                <c:formatCode>General</c:formatCode>
                <c:ptCount val="10"/>
                <c:pt idx="0">
                  <c:v>125</c:v>
                </c:pt>
                <c:pt idx="1">
                  <c:v>162</c:v>
                </c:pt>
                <c:pt idx="2">
                  <c:v>202</c:v>
                </c:pt>
                <c:pt idx="3">
                  <c:v>303</c:v>
                </c:pt>
                <c:pt idx="4">
                  <c:v>407</c:v>
                </c:pt>
                <c:pt idx="5">
                  <c:v>407</c:v>
                </c:pt>
                <c:pt idx="6">
                  <c:v>407</c:v>
                </c:pt>
                <c:pt idx="7">
                  <c:v>407</c:v>
                </c:pt>
                <c:pt idx="8">
                  <c:v>407</c:v>
                </c:pt>
                <c:pt idx="9">
                  <c:v>407</c:v>
                </c:pt>
              </c:numCache>
            </c:numRef>
          </c:val>
          <c:extLst>
            <c:ext xmlns:c16="http://schemas.microsoft.com/office/drawing/2014/chart" uri="{C3380CC4-5D6E-409C-BE32-E72D297353CC}">
              <c16:uniqueId val="{00000000-CD96-44D9-837D-3C88461F4721}"/>
            </c:ext>
          </c:extLst>
        </c:ser>
        <c:ser>
          <c:idx val="1"/>
          <c:order val="1"/>
          <c:spPr>
            <a:solidFill>
              <a:srgbClr val="36AA40"/>
            </a:solidFill>
            <a:ln>
              <a:noFill/>
            </a:ln>
          </c:spPr>
          <c:invertIfNegative val="0"/>
          <c:val>
            <c:numRef>
              <c:f>Sheet1!$A$2:$J$2</c:f>
              <c:numCache>
                <c:formatCode>General</c:formatCode>
                <c:ptCount val="10"/>
                <c:pt idx="0">
                  <c:v>8270</c:v>
                </c:pt>
                <c:pt idx="1">
                  <c:v>10351</c:v>
                </c:pt>
                <c:pt idx="2">
                  <c:v>12581</c:v>
                </c:pt>
                <c:pt idx="3">
                  <c:v>14815</c:v>
                </c:pt>
                <c:pt idx="4">
                  <c:v>16693</c:v>
                </c:pt>
                <c:pt idx="5">
                  <c:v>16693</c:v>
                </c:pt>
                <c:pt idx="6">
                  <c:v>16693</c:v>
                </c:pt>
                <c:pt idx="7">
                  <c:v>16693</c:v>
                </c:pt>
                <c:pt idx="8">
                  <c:v>16693</c:v>
                </c:pt>
                <c:pt idx="9">
                  <c:v>16693</c:v>
                </c:pt>
              </c:numCache>
            </c:numRef>
          </c:val>
          <c:extLst>
            <c:ext xmlns:c16="http://schemas.microsoft.com/office/drawing/2014/chart" uri="{C3380CC4-5D6E-409C-BE32-E72D297353CC}">
              <c16:uniqueId val="{00000001-CD96-44D9-837D-3C88461F4721}"/>
            </c:ext>
          </c:extLst>
        </c:ser>
        <c:ser>
          <c:idx val="2"/>
          <c:order val="2"/>
          <c:spPr>
            <a:solidFill>
              <a:srgbClr val="364D6E"/>
            </a:solidFill>
            <a:ln>
              <a:noFill/>
            </a:ln>
          </c:spPr>
          <c:invertIfNegative val="0"/>
          <c:val>
            <c:numRef>
              <c:f>Sheet1!$A$3:$J$3</c:f>
              <c:numCache>
                <c:formatCode>General</c:formatCode>
                <c:ptCount val="10"/>
                <c:pt idx="0">
                  <c:v>-6015</c:v>
                </c:pt>
                <c:pt idx="1">
                  <c:v>-6735</c:v>
                </c:pt>
                <c:pt idx="2">
                  <c:v>-7454</c:v>
                </c:pt>
                <c:pt idx="3">
                  <c:v>-8174</c:v>
                </c:pt>
                <c:pt idx="4">
                  <c:v>-8893</c:v>
                </c:pt>
                <c:pt idx="5">
                  <c:v>-8893</c:v>
                </c:pt>
                <c:pt idx="6">
                  <c:v>-8893</c:v>
                </c:pt>
                <c:pt idx="7">
                  <c:v>-8893</c:v>
                </c:pt>
                <c:pt idx="8">
                  <c:v>-8893</c:v>
                </c:pt>
                <c:pt idx="9">
                  <c:v>-8893</c:v>
                </c:pt>
              </c:numCache>
            </c:numRef>
          </c:val>
          <c:extLst>
            <c:ext xmlns:c16="http://schemas.microsoft.com/office/drawing/2014/chart" uri="{C3380CC4-5D6E-409C-BE32-E72D297353CC}">
              <c16:uniqueId val="{00000002-CD96-44D9-837D-3C88461F4721}"/>
            </c:ext>
          </c:extLst>
        </c:ser>
        <c:ser>
          <c:idx val="3"/>
          <c:order val="3"/>
          <c:spPr>
            <a:solidFill>
              <a:schemeClr val="accent4"/>
            </a:solidFill>
            <a:ln>
              <a:noFill/>
            </a:ln>
          </c:spPr>
          <c:invertIfNegative val="0"/>
          <c:val>
            <c:numRef>
              <c:f>Sheet1!$A$4:$J$4</c:f>
              <c:numCache>
                <c:formatCode>General</c:formatCode>
                <c:ptCount val="10"/>
                <c:pt idx="0">
                  <c:v>-144</c:v>
                </c:pt>
                <c:pt idx="1">
                  <c:v>-174</c:v>
                </c:pt>
                <c:pt idx="2">
                  <c:v>-203</c:v>
                </c:pt>
                <c:pt idx="3">
                  <c:v>-233</c:v>
                </c:pt>
                <c:pt idx="4">
                  <c:v>-263</c:v>
                </c:pt>
                <c:pt idx="5">
                  <c:v>-263</c:v>
                </c:pt>
                <c:pt idx="6">
                  <c:v>-263</c:v>
                </c:pt>
                <c:pt idx="7">
                  <c:v>-263</c:v>
                </c:pt>
                <c:pt idx="8">
                  <c:v>-263</c:v>
                </c:pt>
                <c:pt idx="9">
                  <c:v>-263</c:v>
                </c:pt>
              </c:numCache>
            </c:numRef>
          </c:val>
          <c:extLst>
            <c:ext xmlns:c16="http://schemas.microsoft.com/office/drawing/2014/chart" uri="{C3380CC4-5D6E-409C-BE32-E72D297353CC}">
              <c16:uniqueId val="{00000003-CD96-44D9-837D-3C88461F4721}"/>
            </c:ext>
          </c:extLst>
        </c:ser>
        <c:ser>
          <c:idx val="4"/>
          <c:order val="4"/>
          <c:spPr>
            <a:solidFill>
              <a:schemeClr val="bg2"/>
            </a:solidFill>
            <a:ln>
              <a:noFill/>
            </a:ln>
          </c:spPr>
          <c:invertIfNegative val="0"/>
          <c:val>
            <c:numRef>
              <c:f>Sheet1!$A$5:$J$5</c:f>
              <c:numCache>
                <c:formatCode>General</c:formatCode>
                <c:ptCount val="10"/>
                <c:pt idx="0">
                  <c:v>-128</c:v>
                </c:pt>
                <c:pt idx="1">
                  <c:v>-128</c:v>
                </c:pt>
                <c:pt idx="2">
                  <c:v>-128</c:v>
                </c:pt>
                <c:pt idx="3">
                  <c:v>-128</c:v>
                </c:pt>
                <c:pt idx="4">
                  <c:v>-128</c:v>
                </c:pt>
                <c:pt idx="5">
                  <c:v>-128</c:v>
                </c:pt>
                <c:pt idx="6">
                  <c:v>-128</c:v>
                </c:pt>
                <c:pt idx="7">
                  <c:v>-128</c:v>
                </c:pt>
                <c:pt idx="8">
                  <c:v>-128</c:v>
                </c:pt>
                <c:pt idx="9">
                  <c:v>-128</c:v>
                </c:pt>
              </c:numCache>
            </c:numRef>
          </c:val>
          <c:extLst>
            <c:ext xmlns:c16="http://schemas.microsoft.com/office/drawing/2014/chart" uri="{C3380CC4-5D6E-409C-BE32-E72D297353CC}">
              <c16:uniqueId val="{00000004-CD96-44D9-837D-3C88461F4721}"/>
            </c:ext>
          </c:extLst>
        </c:ser>
        <c:ser>
          <c:idx val="5"/>
          <c:order val="5"/>
          <c:spPr>
            <a:solidFill>
              <a:srgbClr val="6F8DB9"/>
            </a:solidFill>
            <a:ln>
              <a:noFill/>
            </a:ln>
          </c:spPr>
          <c:invertIfNegative val="0"/>
          <c:val>
            <c:numRef>
              <c:f>Sheet1!$A$6:$J$6</c:f>
              <c:numCache>
                <c:formatCode>General</c:formatCode>
                <c:ptCount val="10"/>
                <c:pt idx="0">
                  <c:v>-864</c:v>
                </c:pt>
                <c:pt idx="1">
                  <c:v>-864</c:v>
                </c:pt>
                <c:pt idx="2">
                  <c:v>-864</c:v>
                </c:pt>
                <c:pt idx="3">
                  <c:v>-864</c:v>
                </c:pt>
                <c:pt idx="4">
                  <c:v>-864</c:v>
                </c:pt>
                <c:pt idx="5">
                  <c:v>-864</c:v>
                </c:pt>
                <c:pt idx="6">
                  <c:v>-864</c:v>
                </c:pt>
                <c:pt idx="7">
                  <c:v>-864</c:v>
                </c:pt>
                <c:pt idx="8">
                  <c:v>-864</c:v>
                </c:pt>
                <c:pt idx="9">
                  <c:v>-864</c:v>
                </c:pt>
              </c:numCache>
            </c:numRef>
          </c:val>
          <c:extLst>
            <c:ext xmlns:c16="http://schemas.microsoft.com/office/drawing/2014/chart" uri="{C3380CC4-5D6E-409C-BE32-E72D297353CC}">
              <c16:uniqueId val="{00000005-CD96-44D9-837D-3C88461F4721}"/>
            </c:ext>
          </c:extLst>
        </c:ser>
        <c:dLbls>
          <c:showLegendKey val="0"/>
          <c:showVal val="0"/>
          <c:showCatName val="0"/>
          <c:showSerName val="0"/>
          <c:showPercent val="0"/>
          <c:showBubbleSize val="0"/>
        </c:dLbls>
        <c:gapWidth val="80"/>
        <c:overlap val="100"/>
        <c:axId val="864572312"/>
        <c:axId val="1"/>
      </c:barChart>
      <c:lineChart>
        <c:grouping val="standard"/>
        <c:varyColors val="0"/>
        <c:ser>
          <c:idx val="6"/>
          <c:order val="6"/>
          <c:spPr>
            <a:ln w="19050" algn="ctr">
              <a:solidFill>
                <a:schemeClr val="hlink"/>
              </a:solidFill>
              <a:prstDash val="solid"/>
            </a:ln>
          </c:spPr>
          <c:marker>
            <c:symbol val="none"/>
          </c:marker>
          <c:dPt>
            <c:idx val="0"/>
            <c:marker>
              <c:symbol val="circle"/>
              <c:size val="4"/>
              <c:spPr>
                <a:solidFill>
                  <a:schemeClr val="hlink"/>
                </a:solidFill>
                <a:ln w="9525" algn="ctr">
                  <a:solidFill>
                    <a:schemeClr val="hlink"/>
                  </a:solidFill>
                  <a:prstDash val="solid"/>
                </a:ln>
              </c:spPr>
            </c:marker>
            <c:bubble3D val="0"/>
            <c:extLst>
              <c:ext xmlns:c16="http://schemas.microsoft.com/office/drawing/2014/chart" uri="{C3380CC4-5D6E-409C-BE32-E72D297353CC}">
                <c16:uniqueId val="{00000006-CD96-44D9-837D-3C88461F4721}"/>
              </c:ext>
            </c:extLst>
          </c:dPt>
          <c:dPt>
            <c:idx val="1"/>
            <c:marker>
              <c:symbol val="circle"/>
              <c:size val="4"/>
              <c:spPr>
                <a:solidFill>
                  <a:schemeClr val="hlink"/>
                </a:solidFill>
                <a:ln w="9525" algn="ctr">
                  <a:solidFill>
                    <a:schemeClr val="hlink"/>
                  </a:solidFill>
                  <a:prstDash val="solid"/>
                </a:ln>
              </c:spPr>
            </c:marker>
            <c:bubble3D val="0"/>
            <c:extLst>
              <c:ext xmlns:c16="http://schemas.microsoft.com/office/drawing/2014/chart" uri="{C3380CC4-5D6E-409C-BE32-E72D297353CC}">
                <c16:uniqueId val="{00000007-CD96-44D9-837D-3C88461F4721}"/>
              </c:ext>
            </c:extLst>
          </c:dPt>
          <c:dPt>
            <c:idx val="2"/>
            <c:marker>
              <c:symbol val="circle"/>
              <c:size val="4"/>
              <c:spPr>
                <a:solidFill>
                  <a:schemeClr val="hlink"/>
                </a:solidFill>
                <a:ln w="9525" algn="ctr">
                  <a:solidFill>
                    <a:schemeClr val="hlink"/>
                  </a:solidFill>
                  <a:prstDash val="solid"/>
                </a:ln>
              </c:spPr>
            </c:marker>
            <c:bubble3D val="0"/>
            <c:extLst>
              <c:ext xmlns:c16="http://schemas.microsoft.com/office/drawing/2014/chart" uri="{C3380CC4-5D6E-409C-BE32-E72D297353CC}">
                <c16:uniqueId val="{00000008-CD96-44D9-837D-3C88461F4721}"/>
              </c:ext>
            </c:extLst>
          </c:dPt>
          <c:dPt>
            <c:idx val="3"/>
            <c:marker>
              <c:symbol val="circle"/>
              <c:size val="4"/>
              <c:spPr>
                <a:solidFill>
                  <a:schemeClr val="hlink"/>
                </a:solidFill>
                <a:ln w="9525" algn="ctr">
                  <a:solidFill>
                    <a:schemeClr val="hlink"/>
                  </a:solidFill>
                  <a:prstDash val="solid"/>
                </a:ln>
              </c:spPr>
            </c:marker>
            <c:bubble3D val="0"/>
            <c:extLst>
              <c:ext xmlns:c16="http://schemas.microsoft.com/office/drawing/2014/chart" uri="{C3380CC4-5D6E-409C-BE32-E72D297353CC}">
                <c16:uniqueId val="{00000009-CD96-44D9-837D-3C88461F4721}"/>
              </c:ext>
            </c:extLst>
          </c:dPt>
          <c:dPt>
            <c:idx val="4"/>
            <c:marker>
              <c:symbol val="circle"/>
              <c:size val="4"/>
              <c:spPr>
                <a:solidFill>
                  <a:schemeClr val="hlink"/>
                </a:solidFill>
                <a:ln w="9525" algn="ctr">
                  <a:solidFill>
                    <a:schemeClr val="hlink"/>
                  </a:solidFill>
                  <a:prstDash val="solid"/>
                </a:ln>
              </c:spPr>
            </c:marker>
            <c:bubble3D val="0"/>
            <c:extLst>
              <c:ext xmlns:c16="http://schemas.microsoft.com/office/drawing/2014/chart" uri="{C3380CC4-5D6E-409C-BE32-E72D297353CC}">
                <c16:uniqueId val="{0000000A-CD96-44D9-837D-3C88461F4721}"/>
              </c:ext>
            </c:extLst>
          </c:dPt>
          <c:dPt>
            <c:idx val="5"/>
            <c:marker>
              <c:symbol val="circle"/>
              <c:size val="4"/>
              <c:spPr>
                <a:solidFill>
                  <a:schemeClr val="hlink"/>
                </a:solidFill>
                <a:ln w="9525" algn="ctr">
                  <a:solidFill>
                    <a:schemeClr val="hlink"/>
                  </a:solidFill>
                  <a:prstDash val="solid"/>
                </a:ln>
              </c:spPr>
            </c:marker>
            <c:bubble3D val="0"/>
            <c:extLst>
              <c:ext xmlns:c16="http://schemas.microsoft.com/office/drawing/2014/chart" uri="{C3380CC4-5D6E-409C-BE32-E72D297353CC}">
                <c16:uniqueId val="{0000000B-CD96-44D9-837D-3C88461F4721}"/>
              </c:ext>
            </c:extLst>
          </c:dPt>
          <c:dPt>
            <c:idx val="6"/>
            <c:marker>
              <c:symbol val="circle"/>
              <c:size val="4"/>
              <c:spPr>
                <a:solidFill>
                  <a:schemeClr val="hlink"/>
                </a:solidFill>
                <a:ln w="9525" algn="ctr">
                  <a:solidFill>
                    <a:schemeClr val="hlink"/>
                  </a:solidFill>
                  <a:prstDash val="solid"/>
                </a:ln>
              </c:spPr>
            </c:marker>
            <c:bubble3D val="0"/>
            <c:extLst>
              <c:ext xmlns:c16="http://schemas.microsoft.com/office/drawing/2014/chart" uri="{C3380CC4-5D6E-409C-BE32-E72D297353CC}">
                <c16:uniqueId val="{0000000C-CD96-44D9-837D-3C88461F4721}"/>
              </c:ext>
            </c:extLst>
          </c:dPt>
          <c:dPt>
            <c:idx val="7"/>
            <c:marker>
              <c:symbol val="circle"/>
              <c:size val="4"/>
              <c:spPr>
                <a:solidFill>
                  <a:schemeClr val="hlink"/>
                </a:solidFill>
                <a:ln w="9525" algn="ctr">
                  <a:solidFill>
                    <a:schemeClr val="hlink"/>
                  </a:solidFill>
                  <a:prstDash val="solid"/>
                </a:ln>
              </c:spPr>
            </c:marker>
            <c:bubble3D val="0"/>
            <c:extLst>
              <c:ext xmlns:c16="http://schemas.microsoft.com/office/drawing/2014/chart" uri="{C3380CC4-5D6E-409C-BE32-E72D297353CC}">
                <c16:uniqueId val="{0000000D-CD96-44D9-837D-3C88461F4721}"/>
              </c:ext>
            </c:extLst>
          </c:dPt>
          <c:dPt>
            <c:idx val="8"/>
            <c:marker>
              <c:symbol val="circle"/>
              <c:size val="4"/>
              <c:spPr>
                <a:solidFill>
                  <a:schemeClr val="hlink"/>
                </a:solidFill>
                <a:ln w="9525" algn="ctr">
                  <a:solidFill>
                    <a:schemeClr val="hlink"/>
                  </a:solidFill>
                  <a:prstDash val="solid"/>
                </a:ln>
              </c:spPr>
            </c:marker>
            <c:bubble3D val="0"/>
            <c:extLst>
              <c:ext xmlns:c16="http://schemas.microsoft.com/office/drawing/2014/chart" uri="{C3380CC4-5D6E-409C-BE32-E72D297353CC}">
                <c16:uniqueId val="{0000000E-CD96-44D9-837D-3C88461F4721}"/>
              </c:ext>
            </c:extLst>
          </c:dPt>
          <c:dPt>
            <c:idx val="9"/>
            <c:marker>
              <c:symbol val="circle"/>
              <c:size val="4"/>
              <c:spPr>
                <a:solidFill>
                  <a:schemeClr val="hlink"/>
                </a:solidFill>
                <a:ln w="9525" algn="ctr">
                  <a:solidFill>
                    <a:schemeClr val="hlink"/>
                  </a:solidFill>
                  <a:prstDash val="solid"/>
                </a:ln>
              </c:spPr>
            </c:marker>
            <c:bubble3D val="0"/>
            <c:extLst>
              <c:ext xmlns:c16="http://schemas.microsoft.com/office/drawing/2014/chart" uri="{C3380CC4-5D6E-409C-BE32-E72D297353CC}">
                <c16:uniqueId val="{0000000F-CD96-44D9-837D-3C88461F4721}"/>
              </c:ext>
            </c:extLst>
          </c:dPt>
          <c:val>
            <c:numRef>
              <c:f>Sheet1!$A$7:$J$7</c:f>
              <c:numCache>
                <c:formatCode>General</c:formatCode>
                <c:ptCount val="10"/>
                <c:pt idx="0">
                  <c:v>1243</c:v>
                </c:pt>
                <c:pt idx="1">
                  <c:v>2612</c:v>
                </c:pt>
                <c:pt idx="2">
                  <c:v>4133</c:v>
                </c:pt>
                <c:pt idx="3">
                  <c:v>5719</c:v>
                </c:pt>
                <c:pt idx="4">
                  <c:v>6952</c:v>
                </c:pt>
                <c:pt idx="5">
                  <c:v>6952</c:v>
                </c:pt>
                <c:pt idx="6">
                  <c:v>6952</c:v>
                </c:pt>
                <c:pt idx="7">
                  <c:v>6952</c:v>
                </c:pt>
                <c:pt idx="8">
                  <c:v>6952</c:v>
                </c:pt>
                <c:pt idx="9">
                  <c:v>6952</c:v>
                </c:pt>
              </c:numCache>
            </c:numRef>
          </c:val>
          <c:smooth val="0"/>
          <c:extLst>
            <c:ext xmlns:c16="http://schemas.microsoft.com/office/drawing/2014/chart" uri="{C3380CC4-5D6E-409C-BE32-E72D297353CC}">
              <c16:uniqueId val="{00000010-CD96-44D9-837D-3C88461F4721}"/>
            </c:ext>
          </c:extLst>
        </c:ser>
        <c:ser>
          <c:idx val="7"/>
          <c:order val="7"/>
          <c:spPr>
            <a:ln w="19050" algn="ctr">
              <a:solidFill>
                <a:schemeClr val="accent6"/>
              </a:solidFill>
              <a:prstDash val="solid"/>
            </a:ln>
          </c:spPr>
          <c:marker>
            <c:symbol val="none"/>
          </c:marker>
          <c:dPt>
            <c:idx val="0"/>
            <c:marker>
              <c:symbol val="triangle"/>
              <c:size val="4"/>
              <c:spPr>
                <a:solidFill>
                  <a:schemeClr val="accent6"/>
                </a:solidFill>
                <a:ln w="9525" algn="ctr">
                  <a:solidFill>
                    <a:schemeClr val="accent6"/>
                  </a:solidFill>
                  <a:prstDash val="solid"/>
                </a:ln>
              </c:spPr>
            </c:marker>
            <c:bubble3D val="0"/>
            <c:extLst>
              <c:ext xmlns:c16="http://schemas.microsoft.com/office/drawing/2014/chart" uri="{C3380CC4-5D6E-409C-BE32-E72D297353CC}">
                <c16:uniqueId val="{00000011-CD96-44D9-837D-3C88461F4721}"/>
              </c:ext>
            </c:extLst>
          </c:dPt>
          <c:dPt>
            <c:idx val="1"/>
            <c:marker>
              <c:symbol val="triangle"/>
              <c:size val="4"/>
              <c:spPr>
                <a:solidFill>
                  <a:schemeClr val="accent6"/>
                </a:solidFill>
                <a:ln w="9525" algn="ctr">
                  <a:solidFill>
                    <a:schemeClr val="accent6"/>
                  </a:solidFill>
                  <a:prstDash val="solid"/>
                </a:ln>
              </c:spPr>
            </c:marker>
            <c:bubble3D val="0"/>
            <c:extLst>
              <c:ext xmlns:c16="http://schemas.microsoft.com/office/drawing/2014/chart" uri="{C3380CC4-5D6E-409C-BE32-E72D297353CC}">
                <c16:uniqueId val="{00000012-CD96-44D9-837D-3C88461F4721}"/>
              </c:ext>
            </c:extLst>
          </c:dPt>
          <c:dPt>
            <c:idx val="2"/>
            <c:marker>
              <c:symbol val="triangle"/>
              <c:size val="4"/>
              <c:spPr>
                <a:solidFill>
                  <a:schemeClr val="accent6"/>
                </a:solidFill>
                <a:ln w="9525" algn="ctr">
                  <a:solidFill>
                    <a:schemeClr val="accent6"/>
                  </a:solidFill>
                  <a:prstDash val="solid"/>
                </a:ln>
              </c:spPr>
            </c:marker>
            <c:bubble3D val="0"/>
            <c:extLst>
              <c:ext xmlns:c16="http://schemas.microsoft.com/office/drawing/2014/chart" uri="{C3380CC4-5D6E-409C-BE32-E72D297353CC}">
                <c16:uniqueId val="{00000013-CD96-44D9-837D-3C88461F4721}"/>
              </c:ext>
            </c:extLst>
          </c:dPt>
          <c:dPt>
            <c:idx val="3"/>
            <c:marker>
              <c:symbol val="triangle"/>
              <c:size val="4"/>
              <c:spPr>
                <a:solidFill>
                  <a:schemeClr val="accent6"/>
                </a:solidFill>
                <a:ln w="9525" algn="ctr">
                  <a:solidFill>
                    <a:schemeClr val="accent6"/>
                  </a:solidFill>
                  <a:prstDash val="solid"/>
                </a:ln>
              </c:spPr>
            </c:marker>
            <c:bubble3D val="0"/>
            <c:extLst>
              <c:ext xmlns:c16="http://schemas.microsoft.com/office/drawing/2014/chart" uri="{C3380CC4-5D6E-409C-BE32-E72D297353CC}">
                <c16:uniqueId val="{00000014-CD96-44D9-837D-3C88461F4721}"/>
              </c:ext>
            </c:extLst>
          </c:dPt>
          <c:dPt>
            <c:idx val="4"/>
            <c:marker>
              <c:symbol val="triangle"/>
              <c:size val="4"/>
              <c:spPr>
                <a:solidFill>
                  <a:schemeClr val="accent6"/>
                </a:solidFill>
                <a:ln w="9525" algn="ctr">
                  <a:solidFill>
                    <a:schemeClr val="accent6"/>
                  </a:solidFill>
                  <a:prstDash val="solid"/>
                </a:ln>
              </c:spPr>
            </c:marker>
            <c:bubble3D val="0"/>
            <c:extLst>
              <c:ext xmlns:c16="http://schemas.microsoft.com/office/drawing/2014/chart" uri="{C3380CC4-5D6E-409C-BE32-E72D297353CC}">
                <c16:uniqueId val="{00000015-CD96-44D9-837D-3C88461F4721}"/>
              </c:ext>
            </c:extLst>
          </c:dPt>
          <c:dPt>
            <c:idx val="5"/>
            <c:marker>
              <c:symbol val="triangle"/>
              <c:size val="4"/>
              <c:spPr>
                <a:solidFill>
                  <a:schemeClr val="accent6"/>
                </a:solidFill>
                <a:ln w="9525" algn="ctr">
                  <a:solidFill>
                    <a:schemeClr val="accent6"/>
                  </a:solidFill>
                  <a:prstDash val="solid"/>
                </a:ln>
              </c:spPr>
            </c:marker>
            <c:bubble3D val="0"/>
            <c:extLst>
              <c:ext xmlns:c16="http://schemas.microsoft.com/office/drawing/2014/chart" uri="{C3380CC4-5D6E-409C-BE32-E72D297353CC}">
                <c16:uniqueId val="{00000016-CD96-44D9-837D-3C88461F4721}"/>
              </c:ext>
            </c:extLst>
          </c:dPt>
          <c:dPt>
            <c:idx val="6"/>
            <c:marker>
              <c:symbol val="triangle"/>
              <c:size val="4"/>
              <c:spPr>
                <a:solidFill>
                  <a:schemeClr val="accent6"/>
                </a:solidFill>
                <a:ln w="9525" algn="ctr">
                  <a:solidFill>
                    <a:schemeClr val="accent6"/>
                  </a:solidFill>
                  <a:prstDash val="solid"/>
                </a:ln>
              </c:spPr>
            </c:marker>
            <c:bubble3D val="0"/>
            <c:extLst>
              <c:ext xmlns:c16="http://schemas.microsoft.com/office/drawing/2014/chart" uri="{C3380CC4-5D6E-409C-BE32-E72D297353CC}">
                <c16:uniqueId val="{00000017-CD96-44D9-837D-3C88461F4721}"/>
              </c:ext>
            </c:extLst>
          </c:dPt>
          <c:dPt>
            <c:idx val="7"/>
            <c:marker>
              <c:symbol val="triangle"/>
              <c:size val="4"/>
              <c:spPr>
                <a:solidFill>
                  <a:schemeClr val="accent6"/>
                </a:solidFill>
                <a:ln w="9525" algn="ctr">
                  <a:solidFill>
                    <a:schemeClr val="accent6"/>
                  </a:solidFill>
                  <a:prstDash val="solid"/>
                </a:ln>
              </c:spPr>
            </c:marker>
            <c:bubble3D val="0"/>
            <c:extLst>
              <c:ext xmlns:c16="http://schemas.microsoft.com/office/drawing/2014/chart" uri="{C3380CC4-5D6E-409C-BE32-E72D297353CC}">
                <c16:uniqueId val="{00000018-CD96-44D9-837D-3C88461F4721}"/>
              </c:ext>
            </c:extLst>
          </c:dPt>
          <c:dPt>
            <c:idx val="8"/>
            <c:marker>
              <c:symbol val="triangle"/>
              <c:size val="4"/>
              <c:spPr>
                <a:solidFill>
                  <a:schemeClr val="accent6"/>
                </a:solidFill>
                <a:ln w="9525" algn="ctr">
                  <a:solidFill>
                    <a:schemeClr val="accent6"/>
                  </a:solidFill>
                  <a:prstDash val="solid"/>
                </a:ln>
              </c:spPr>
            </c:marker>
            <c:bubble3D val="0"/>
            <c:extLst>
              <c:ext xmlns:c16="http://schemas.microsoft.com/office/drawing/2014/chart" uri="{C3380CC4-5D6E-409C-BE32-E72D297353CC}">
                <c16:uniqueId val="{00000019-CD96-44D9-837D-3C88461F4721}"/>
              </c:ext>
            </c:extLst>
          </c:dPt>
          <c:dPt>
            <c:idx val="9"/>
            <c:marker>
              <c:symbol val="triangle"/>
              <c:size val="4"/>
              <c:spPr>
                <a:solidFill>
                  <a:schemeClr val="accent6"/>
                </a:solidFill>
                <a:ln w="9525" algn="ctr">
                  <a:solidFill>
                    <a:schemeClr val="accent6"/>
                  </a:solidFill>
                  <a:prstDash val="solid"/>
                </a:ln>
              </c:spPr>
            </c:marker>
            <c:bubble3D val="0"/>
            <c:extLst>
              <c:ext xmlns:c16="http://schemas.microsoft.com/office/drawing/2014/chart" uri="{C3380CC4-5D6E-409C-BE32-E72D297353CC}">
                <c16:uniqueId val="{0000001A-CD96-44D9-837D-3C88461F4721}"/>
              </c:ext>
            </c:extLst>
          </c:dPt>
          <c:val>
            <c:numRef>
              <c:f>Sheet1!$A$8:$J$8</c:f>
              <c:numCache>
                <c:formatCode>General</c:formatCode>
                <c:ptCount val="10"/>
                <c:pt idx="0">
                  <c:v>1243</c:v>
                </c:pt>
                <c:pt idx="1">
                  <c:v>1243</c:v>
                </c:pt>
                <c:pt idx="2">
                  <c:v>1243</c:v>
                </c:pt>
                <c:pt idx="3">
                  <c:v>1243</c:v>
                </c:pt>
                <c:pt idx="4">
                  <c:v>1243</c:v>
                </c:pt>
                <c:pt idx="5">
                  <c:v>1243</c:v>
                </c:pt>
                <c:pt idx="6">
                  <c:v>1243</c:v>
                </c:pt>
                <c:pt idx="7">
                  <c:v>1243</c:v>
                </c:pt>
                <c:pt idx="8">
                  <c:v>1243</c:v>
                </c:pt>
                <c:pt idx="9">
                  <c:v>1243</c:v>
                </c:pt>
              </c:numCache>
            </c:numRef>
          </c:val>
          <c:smooth val="0"/>
          <c:extLst>
            <c:ext xmlns:c16="http://schemas.microsoft.com/office/drawing/2014/chart" uri="{C3380CC4-5D6E-409C-BE32-E72D297353CC}">
              <c16:uniqueId val="{0000001B-CD96-44D9-837D-3C88461F4721}"/>
            </c:ext>
          </c:extLst>
        </c:ser>
        <c:dLbls>
          <c:showLegendKey val="0"/>
          <c:showVal val="0"/>
          <c:showCatName val="0"/>
          <c:showSerName val="0"/>
          <c:showPercent val="0"/>
          <c:showBubbleSize val="0"/>
        </c:dLbls>
        <c:marker val="1"/>
        <c:smooth val="0"/>
        <c:axId val="864572312"/>
        <c:axId val="1"/>
      </c:lineChart>
      <c:catAx>
        <c:axId val="864572312"/>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At val="0"/>
        <c:auto val="0"/>
        <c:lblAlgn val="ctr"/>
        <c:lblOffset val="100"/>
        <c:noMultiLvlLbl val="0"/>
      </c:catAx>
      <c:valAx>
        <c:axId val="1"/>
        <c:scaling>
          <c:orientation val="minMax"/>
          <c:max val="30000"/>
          <c:min val="-15000"/>
        </c:scaling>
        <c:delete val="0"/>
        <c:axPos val="l"/>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sz="800">
                <a:solidFill>
                  <a:schemeClr val="tx1"/>
                </a:solidFill>
                <a:latin typeface="+mn-lt"/>
                <a:ea typeface="+mn-ea"/>
                <a:cs typeface="+mn-cs"/>
                <a:sym typeface="+mn-lt"/>
              </a:defRPr>
            </a:pPr>
            <a:endParaRPr lang="es-ES"/>
          </a:p>
        </c:txPr>
        <c:crossAx val="864572312"/>
        <c:crosses val="min"/>
        <c:crossBetween val="between"/>
        <c:majorUnit val="5000"/>
      </c:valAx>
    </c:plotArea>
    <c:plotVisOnly val="0"/>
    <c:dispBlanksAs val="gap"/>
    <c:showDLblsOverMax val="1"/>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1419939577039271E-2"/>
          <c:y val="4.8237476808905382E-2"/>
          <c:w val="0.93716012084592148"/>
          <c:h val="0.90352504638218922"/>
        </c:manualLayout>
      </c:layout>
      <c:barChart>
        <c:barDir val="col"/>
        <c:grouping val="stacked"/>
        <c:varyColors val="0"/>
        <c:ser>
          <c:idx val="0"/>
          <c:order val="0"/>
          <c:spPr>
            <a:solidFill>
              <a:srgbClr val="9CE0A2"/>
            </a:solidFill>
            <a:ln>
              <a:noFill/>
            </a:ln>
          </c:spPr>
          <c:invertIfNegative val="0"/>
          <c:val>
            <c:numRef>
              <c:f>Sheet1!$A$1:$J$1</c:f>
              <c:numCache>
                <c:formatCode>General</c:formatCode>
                <c:ptCount val="10"/>
                <c:pt idx="0">
                  <c:v>1054</c:v>
                </c:pt>
                <c:pt idx="1">
                  <c:v>1481</c:v>
                </c:pt>
                <c:pt idx="2">
                  <c:v>1687</c:v>
                </c:pt>
                <c:pt idx="3">
                  <c:v>1916</c:v>
                </c:pt>
                <c:pt idx="4">
                  <c:v>2205</c:v>
                </c:pt>
                <c:pt idx="5">
                  <c:v>2205</c:v>
                </c:pt>
                <c:pt idx="6">
                  <c:v>2205</c:v>
                </c:pt>
                <c:pt idx="7">
                  <c:v>2205</c:v>
                </c:pt>
                <c:pt idx="8">
                  <c:v>2205</c:v>
                </c:pt>
                <c:pt idx="9">
                  <c:v>2205</c:v>
                </c:pt>
              </c:numCache>
            </c:numRef>
          </c:val>
          <c:extLst>
            <c:ext xmlns:c16="http://schemas.microsoft.com/office/drawing/2014/chart" uri="{C3380CC4-5D6E-409C-BE32-E72D297353CC}">
              <c16:uniqueId val="{00000000-3746-48FF-A4AA-1B28ADF46454}"/>
            </c:ext>
          </c:extLst>
        </c:ser>
        <c:ser>
          <c:idx val="1"/>
          <c:order val="1"/>
          <c:spPr>
            <a:solidFill>
              <a:srgbClr val="36AA40"/>
            </a:solidFill>
            <a:ln>
              <a:noFill/>
            </a:ln>
          </c:spPr>
          <c:invertIfNegative val="0"/>
          <c:val>
            <c:numRef>
              <c:f>Sheet1!$A$2:$J$2</c:f>
              <c:numCache>
                <c:formatCode>General</c:formatCode>
                <c:ptCount val="10"/>
                <c:pt idx="0">
                  <c:v>16693</c:v>
                </c:pt>
                <c:pt idx="1">
                  <c:v>20385</c:v>
                </c:pt>
                <c:pt idx="2">
                  <c:v>22713</c:v>
                </c:pt>
                <c:pt idx="3">
                  <c:v>25053</c:v>
                </c:pt>
                <c:pt idx="4">
                  <c:v>27405</c:v>
                </c:pt>
                <c:pt idx="5">
                  <c:v>27405</c:v>
                </c:pt>
                <c:pt idx="6">
                  <c:v>27405</c:v>
                </c:pt>
                <c:pt idx="7">
                  <c:v>27405</c:v>
                </c:pt>
                <c:pt idx="8">
                  <c:v>27405</c:v>
                </c:pt>
                <c:pt idx="9">
                  <c:v>27405</c:v>
                </c:pt>
              </c:numCache>
            </c:numRef>
          </c:val>
          <c:extLst>
            <c:ext xmlns:c16="http://schemas.microsoft.com/office/drawing/2014/chart" uri="{C3380CC4-5D6E-409C-BE32-E72D297353CC}">
              <c16:uniqueId val="{00000001-3746-48FF-A4AA-1B28ADF46454}"/>
            </c:ext>
          </c:extLst>
        </c:ser>
        <c:ser>
          <c:idx val="2"/>
          <c:order val="2"/>
          <c:spPr>
            <a:solidFill>
              <a:srgbClr val="364D6E"/>
            </a:solidFill>
            <a:ln>
              <a:noFill/>
            </a:ln>
          </c:spPr>
          <c:invertIfNegative val="0"/>
          <c:val>
            <c:numRef>
              <c:f>Sheet1!$A$3:$J$3</c:f>
              <c:numCache>
                <c:formatCode>General</c:formatCode>
                <c:ptCount val="10"/>
                <c:pt idx="0">
                  <c:v>-10937</c:v>
                </c:pt>
                <c:pt idx="1">
                  <c:v>-11737</c:v>
                </c:pt>
                <c:pt idx="2">
                  <c:v>-12536</c:v>
                </c:pt>
                <c:pt idx="3">
                  <c:v>-13335</c:v>
                </c:pt>
                <c:pt idx="4">
                  <c:v>-14135</c:v>
                </c:pt>
                <c:pt idx="5">
                  <c:v>-14135</c:v>
                </c:pt>
                <c:pt idx="6">
                  <c:v>-14135</c:v>
                </c:pt>
                <c:pt idx="7">
                  <c:v>-14135</c:v>
                </c:pt>
                <c:pt idx="8">
                  <c:v>-14135</c:v>
                </c:pt>
                <c:pt idx="9">
                  <c:v>-14135</c:v>
                </c:pt>
              </c:numCache>
            </c:numRef>
          </c:val>
          <c:extLst>
            <c:ext xmlns:c16="http://schemas.microsoft.com/office/drawing/2014/chart" uri="{C3380CC4-5D6E-409C-BE32-E72D297353CC}">
              <c16:uniqueId val="{00000002-3746-48FF-A4AA-1B28ADF46454}"/>
            </c:ext>
          </c:extLst>
        </c:ser>
        <c:ser>
          <c:idx val="3"/>
          <c:order val="3"/>
          <c:spPr>
            <a:solidFill>
              <a:schemeClr val="accent4"/>
            </a:solidFill>
            <a:ln>
              <a:noFill/>
            </a:ln>
          </c:spPr>
          <c:invertIfNegative val="0"/>
          <c:val>
            <c:numRef>
              <c:f>Sheet1!$A$4:$J$4</c:f>
              <c:numCache>
                <c:formatCode>General</c:formatCode>
                <c:ptCount val="10"/>
                <c:pt idx="0">
                  <c:v>-263</c:v>
                </c:pt>
                <c:pt idx="1">
                  <c:v>-295</c:v>
                </c:pt>
                <c:pt idx="2">
                  <c:v>-328</c:v>
                </c:pt>
                <c:pt idx="3">
                  <c:v>-361</c:v>
                </c:pt>
                <c:pt idx="4">
                  <c:v>-394</c:v>
                </c:pt>
                <c:pt idx="5">
                  <c:v>-394</c:v>
                </c:pt>
                <c:pt idx="6">
                  <c:v>-394</c:v>
                </c:pt>
                <c:pt idx="7">
                  <c:v>-394</c:v>
                </c:pt>
                <c:pt idx="8">
                  <c:v>-394</c:v>
                </c:pt>
                <c:pt idx="9">
                  <c:v>-394</c:v>
                </c:pt>
              </c:numCache>
            </c:numRef>
          </c:val>
          <c:extLst>
            <c:ext xmlns:c16="http://schemas.microsoft.com/office/drawing/2014/chart" uri="{C3380CC4-5D6E-409C-BE32-E72D297353CC}">
              <c16:uniqueId val="{00000003-3746-48FF-A4AA-1B28ADF46454}"/>
            </c:ext>
          </c:extLst>
        </c:ser>
        <c:ser>
          <c:idx val="4"/>
          <c:order val="4"/>
          <c:spPr>
            <a:solidFill>
              <a:schemeClr val="bg2"/>
            </a:solidFill>
            <a:ln>
              <a:noFill/>
            </a:ln>
          </c:spPr>
          <c:invertIfNegative val="0"/>
          <c:val>
            <c:numRef>
              <c:f>Sheet1!$A$5:$J$5</c:f>
              <c:numCache>
                <c:formatCode>General</c:formatCode>
                <c:ptCount val="10"/>
                <c:pt idx="0">
                  <c:v>-233</c:v>
                </c:pt>
                <c:pt idx="1">
                  <c:v>-233</c:v>
                </c:pt>
                <c:pt idx="2">
                  <c:v>-233</c:v>
                </c:pt>
                <c:pt idx="3">
                  <c:v>-233</c:v>
                </c:pt>
                <c:pt idx="4">
                  <c:v>-233</c:v>
                </c:pt>
                <c:pt idx="5">
                  <c:v>-233</c:v>
                </c:pt>
                <c:pt idx="6">
                  <c:v>-233</c:v>
                </c:pt>
                <c:pt idx="7">
                  <c:v>-233</c:v>
                </c:pt>
                <c:pt idx="8">
                  <c:v>-233</c:v>
                </c:pt>
                <c:pt idx="9">
                  <c:v>-233</c:v>
                </c:pt>
              </c:numCache>
            </c:numRef>
          </c:val>
          <c:extLst>
            <c:ext xmlns:c16="http://schemas.microsoft.com/office/drawing/2014/chart" uri="{C3380CC4-5D6E-409C-BE32-E72D297353CC}">
              <c16:uniqueId val="{00000004-3746-48FF-A4AA-1B28ADF46454}"/>
            </c:ext>
          </c:extLst>
        </c:ser>
        <c:ser>
          <c:idx val="5"/>
          <c:order val="5"/>
          <c:spPr>
            <a:solidFill>
              <a:srgbClr val="6F8DB9"/>
            </a:solidFill>
            <a:ln>
              <a:noFill/>
            </a:ln>
          </c:spPr>
          <c:invertIfNegative val="0"/>
          <c:val>
            <c:numRef>
              <c:f>Sheet1!$A$6:$J$6</c:f>
              <c:numCache>
                <c:formatCode>General</c:formatCode>
                <c:ptCount val="10"/>
                <c:pt idx="0">
                  <c:v>-864</c:v>
                </c:pt>
                <c:pt idx="1">
                  <c:v>-864</c:v>
                </c:pt>
                <c:pt idx="2">
                  <c:v>-864</c:v>
                </c:pt>
                <c:pt idx="3">
                  <c:v>-864</c:v>
                </c:pt>
                <c:pt idx="4">
                  <c:v>-864</c:v>
                </c:pt>
                <c:pt idx="5">
                  <c:v>-864</c:v>
                </c:pt>
                <c:pt idx="6">
                  <c:v>-864</c:v>
                </c:pt>
                <c:pt idx="7">
                  <c:v>-864</c:v>
                </c:pt>
                <c:pt idx="8">
                  <c:v>-864</c:v>
                </c:pt>
                <c:pt idx="9">
                  <c:v>-864</c:v>
                </c:pt>
              </c:numCache>
            </c:numRef>
          </c:val>
          <c:extLst>
            <c:ext xmlns:c16="http://schemas.microsoft.com/office/drawing/2014/chart" uri="{C3380CC4-5D6E-409C-BE32-E72D297353CC}">
              <c16:uniqueId val="{00000005-3746-48FF-A4AA-1B28ADF46454}"/>
            </c:ext>
          </c:extLst>
        </c:ser>
        <c:dLbls>
          <c:showLegendKey val="0"/>
          <c:showVal val="0"/>
          <c:showCatName val="0"/>
          <c:showSerName val="0"/>
          <c:showPercent val="0"/>
          <c:showBubbleSize val="0"/>
        </c:dLbls>
        <c:gapWidth val="80"/>
        <c:overlap val="100"/>
        <c:axId val="705225632"/>
        <c:axId val="1"/>
      </c:barChart>
      <c:lineChart>
        <c:grouping val="standard"/>
        <c:varyColors val="0"/>
        <c:ser>
          <c:idx val="6"/>
          <c:order val="6"/>
          <c:spPr>
            <a:ln w="19050" algn="ctr">
              <a:solidFill>
                <a:schemeClr val="hlink"/>
              </a:solidFill>
              <a:prstDash val="solid"/>
            </a:ln>
          </c:spPr>
          <c:marker>
            <c:symbol val="none"/>
          </c:marker>
          <c:dPt>
            <c:idx val="0"/>
            <c:marker>
              <c:symbol val="circle"/>
              <c:size val="4"/>
              <c:spPr>
                <a:solidFill>
                  <a:schemeClr val="hlink"/>
                </a:solidFill>
                <a:ln w="9525" algn="ctr">
                  <a:solidFill>
                    <a:schemeClr val="hlink"/>
                  </a:solidFill>
                  <a:prstDash val="solid"/>
                </a:ln>
              </c:spPr>
            </c:marker>
            <c:bubble3D val="0"/>
            <c:extLst>
              <c:ext xmlns:c16="http://schemas.microsoft.com/office/drawing/2014/chart" uri="{C3380CC4-5D6E-409C-BE32-E72D297353CC}">
                <c16:uniqueId val="{00000006-3746-48FF-A4AA-1B28ADF46454}"/>
              </c:ext>
            </c:extLst>
          </c:dPt>
          <c:dPt>
            <c:idx val="1"/>
            <c:marker>
              <c:symbol val="circle"/>
              <c:size val="4"/>
              <c:spPr>
                <a:solidFill>
                  <a:schemeClr val="hlink"/>
                </a:solidFill>
                <a:ln w="9525" algn="ctr">
                  <a:solidFill>
                    <a:schemeClr val="hlink"/>
                  </a:solidFill>
                  <a:prstDash val="solid"/>
                </a:ln>
              </c:spPr>
            </c:marker>
            <c:bubble3D val="0"/>
            <c:extLst>
              <c:ext xmlns:c16="http://schemas.microsoft.com/office/drawing/2014/chart" uri="{C3380CC4-5D6E-409C-BE32-E72D297353CC}">
                <c16:uniqueId val="{00000007-3746-48FF-A4AA-1B28ADF46454}"/>
              </c:ext>
            </c:extLst>
          </c:dPt>
          <c:dPt>
            <c:idx val="2"/>
            <c:marker>
              <c:symbol val="circle"/>
              <c:size val="4"/>
              <c:spPr>
                <a:solidFill>
                  <a:schemeClr val="hlink"/>
                </a:solidFill>
                <a:ln w="9525" algn="ctr">
                  <a:solidFill>
                    <a:schemeClr val="hlink"/>
                  </a:solidFill>
                  <a:prstDash val="solid"/>
                </a:ln>
              </c:spPr>
            </c:marker>
            <c:bubble3D val="0"/>
            <c:extLst>
              <c:ext xmlns:c16="http://schemas.microsoft.com/office/drawing/2014/chart" uri="{C3380CC4-5D6E-409C-BE32-E72D297353CC}">
                <c16:uniqueId val="{00000008-3746-48FF-A4AA-1B28ADF46454}"/>
              </c:ext>
            </c:extLst>
          </c:dPt>
          <c:dPt>
            <c:idx val="3"/>
            <c:marker>
              <c:symbol val="circle"/>
              <c:size val="4"/>
              <c:spPr>
                <a:solidFill>
                  <a:schemeClr val="hlink"/>
                </a:solidFill>
                <a:ln w="9525" algn="ctr">
                  <a:solidFill>
                    <a:schemeClr val="hlink"/>
                  </a:solidFill>
                  <a:prstDash val="solid"/>
                </a:ln>
              </c:spPr>
            </c:marker>
            <c:bubble3D val="0"/>
            <c:extLst>
              <c:ext xmlns:c16="http://schemas.microsoft.com/office/drawing/2014/chart" uri="{C3380CC4-5D6E-409C-BE32-E72D297353CC}">
                <c16:uniqueId val="{00000009-3746-48FF-A4AA-1B28ADF46454}"/>
              </c:ext>
            </c:extLst>
          </c:dPt>
          <c:dPt>
            <c:idx val="4"/>
            <c:marker>
              <c:symbol val="circle"/>
              <c:size val="4"/>
              <c:spPr>
                <a:solidFill>
                  <a:schemeClr val="hlink"/>
                </a:solidFill>
                <a:ln w="9525" algn="ctr">
                  <a:solidFill>
                    <a:schemeClr val="hlink"/>
                  </a:solidFill>
                  <a:prstDash val="solid"/>
                </a:ln>
              </c:spPr>
            </c:marker>
            <c:bubble3D val="0"/>
            <c:extLst>
              <c:ext xmlns:c16="http://schemas.microsoft.com/office/drawing/2014/chart" uri="{C3380CC4-5D6E-409C-BE32-E72D297353CC}">
                <c16:uniqueId val="{0000000A-3746-48FF-A4AA-1B28ADF46454}"/>
              </c:ext>
            </c:extLst>
          </c:dPt>
          <c:dPt>
            <c:idx val="5"/>
            <c:marker>
              <c:symbol val="circle"/>
              <c:size val="4"/>
              <c:spPr>
                <a:solidFill>
                  <a:schemeClr val="hlink"/>
                </a:solidFill>
                <a:ln w="9525" algn="ctr">
                  <a:solidFill>
                    <a:schemeClr val="hlink"/>
                  </a:solidFill>
                  <a:prstDash val="solid"/>
                </a:ln>
              </c:spPr>
            </c:marker>
            <c:bubble3D val="0"/>
            <c:extLst>
              <c:ext xmlns:c16="http://schemas.microsoft.com/office/drawing/2014/chart" uri="{C3380CC4-5D6E-409C-BE32-E72D297353CC}">
                <c16:uniqueId val="{0000000B-3746-48FF-A4AA-1B28ADF46454}"/>
              </c:ext>
            </c:extLst>
          </c:dPt>
          <c:dPt>
            <c:idx val="6"/>
            <c:marker>
              <c:symbol val="circle"/>
              <c:size val="4"/>
              <c:spPr>
                <a:solidFill>
                  <a:schemeClr val="hlink"/>
                </a:solidFill>
                <a:ln w="9525" algn="ctr">
                  <a:solidFill>
                    <a:schemeClr val="hlink"/>
                  </a:solidFill>
                  <a:prstDash val="solid"/>
                </a:ln>
              </c:spPr>
            </c:marker>
            <c:bubble3D val="0"/>
            <c:extLst>
              <c:ext xmlns:c16="http://schemas.microsoft.com/office/drawing/2014/chart" uri="{C3380CC4-5D6E-409C-BE32-E72D297353CC}">
                <c16:uniqueId val="{0000000C-3746-48FF-A4AA-1B28ADF46454}"/>
              </c:ext>
            </c:extLst>
          </c:dPt>
          <c:dPt>
            <c:idx val="7"/>
            <c:marker>
              <c:symbol val="circle"/>
              <c:size val="4"/>
              <c:spPr>
                <a:solidFill>
                  <a:schemeClr val="hlink"/>
                </a:solidFill>
                <a:ln w="9525" algn="ctr">
                  <a:solidFill>
                    <a:schemeClr val="hlink"/>
                  </a:solidFill>
                  <a:prstDash val="solid"/>
                </a:ln>
              </c:spPr>
            </c:marker>
            <c:bubble3D val="0"/>
            <c:extLst>
              <c:ext xmlns:c16="http://schemas.microsoft.com/office/drawing/2014/chart" uri="{C3380CC4-5D6E-409C-BE32-E72D297353CC}">
                <c16:uniqueId val="{0000000D-3746-48FF-A4AA-1B28ADF46454}"/>
              </c:ext>
            </c:extLst>
          </c:dPt>
          <c:dPt>
            <c:idx val="8"/>
            <c:marker>
              <c:symbol val="circle"/>
              <c:size val="4"/>
              <c:spPr>
                <a:solidFill>
                  <a:schemeClr val="hlink"/>
                </a:solidFill>
                <a:ln w="9525" algn="ctr">
                  <a:solidFill>
                    <a:schemeClr val="hlink"/>
                  </a:solidFill>
                  <a:prstDash val="solid"/>
                </a:ln>
              </c:spPr>
            </c:marker>
            <c:bubble3D val="0"/>
            <c:extLst>
              <c:ext xmlns:c16="http://schemas.microsoft.com/office/drawing/2014/chart" uri="{C3380CC4-5D6E-409C-BE32-E72D297353CC}">
                <c16:uniqueId val="{0000000E-3746-48FF-A4AA-1B28ADF46454}"/>
              </c:ext>
            </c:extLst>
          </c:dPt>
          <c:dPt>
            <c:idx val="9"/>
            <c:marker>
              <c:symbol val="circle"/>
              <c:size val="4"/>
              <c:spPr>
                <a:solidFill>
                  <a:schemeClr val="hlink"/>
                </a:solidFill>
                <a:ln w="9525" algn="ctr">
                  <a:solidFill>
                    <a:schemeClr val="hlink"/>
                  </a:solidFill>
                  <a:prstDash val="solid"/>
                </a:ln>
              </c:spPr>
            </c:marker>
            <c:bubble3D val="0"/>
            <c:extLst>
              <c:ext xmlns:c16="http://schemas.microsoft.com/office/drawing/2014/chart" uri="{C3380CC4-5D6E-409C-BE32-E72D297353CC}">
                <c16:uniqueId val="{0000000F-3746-48FF-A4AA-1B28ADF46454}"/>
              </c:ext>
            </c:extLst>
          </c:dPt>
          <c:val>
            <c:numRef>
              <c:f>Sheet1!$A$7:$J$7</c:f>
              <c:numCache>
                <c:formatCode>General</c:formatCode>
                <c:ptCount val="10"/>
                <c:pt idx="0">
                  <c:v>5450</c:v>
                </c:pt>
                <c:pt idx="1">
                  <c:v>8738</c:v>
                </c:pt>
                <c:pt idx="2">
                  <c:v>10438</c:v>
                </c:pt>
                <c:pt idx="3">
                  <c:v>12175</c:v>
                </c:pt>
                <c:pt idx="4">
                  <c:v>13985</c:v>
                </c:pt>
                <c:pt idx="5">
                  <c:v>13985</c:v>
                </c:pt>
                <c:pt idx="6">
                  <c:v>13985</c:v>
                </c:pt>
                <c:pt idx="7">
                  <c:v>13985</c:v>
                </c:pt>
                <c:pt idx="8">
                  <c:v>13985</c:v>
                </c:pt>
                <c:pt idx="9">
                  <c:v>13985</c:v>
                </c:pt>
              </c:numCache>
            </c:numRef>
          </c:val>
          <c:smooth val="0"/>
          <c:extLst>
            <c:ext xmlns:c16="http://schemas.microsoft.com/office/drawing/2014/chart" uri="{C3380CC4-5D6E-409C-BE32-E72D297353CC}">
              <c16:uniqueId val="{00000010-3746-48FF-A4AA-1B28ADF46454}"/>
            </c:ext>
          </c:extLst>
        </c:ser>
        <c:ser>
          <c:idx val="7"/>
          <c:order val="7"/>
          <c:spPr>
            <a:ln w="19050" algn="ctr">
              <a:solidFill>
                <a:schemeClr val="accent6"/>
              </a:solidFill>
              <a:prstDash val="solid"/>
            </a:ln>
          </c:spPr>
          <c:marker>
            <c:symbol val="none"/>
          </c:marker>
          <c:dPt>
            <c:idx val="0"/>
            <c:marker>
              <c:symbol val="triangle"/>
              <c:size val="4"/>
              <c:spPr>
                <a:solidFill>
                  <a:schemeClr val="accent6"/>
                </a:solidFill>
                <a:ln w="9525" algn="ctr">
                  <a:solidFill>
                    <a:schemeClr val="accent6"/>
                  </a:solidFill>
                  <a:prstDash val="solid"/>
                </a:ln>
              </c:spPr>
            </c:marker>
            <c:bubble3D val="0"/>
            <c:extLst>
              <c:ext xmlns:c16="http://schemas.microsoft.com/office/drawing/2014/chart" uri="{C3380CC4-5D6E-409C-BE32-E72D297353CC}">
                <c16:uniqueId val="{00000011-3746-48FF-A4AA-1B28ADF46454}"/>
              </c:ext>
            </c:extLst>
          </c:dPt>
          <c:dPt>
            <c:idx val="1"/>
            <c:marker>
              <c:symbol val="triangle"/>
              <c:size val="4"/>
              <c:spPr>
                <a:solidFill>
                  <a:schemeClr val="accent6"/>
                </a:solidFill>
                <a:ln w="9525" algn="ctr">
                  <a:solidFill>
                    <a:schemeClr val="accent6"/>
                  </a:solidFill>
                  <a:prstDash val="solid"/>
                </a:ln>
              </c:spPr>
            </c:marker>
            <c:bubble3D val="0"/>
            <c:extLst>
              <c:ext xmlns:c16="http://schemas.microsoft.com/office/drawing/2014/chart" uri="{C3380CC4-5D6E-409C-BE32-E72D297353CC}">
                <c16:uniqueId val="{00000012-3746-48FF-A4AA-1B28ADF46454}"/>
              </c:ext>
            </c:extLst>
          </c:dPt>
          <c:dPt>
            <c:idx val="2"/>
            <c:marker>
              <c:symbol val="triangle"/>
              <c:size val="4"/>
              <c:spPr>
                <a:solidFill>
                  <a:schemeClr val="accent6"/>
                </a:solidFill>
                <a:ln w="9525" algn="ctr">
                  <a:solidFill>
                    <a:schemeClr val="accent6"/>
                  </a:solidFill>
                  <a:prstDash val="solid"/>
                </a:ln>
              </c:spPr>
            </c:marker>
            <c:bubble3D val="0"/>
            <c:extLst>
              <c:ext xmlns:c16="http://schemas.microsoft.com/office/drawing/2014/chart" uri="{C3380CC4-5D6E-409C-BE32-E72D297353CC}">
                <c16:uniqueId val="{00000013-3746-48FF-A4AA-1B28ADF46454}"/>
              </c:ext>
            </c:extLst>
          </c:dPt>
          <c:dPt>
            <c:idx val="3"/>
            <c:marker>
              <c:symbol val="triangle"/>
              <c:size val="4"/>
              <c:spPr>
                <a:solidFill>
                  <a:schemeClr val="accent6"/>
                </a:solidFill>
                <a:ln w="9525" algn="ctr">
                  <a:solidFill>
                    <a:schemeClr val="accent6"/>
                  </a:solidFill>
                  <a:prstDash val="solid"/>
                </a:ln>
              </c:spPr>
            </c:marker>
            <c:bubble3D val="0"/>
            <c:extLst>
              <c:ext xmlns:c16="http://schemas.microsoft.com/office/drawing/2014/chart" uri="{C3380CC4-5D6E-409C-BE32-E72D297353CC}">
                <c16:uniqueId val="{00000014-3746-48FF-A4AA-1B28ADF46454}"/>
              </c:ext>
            </c:extLst>
          </c:dPt>
          <c:dPt>
            <c:idx val="4"/>
            <c:marker>
              <c:symbol val="triangle"/>
              <c:size val="4"/>
              <c:spPr>
                <a:solidFill>
                  <a:schemeClr val="accent6"/>
                </a:solidFill>
                <a:ln w="9525" algn="ctr">
                  <a:solidFill>
                    <a:schemeClr val="accent6"/>
                  </a:solidFill>
                  <a:prstDash val="solid"/>
                </a:ln>
              </c:spPr>
            </c:marker>
            <c:bubble3D val="0"/>
            <c:extLst>
              <c:ext xmlns:c16="http://schemas.microsoft.com/office/drawing/2014/chart" uri="{C3380CC4-5D6E-409C-BE32-E72D297353CC}">
                <c16:uniqueId val="{00000015-3746-48FF-A4AA-1B28ADF46454}"/>
              </c:ext>
            </c:extLst>
          </c:dPt>
          <c:dPt>
            <c:idx val="5"/>
            <c:marker>
              <c:symbol val="triangle"/>
              <c:size val="4"/>
              <c:spPr>
                <a:solidFill>
                  <a:schemeClr val="accent6"/>
                </a:solidFill>
                <a:ln w="9525" algn="ctr">
                  <a:solidFill>
                    <a:schemeClr val="accent6"/>
                  </a:solidFill>
                  <a:prstDash val="solid"/>
                </a:ln>
              </c:spPr>
            </c:marker>
            <c:bubble3D val="0"/>
            <c:extLst>
              <c:ext xmlns:c16="http://schemas.microsoft.com/office/drawing/2014/chart" uri="{C3380CC4-5D6E-409C-BE32-E72D297353CC}">
                <c16:uniqueId val="{00000016-3746-48FF-A4AA-1B28ADF46454}"/>
              </c:ext>
            </c:extLst>
          </c:dPt>
          <c:dPt>
            <c:idx val="6"/>
            <c:marker>
              <c:symbol val="triangle"/>
              <c:size val="4"/>
              <c:spPr>
                <a:solidFill>
                  <a:schemeClr val="accent6"/>
                </a:solidFill>
                <a:ln w="9525" algn="ctr">
                  <a:solidFill>
                    <a:schemeClr val="accent6"/>
                  </a:solidFill>
                  <a:prstDash val="solid"/>
                </a:ln>
              </c:spPr>
            </c:marker>
            <c:bubble3D val="0"/>
            <c:extLst>
              <c:ext xmlns:c16="http://schemas.microsoft.com/office/drawing/2014/chart" uri="{C3380CC4-5D6E-409C-BE32-E72D297353CC}">
                <c16:uniqueId val="{00000017-3746-48FF-A4AA-1B28ADF46454}"/>
              </c:ext>
            </c:extLst>
          </c:dPt>
          <c:dPt>
            <c:idx val="7"/>
            <c:marker>
              <c:symbol val="triangle"/>
              <c:size val="4"/>
              <c:spPr>
                <a:solidFill>
                  <a:schemeClr val="accent6"/>
                </a:solidFill>
                <a:ln w="9525" algn="ctr">
                  <a:solidFill>
                    <a:schemeClr val="accent6"/>
                  </a:solidFill>
                  <a:prstDash val="solid"/>
                </a:ln>
              </c:spPr>
            </c:marker>
            <c:bubble3D val="0"/>
            <c:extLst>
              <c:ext xmlns:c16="http://schemas.microsoft.com/office/drawing/2014/chart" uri="{C3380CC4-5D6E-409C-BE32-E72D297353CC}">
                <c16:uniqueId val="{00000018-3746-48FF-A4AA-1B28ADF46454}"/>
              </c:ext>
            </c:extLst>
          </c:dPt>
          <c:dPt>
            <c:idx val="8"/>
            <c:marker>
              <c:symbol val="triangle"/>
              <c:size val="4"/>
              <c:spPr>
                <a:solidFill>
                  <a:schemeClr val="accent6"/>
                </a:solidFill>
                <a:ln w="9525" algn="ctr">
                  <a:solidFill>
                    <a:schemeClr val="accent6"/>
                  </a:solidFill>
                  <a:prstDash val="solid"/>
                </a:ln>
              </c:spPr>
            </c:marker>
            <c:bubble3D val="0"/>
            <c:extLst>
              <c:ext xmlns:c16="http://schemas.microsoft.com/office/drawing/2014/chart" uri="{C3380CC4-5D6E-409C-BE32-E72D297353CC}">
                <c16:uniqueId val="{00000019-3746-48FF-A4AA-1B28ADF46454}"/>
              </c:ext>
            </c:extLst>
          </c:dPt>
          <c:dPt>
            <c:idx val="9"/>
            <c:marker>
              <c:symbol val="triangle"/>
              <c:size val="4"/>
              <c:spPr>
                <a:solidFill>
                  <a:schemeClr val="accent6"/>
                </a:solidFill>
                <a:ln w="9525" algn="ctr">
                  <a:solidFill>
                    <a:schemeClr val="accent6"/>
                  </a:solidFill>
                  <a:prstDash val="solid"/>
                </a:ln>
              </c:spPr>
            </c:marker>
            <c:bubble3D val="0"/>
            <c:extLst>
              <c:ext xmlns:c16="http://schemas.microsoft.com/office/drawing/2014/chart" uri="{C3380CC4-5D6E-409C-BE32-E72D297353CC}">
                <c16:uniqueId val="{0000001A-3746-48FF-A4AA-1B28ADF46454}"/>
              </c:ext>
            </c:extLst>
          </c:dPt>
          <c:val>
            <c:numRef>
              <c:f>Sheet1!$A$8:$J$8</c:f>
              <c:numCache>
                <c:formatCode>General</c:formatCode>
                <c:ptCount val="10"/>
                <c:pt idx="0">
                  <c:v>5450</c:v>
                </c:pt>
                <c:pt idx="1">
                  <c:v>5450</c:v>
                </c:pt>
                <c:pt idx="2">
                  <c:v>5450</c:v>
                </c:pt>
                <c:pt idx="3">
                  <c:v>5450</c:v>
                </c:pt>
                <c:pt idx="4">
                  <c:v>5450</c:v>
                </c:pt>
                <c:pt idx="5">
                  <c:v>5450</c:v>
                </c:pt>
                <c:pt idx="6">
                  <c:v>5450</c:v>
                </c:pt>
                <c:pt idx="7">
                  <c:v>5450</c:v>
                </c:pt>
                <c:pt idx="8">
                  <c:v>5450</c:v>
                </c:pt>
                <c:pt idx="9">
                  <c:v>5450</c:v>
                </c:pt>
              </c:numCache>
            </c:numRef>
          </c:val>
          <c:smooth val="0"/>
          <c:extLst>
            <c:ext xmlns:c16="http://schemas.microsoft.com/office/drawing/2014/chart" uri="{C3380CC4-5D6E-409C-BE32-E72D297353CC}">
              <c16:uniqueId val="{0000001B-3746-48FF-A4AA-1B28ADF46454}"/>
            </c:ext>
          </c:extLst>
        </c:ser>
        <c:dLbls>
          <c:showLegendKey val="0"/>
          <c:showVal val="0"/>
          <c:showCatName val="0"/>
          <c:showSerName val="0"/>
          <c:showPercent val="0"/>
          <c:showBubbleSize val="0"/>
        </c:dLbls>
        <c:marker val="1"/>
        <c:smooth val="0"/>
        <c:axId val="705225632"/>
        <c:axId val="1"/>
      </c:lineChart>
      <c:catAx>
        <c:axId val="705225632"/>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At val="0"/>
        <c:auto val="0"/>
        <c:lblAlgn val="ctr"/>
        <c:lblOffset val="100"/>
        <c:noMultiLvlLbl val="0"/>
      </c:catAx>
      <c:valAx>
        <c:axId val="1"/>
        <c:scaling>
          <c:orientation val="minMax"/>
          <c:max val="30000"/>
          <c:min val="-15626"/>
        </c:scaling>
        <c:delete val="0"/>
        <c:axPos val="l"/>
        <c:majorGridlines>
          <c:spPr>
            <a:ln>
              <a:noFill/>
            </a:ln>
          </c:spPr>
        </c:majorGridlines>
        <c:numFmt formatCode="General" sourceLinked="1"/>
        <c:majorTickMark val="none"/>
        <c:minorTickMark val="none"/>
        <c:tickLblPos val="none"/>
        <c:spPr>
          <a:ln w="9525" algn="ctr">
            <a:solidFill>
              <a:schemeClr val="tx1"/>
            </a:solidFill>
            <a:prstDash val="solid"/>
          </a:ln>
        </c:spPr>
        <c:crossAx val="705225632"/>
        <c:crosses val="min"/>
        <c:crossBetween val="between"/>
      </c:valAx>
    </c:plotArea>
    <c:plotVisOnly val="0"/>
    <c:dispBlanksAs val="gap"/>
    <c:showDLblsOverMax val="1"/>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7970401691331925"/>
          <c:y val="4.8964218455743877E-2"/>
          <c:w val="0.79281183932346722"/>
          <c:h val="0.90112994350282483"/>
        </c:manualLayout>
      </c:layout>
      <c:barChart>
        <c:barDir val="col"/>
        <c:grouping val="stacked"/>
        <c:varyColors val="0"/>
        <c:ser>
          <c:idx val="0"/>
          <c:order val="0"/>
          <c:spPr>
            <a:solidFill>
              <a:srgbClr val="9CE0A2"/>
            </a:solidFill>
            <a:ln>
              <a:noFill/>
            </a:ln>
          </c:spPr>
          <c:invertIfNegative val="0"/>
          <c:dPt>
            <c:idx val="0"/>
            <c:invertIfNegative val="0"/>
            <c:bubble3D val="0"/>
            <c:spPr>
              <a:solidFill>
                <a:srgbClr val="36AA40"/>
              </a:solidFill>
              <a:ln>
                <a:noFill/>
              </a:ln>
            </c:spPr>
            <c:extLst>
              <c:ext xmlns:c16="http://schemas.microsoft.com/office/drawing/2014/chart" uri="{C3380CC4-5D6E-409C-BE32-E72D297353CC}">
                <c16:uniqueId val="{00000000-7E76-4548-9270-1DA56C5901A6}"/>
              </c:ext>
            </c:extLst>
          </c:dPt>
          <c:dPt>
            <c:idx val="1"/>
            <c:invertIfNegative val="0"/>
            <c:bubble3D val="0"/>
            <c:spPr>
              <a:solidFill>
                <a:srgbClr val="36AA40"/>
              </a:solidFill>
              <a:ln>
                <a:noFill/>
              </a:ln>
            </c:spPr>
            <c:extLst>
              <c:ext xmlns:c16="http://schemas.microsoft.com/office/drawing/2014/chart" uri="{C3380CC4-5D6E-409C-BE32-E72D297353CC}">
                <c16:uniqueId val="{00000001-7E76-4548-9270-1DA56C5901A6}"/>
              </c:ext>
            </c:extLst>
          </c:dPt>
          <c:dPt>
            <c:idx val="2"/>
            <c:invertIfNegative val="0"/>
            <c:bubble3D val="0"/>
            <c:spPr>
              <a:solidFill>
                <a:srgbClr val="36AA40"/>
              </a:solidFill>
              <a:ln>
                <a:noFill/>
              </a:ln>
            </c:spPr>
            <c:extLst>
              <c:ext xmlns:c16="http://schemas.microsoft.com/office/drawing/2014/chart" uri="{C3380CC4-5D6E-409C-BE32-E72D297353CC}">
                <c16:uniqueId val="{00000002-7E76-4548-9270-1DA56C5901A6}"/>
              </c:ext>
            </c:extLst>
          </c:dPt>
          <c:val>
            <c:numRef>
              <c:f>Sheet1!$A$1:$J$1</c:f>
              <c:numCache>
                <c:formatCode>General</c:formatCode>
                <c:ptCount val="10"/>
                <c:pt idx="0">
                  <c:v>4892</c:v>
                </c:pt>
                <c:pt idx="1">
                  <c:v>6141</c:v>
                </c:pt>
                <c:pt idx="2">
                  <c:v>7401</c:v>
                </c:pt>
                <c:pt idx="3">
                  <c:v>24</c:v>
                </c:pt>
                <c:pt idx="4">
                  <c:v>55</c:v>
                </c:pt>
                <c:pt idx="5">
                  <c:v>55</c:v>
                </c:pt>
                <c:pt idx="6">
                  <c:v>55</c:v>
                </c:pt>
                <c:pt idx="7">
                  <c:v>55</c:v>
                </c:pt>
                <c:pt idx="8">
                  <c:v>55</c:v>
                </c:pt>
                <c:pt idx="9">
                  <c:v>55</c:v>
                </c:pt>
              </c:numCache>
            </c:numRef>
          </c:val>
          <c:extLst>
            <c:ext xmlns:c16="http://schemas.microsoft.com/office/drawing/2014/chart" uri="{C3380CC4-5D6E-409C-BE32-E72D297353CC}">
              <c16:uniqueId val="{00000003-7E76-4548-9270-1DA56C5901A6}"/>
            </c:ext>
          </c:extLst>
        </c:ser>
        <c:ser>
          <c:idx val="1"/>
          <c:order val="1"/>
          <c:spPr>
            <a:solidFill>
              <a:srgbClr val="36AA40"/>
            </a:solidFill>
            <a:ln>
              <a:noFill/>
            </a:ln>
          </c:spPr>
          <c:invertIfNegative val="0"/>
          <c:dPt>
            <c:idx val="0"/>
            <c:invertIfNegative val="0"/>
            <c:bubble3D val="0"/>
            <c:spPr>
              <a:solidFill>
                <a:srgbClr val="9CE0A2"/>
              </a:solidFill>
              <a:ln>
                <a:noFill/>
              </a:ln>
            </c:spPr>
            <c:extLst>
              <c:ext xmlns:c16="http://schemas.microsoft.com/office/drawing/2014/chart" uri="{C3380CC4-5D6E-409C-BE32-E72D297353CC}">
                <c16:uniqueId val="{00000004-7E76-4548-9270-1DA56C5901A6}"/>
              </c:ext>
            </c:extLst>
          </c:dPt>
          <c:dPt>
            <c:idx val="1"/>
            <c:invertIfNegative val="0"/>
            <c:bubble3D val="0"/>
            <c:spPr>
              <a:solidFill>
                <a:srgbClr val="9CE0A2"/>
              </a:solidFill>
              <a:ln>
                <a:noFill/>
              </a:ln>
            </c:spPr>
            <c:extLst>
              <c:ext xmlns:c16="http://schemas.microsoft.com/office/drawing/2014/chart" uri="{C3380CC4-5D6E-409C-BE32-E72D297353CC}">
                <c16:uniqueId val="{00000005-7E76-4548-9270-1DA56C5901A6}"/>
              </c:ext>
            </c:extLst>
          </c:dPt>
          <c:dPt>
            <c:idx val="2"/>
            <c:invertIfNegative val="0"/>
            <c:bubble3D val="0"/>
            <c:spPr>
              <a:solidFill>
                <a:srgbClr val="9CE0A2"/>
              </a:solidFill>
              <a:ln>
                <a:noFill/>
              </a:ln>
            </c:spPr>
            <c:extLst>
              <c:ext xmlns:c16="http://schemas.microsoft.com/office/drawing/2014/chart" uri="{C3380CC4-5D6E-409C-BE32-E72D297353CC}">
                <c16:uniqueId val="{00000006-7E76-4548-9270-1DA56C5901A6}"/>
              </c:ext>
            </c:extLst>
          </c:dPt>
          <c:val>
            <c:numRef>
              <c:f>Sheet1!$A$2:$J$2</c:f>
              <c:numCache>
                <c:formatCode>General</c:formatCode>
                <c:ptCount val="10"/>
                <c:pt idx="0">
                  <c:v>0</c:v>
                </c:pt>
                <c:pt idx="1">
                  <c:v>0</c:v>
                </c:pt>
                <c:pt idx="2">
                  <c:v>0</c:v>
                </c:pt>
                <c:pt idx="3">
                  <c:v>8708</c:v>
                </c:pt>
                <c:pt idx="4">
                  <c:v>9994</c:v>
                </c:pt>
                <c:pt idx="5">
                  <c:v>9994</c:v>
                </c:pt>
                <c:pt idx="6">
                  <c:v>9994</c:v>
                </c:pt>
                <c:pt idx="7">
                  <c:v>9994</c:v>
                </c:pt>
                <c:pt idx="8">
                  <c:v>9994</c:v>
                </c:pt>
                <c:pt idx="9">
                  <c:v>9994</c:v>
                </c:pt>
              </c:numCache>
            </c:numRef>
          </c:val>
          <c:extLst>
            <c:ext xmlns:c16="http://schemas.microsoft.com/office/drawing/2014/chart" uri="{C3380CC4-5D6E-409C-BE32-E72D297353CC}">
              <c16:uniqueId val="{00000007-7E76-4548-9270-1DA56C5901A6}"/>
            </c:ext>
          </c:extLst>
        </c:ser>
        <c:ser>
          <c:idx val="2"/>
          <c:order val="2"/>
          <c:spPr>
            <a:solidFill>
              <a:srgbClr val="364D6E"/>
            </a:solidFill>
            <a:ln>
              <a:noFill/>
            </a:ln>
          </c:spPr>
          <c:invertIfNegative val="0"/>
          <c:val>
            <c:numRef>
              <c:f>Sheet1!$A$3:$J$3</c:f>
              <c:numCache>
                <c:formatCode>General</c:formatCode>
                <c:ptCount val="10"/>
                <c:pt idx="0">
                  <c:v>-3828</c:v>
                </c:pt>
                <c:pt idx="1">
                  <c:v>-4388</c:v>
                </c:pt>
                <c:pt idx="2">
                  <c:v>-4947</c:v>
                </c:pt>
                <c:pt idx="3">
                  <c:v>-5507</c:v>
                </c:pt>
                <c:pt idx="4">
                  <c:v>-6066</c:v>
                </c:pt>
                <c:pt idx="5">
                  <c:v>-6066</c:v>
                </c:pt>
                <c:pt idx="6">
                  <c:v>-6066</c:v>
                </c:pt>
                <c:pt idx="7">
                  <c:v>-6066</c:v>
                </c:pt>
                <c:pt idx="8">
                  <c:v>-6066</c:v>
                </c:pt>
                <c:pt idx="9">
                  <c:v>-6066</c:v>
                </c:pt>
              </c:numCache>
            </c:numRef>
          </c:val>
          <c:extLst>
            <c:ext xmlns:c16="http://schemas.microsoft.com/office/drawing/2014/chart" uri="{C3380CC4-5D6E-409C-BE32-E72D297353CC}">
              <c16:uniqueId val="{00000008-7E76-4548-9270-1DA56C5901A6}"/>
            </c:ext>
          </c:extLst>
        </c:ser>
        <c:ser>
          <c:idx val="3"/>
          <c:order val="3"/>
          <c:spPr>
            <a:solidFill>
              <a:schemeClr val="accent4"/>
            </a:solidFill>
            <a:ln>
              <a:noFill/>
            </a:ln>
          </c:spPr>
          <c:invertIfNegative val="0"/>
          <c:val>
            <c:numRef>
              <c:f>Sheet1!$A$4:$J$4</c:f>
              <c:numCache>
                <c:formatCode>General</c:formatCode>
                <c:ptCount val="10"/>
                <c:pt idx="0">
                  <c:v>-92</c:v>
                </c:pt>
                <c:pt idx="1">
                  <c:v>-115</c:v>
                </c:pt>
                <c:pt idx="2">
                  <c:v>-138</c:v>
                </c:pt>
                <c:pt idx="3">
                  <c:v>-161</c:v>
                </c:pt>
                <c:pt idx="4">
                  <c:v>-184</c:v>
                </c:pt>
                <c:pt idx="5">
                  <c:v>-184</c:v>
                </c:pt>
                <c:pt idx="6">
                  <c:v>-184</c:v>
                </c:pt>
                <c:pt idx="7">
                  <c:v>-184</c:v>
                </c:pt>
                <c:pt idx="8">
                  <c:v>-184</c:v>
                </c:pt>
                <c:pt idx="9">
                  <c:v>-184</c:v>
                </c:pt>
              </c:numCache>
            </c:numRef>
          </c:val>
          <c:extLst>
            <c:ext xmlns:c16="http://schemas.microsoft.com/office/drawing/2014/chart" uri="{C3380CC4-5D6E-409C-BE32-E72D297353CC}">
              <c16:uniqueId val="{00000009-7E76-4548-9270-1DA56C5901A6}"/>
            </c:ext>
          </c:extLst>
        </c:ser>
        <c:ser>
          <c:idx val="4"/>
          <c:order val="4"/>
          <c:spPr>
            <a:solidFill>
              <a:schemeClr val="bg2"/>
            </a:solidFill>
            <a:ln>
              <a:noFill/>
            </a:ln>
          </c:spPr>
          <c:invertIfNegative val="0"/>
          <c:val>
            <c:numRef>
              <c:f>Sheet1!$A$5:$J$5</c:f>
              <c:numCache>
                <c:formatCode>General</c:formatCode>
                <c:ptCount val="10"/>
                <c:pt idx="0">
                  <c:v>-82</c:v>
                </c:pt>
                <c:pt idx="1">
                  <c:v>-82</c:v>
                </c:pt>
                <c:pt idx="2">
                  <c:v>-82</c:v>
                </c:pt>
                <c:pt idx="3">
                  <c:v>-82</c:v>
                </c:pt>
                <c:pt idx="4">
                  <c:v>-82</c:v>
                </c:pt>
                <c:pt idx="5">
                  <c:v>-82</c:v>
                </c:pt>
                <c:pt idx="6">
                  <c:v>-82</c:v>
                </c:pt>
                <c:pt idx="7">
                  <c:v>-82</c:v>
                </c:pt>
                <c:pt idx="8">
                  <c:v>-82</c:v>
                </c:pt>
                <c:pt idx="9">
                  <c:v>-82</c:v>
                </c:pt>
              </c:numCache>
            </c:numRef>
          </c:val>
          <c:extLst>
            <c:ext xmlns:c16="http://schemas.microsoft.com/office/drawing/2014/chart" uri="{C3380CC4-5D6E-409C-BE32-E72D297353CC}">
              <c16:uniqueId val="{0000000A-7E76-4548-9270-1DA56C5901A6}"/>
            </c:ext>
          </c:extLst>
        </c:ser>
        <c:ser>
          <c:idx val="5"/>
          <c:order val="5"/>
          <c:spPr>
            <a:solidFill>
              <a:srgbClr val="6F8DB9"/>
            </a:solidFill>
            <a:ln>
              <a:noFill/>
            </a:ln>
          </c:spPr>
          <c:invertIfNegative val="0"/>
          <c:val>
            <c:numRef>
              <c:f>Sheet1!$A$6:$J$6</c:f>
              <c:numCache>
                <c:formatCode>General</c:formatCode>
                <c:ptCount val="10"/>
                <c:pt idx="0">
                  <c:v>-864</c:v>
                </c:pt>
                <c:pt idx="1">
                  <c:v>-864</c:v>
                </c:pt>
                <c:pt idx="2">
                  <c:v>-864</c:v>
                </c:pt>
                <c:pt idx="3">
                  <c:v>-864</c:v>
                </c:pt>
                <c:pt idx="4">
                  <c:v>-864</c:v>
                </c:pt>
                <c:pt idx="5">
                  <c:v>-864</c:v>
                </c:pt>
                <c:pt idx="6">
                  <c:v>-864</c:v>
                </c:pt>
                <c:pt idx="7">
                  <c:v>-864</c:v>
                </c:pt>
                <c:pt idx="8">
                  <c:v>-864</c:v>
                </c:pt>
                <c:pt idx="9">
                  <c:v>-864</c:v>
                </c:pt>
              </c:numCache>
            </c:numRef>
          </c:val>
          <c:extLst>
            <c:ext xmlns:c16="http://schemas.microsoft.com/office/drawing/2014/chart" uri="{C3380CC4-5D6E-409C-BE32-E72D297353CC}">
              <c16:uniqueId val="{0000000B-7E76-4548-9270-1DA56C5901A6}"/>
            </c:ext>
          </c:extLst>
        </c:ser>
        <c:dLbls>
          <c:showLegendKey val="0"/>
          <c:showVal val="0"/>
          <c:showCatName val="0"/>
          <c:showSerName val="0"/>
          <c:showPercent val="0"/>
          <c:showBubbleSize val="0"/>
        </c:dLbls>
        <c:gapWidth val="80"/>
        <c:overlap val="100"/>
        <c:axId val="705233832"/>
        <c:axId val="1"/>
      </c:barChart>
      <c:lineChart>
        <c:grouping val="standard"/>
        <c:varyColors val="0"/>
        <c:ser>
          <c:idx val="6"/>
          <c:order val="6"/>
          <c:spPr>
            <a:ln w="19050" algn="ctr">
              <a:solidFill>
                <a:schemeClr val="hlink"/>
              </a:solidFill>
              <a:prstDash val="solid"/>
            </a:ln>
          </c:spPr>
          <c:marker>
            <c:symbol val="none"/>
          </c:marker>
          <c:dPt>
            <c:idx val="0"/>
            <c:marker>
              <c:symbol val="circle"/>
              <c:size val="4"/>
              <c:spPr>
                <a:solidFill>
                  <a:schemeClr val="hlink"/>
                </a:solidFill>
                <a:ln w="9525" algn="ctr">
                  <a:solidFill>
                    <a:schemeClr val="hlink"/>
                  </a:solidFill>
                  <a:prstDash val="solid"/>
                </a:ln>
              </c:spPr>
            </c:marker>
            <c:bubble3D val="0"/>
            <c:extLst>
              <c:ext xmlns:c16="http://schemas.microsoft.com/office/drawing/2014/chart" uri="{C3380CC4-5D6E-409C-BE32-E72D297353CC}">
                <c16:uniqueId val="{0000000C-7E76-4548-9270-1DA56C5901A6}"/>
              </c:ext>
            </c:extLst>
          </c:dPt>
          <c:dPt>
            <c:idx val="1"/>
            <c:marker>
              <c:symbol val="circle"/>
              <c:size val="4"/>
              <c:spPr>
                <a:solidFill>
                  <a:schemeClr val="hlink"/>
                </a:solidFill>
                <a:ln w="9525" algn="ctr">
                  <a:solidFill>
                    <a:schemeClr val="hlink"/>
                  </a:solidFill>
                  <a:prstDash val="solid"/>
                </a:ln>
              </c:spPr>
            </c:marker>
            <c:bubble3D val="0"/>
            <c:extLst>
              <c:ext xmlns:c16="http://schemas.microsoft.com/office/drawing/2014/chart" uri="{C3380CC4-5D6E-409C-BE32-E72D297353CC}">
                <c16:uniqueId val="{0000000D-7E76-4548-9270-1DA56C5901A6}"/>
              </c:ext>
            </c:extLst>
          </c:dPt>
          <c:dPt>
            <c:idx val="2"/>
            <c:marker>
              <c:symbol val="circle"/>
              <c:size val="4"/>
              <c:spPr>
                <a:solidFill>
                  <a:schemeClr val="hlink"/>
                </a:solidFill>
                <a:ln w="9525" algn="ctr">
                  <a:solidFill>
                    <a:schemeClr val="hlink"/>
                  </a:solidFill>
                  <a:prstDash val="solid"/>
                </a:ln>
              </c:spPr>
            </c:marker>
            <c:bubble3D val="0"/>
            <c:extLst>
              <c:ext xmlns:c16="http://schemas.microsoft.com/office/drawing/2014/chart" uri="{C3380CC4-5D6E-409C-BE32-E72D297353CC}">
                <c16:uniqueId val="{0000000E-7E76-4548-9270-1DA56C5901A6}"/>
              </c:ext>
            </c:extLst>
          </c:dPt>
          <c:dPt>
            <c:idx val="3"/>
            <c:marker>
              <c:symbol val="circle"/>
              <c:size val="4"/>
              <c:spPr>
                <a:solidFill>
                  <a:schemeClr val="hlink"/>
                </a:solidFill>
                <a:ln w="9525" algn="ctr">
                  <a:solidFill>
                    <a:schemeClr val="hlink"/>
                  </a:solidFill>
                  <a:prstDash val="solid"/>
                </a:ln>
              </c:spPr>
            </c:marker>
            <c:bubble3D val="0"/>
            <c:extLst>
              <c:ext xmlns:c16="http://schemas.microsoft.com/office/drawing/2014/chart" uri="{C3380CC4-5D6E-409C-BE32-E72D297353CC}">
                <c16:uniqueId val="{0000000F-7E76-4548-9270-1DA56C5901A6}"/>
              </c:ext>
            </c:extLst>
          </c:dPt>
          <c:dPt>
            <c:idx val="4"/>
            <c:marker>
              <c:symbol val="circle"/>
              <c:size val="4"/>
              <c:spPr>
                <a:solidFill>
                  <a:schemeClr val="hlink"/>
                </a:solidFill>
                <a:ln w="9525" algn="ctr">
                  <a:solidFill>
                    <a:schemeClr val="hlink"/>
                  </a:solidFill>
                  <a:prstDash val="solid"/>
                </a:ln>
              </c:spPr>
            </c:marker>
            <c:bubble3D val="0"/>
            <c:extLst>
              <c:ext xmlns:c16="http://schemas.microsoft.com/office/drawing/2014/chart" uri="{C3380CC4-5D6E-409C-BE32-E72D297353CC}">
                <c16:uniqueId val="{00000010-7E76-4548-9270-1DA56C5901A6}"/>
              </c:ext>
            </c:extLst>
          </c:dPt>
          <c:dPt>
            <c:idx val="5"/>
            <c:marker>
              <c:symbol val="circle"/>
              <c:size val="4"/>
              <c:spPr>
                <a:solidFill>
                  <a:schemeClr val="hlink"/>
                </a:solidFill>
                <a:ln w="9525" algn="ctr">
                  <a:solidFill>
                    <a:schemeClr val="hlink"/>
                  </a:solidFill>
                  <a:prstDash val="solid"/>
                </a:ln>
              </c:spPr>
            </c:marker>
            <c:bubble3D val="0"/>
            <c:extLst>
              <c:ext xmlns:c16="http://schemas.microsoft.com/office/drawing/2014/chart" uri="{C3380CC4-5D6E-409C-BE32-E72D297353CC}">
                <c16:uniqueId val="{00000011-7E76-4548-9270-1DA56C5901A6}"/>
              </c:ext>
            </c:extLst>
          </c:dPt>
          <c:dPt>
            <c:idx val="6"/>
            <c:marker>
              <c:symbol val="circle"/>
              <c:size val="4"/>
              <c:spPr>
                <a:solidFill>
                  <a:schemeClr val="hlink"/>
                </a:solidFill>
                <a:ln w="9525" algn="ctr">
                  <a:solidFill>
                    <a:schemeClr val="hlink"/>
                  </a:solidFill>
                  <a:prstDash val="solid"/>
                </a:ln>
              </c:spPr>
            </c:marker>
            <c:bubble3D val="0"/>
            <c:extLst>
              <c:ext xmlns:c16="http://schemas.microsoft.com/office/drawing/2014/chart" uri="{C3380CC4-5D6E-409C-BE32-E72D297353CC}">
                <c16:uniqueId val="{00000012-7E76-4548-9270-1DA56C5901A6}"/>
              </c:ext>
            </c:extLst>
          </c:dPt>
          <c:dPt>
            <c:idx val="7"/>
            <c:marker>
              <c:symbol val="circle"/>
              <c:size val="4"/>
              <c:spPr>
                <a:solidFill>
                  <a:schemeClr val="hlink"/>
                </a:solidFill>
                <a:ln w="9525" algn="ctr">
                  <a:solidFill>
                    <a:schemeClr val="hlink"/>
                  </a:solidFill>
                  <a:prstDash val="solid"/>
                </a:ln>
              </c:spPr>
            </c:marker>
            <c:bubble3D val="0"/>
            <c:extLst>
              <c:ext xmlns:c16="http://schemas.microsoft.com/office/drawing/2014/chart" uri="{C3380CC4-5D6E-409C-BE32-E72D297353CC}">
                <c16:uniqueId val="{00000013-7E76-4548-9270-1DA56C5901A6}"/>
              </c:ext>
            </c:extLst>
          </c:dPt>
          <c:dPt>
            <c:idx val="8"/>
            <c:marker>
              <c:symbol val="circle"/>
              <c:size val="4"/>
              <c:spPr>
                <a:solidFill>
                  <a:schemeClr val="hlink"/>
                </a:solidFill>
                <a:ln w="9525" algn="ctr">
                  <a:solidFill>
                    <a:schemeClr val="hlink"/>
                  </a:solidFill>
                  <a:prstDash val="solid"/>
                </a:ln>
              </c:spPr>
            </c:marker>
            <c:bubble3D val="0"/>
            <c:extLst>
              <c:ext xmlns:c16="http://schemas.microsoft.com/office/drawing/2014/chart" uri="{C3380CC4-5D6E-409C-BE32-E72D297353CC}">
                <c16:uniqueId val="{00000014-7E76-4548-9270-1DA56C5901A6}"/>
              </c:ext>
            </c:extLst>
          </c:dPt>
          <c:dPt>
            <c:idx val="9"/>
            <c:marker>
              <c:symbol val="circle"/>
              <c:size val="4"/>
              <c:spPr>
                <a:solidFill>
                  <a:schemeClr val="hlink"/>
                </a:solidFill>
                <a:ln w="9525" algn="ctr">
                  <a:solidFill>
                    <a:schemeClr val="hlink"/>
                  </a:solidFill>
                  <a:prstDash val="solid"/>
                </a:ln>
              </c:spPr>
            </c:marker>
            <c:bubble3D val="0"/>
            <c:extLst>
              <c:ext xmlns:c16="http://schemas.microsoft.com/office/drawing/2014/chart" uri="{C3380CC4-5D6E-409C-BE32-E72D297353CC}">
                <c16:uniqueId val="{00000015-7E76-4548-9270-1DA56C5901A6}"/>
              </c:ext>
            </c:extLst>
          </c:dPt>
          <c:val>
            <c:numRef>
              <c:f>Sheet1!$A$7:$J$7</c:f>
              <c:numCache>
                <c:formatCode>General</c:formatCode>
                <c:ptCount val="10"/>
                <c:pt idx="0">
                  <c:v>27</c:v>
                </c:pt>
                <c:pt idx="1">
                  <c:v>693</c:v>
                </c:pt>
                <c:pt idx="2">
                  <c:v>1371</c:v>
                </c:pt>
                <c:pt idx="3">
                  <c:v>2119</c:v>
                </c:pt>
                <c:pt idx="4">
                  <c:v>2853</c:v>
                </c:pt>
                <c:pt idx="5">
                  <c:v>2853</c:v>
                </c:pt>
                <c:pt idx="6">
                  <c:v>2853</c:v>
                </c:pt>
                <c:pt idx="7">
                  <c:v>2853</c:v>
                </c:pt>
                <c:pt idx="8">
                  <c:v>2853</c:v>
                </c:pt>
                <c:pt idx="9">
                  <c:v>2853</c:v>
                </c:pt>
              </c:numCache>
            </c:numRef>
          </c:val>
          <c:smooth val="0"/>
          <c:extLst>
            <c:ext xmlns:c16="http://schemas.microsoft.com/office/drawing/2014/chart" uri="{C3380CC4-5D6E-409C-BE32-E72D297353CC}">
              <c16:uniqueId val="{00000016-7E76-4548-9270-1DA56C5901A6}"/>
            </c:ext>
          </c:extLst>
        </c:ser>
        <c:ser>
          <c:idx val="7"/>
          <c:order val="7"/>
          <c:spPr>
            <a:ln w="19050" algn="ctr">
              <a:solidFill>
                <a:schemeClr val="accent6"/>
              </a:solidFill>
              <a:prstDash val="solid"/>
            </a:ln>
          </c:spPr>
          <c:marker>
            <c:symbol val="none"/>
          </c:marker>
          <c:dPt>
            <c:idx val="0"/>
            <c:marker>
              <c:symbol val="triangle"/>
              <c:size val="4"/>
              <c:spPr>
                <a:solidFill>
                  <a:schemeClr val="accent6"/>
                </a:solidFill>
                <a:ln w="9525" algn="ctr">
                  <a:solidFill>
                    <a:schemeClr val="accent6"/>
                  </a:solidFill>
                  <a:prstDash val="solid"/>
                </a:ln>
              </c:spPr>
            </c:marker>
            <c:bubble3D val="0"/>
            <c:extLst>
              <c:ext xmlns:c16="http://schemas.microsoft.com/office/drawing/2014/chart" uri="{C3380CC4-5D6E-409C-BE32-E72D297353CC}">
                <c16:uniqueId val="{00000017-7E76-4548-9270-1DA56C5901A6}"/>
              </c:ext>
            </c:extLst>
          </c:dPt>
          <c:dPt>
            <c:idx val="1"/>
            <c:marker>
              <c:symbol val="triangle"/>
              <c:size val="4"/>
              <c:spPr>
                <a:solidFill>
                  <a:schemeClr val="accent6"/>
                </a:solidFill>
                <a:ln w="9525" algn="ctr">
                  <a:solidFill>
                    <a:schemeClr val="accent6"/>
                  </a:solidFill>
                  <a:prstDash val="solid"/>
                </a:ln>
              </c:spPr>
            </c:marker>
            <c:bubble3D val="0"/>
            <c:extLst>
              <c:ext xmlns:c16="http://schemas.microsoft.com/office/drawing/2014/chart" uri="{C3380CC4-5D6E-409C-BE32-E72D297353CC}">
                <c16:uniqueId val="{00000018-7E76-4548-9270-1DA56C5901A6}"/>
              </c:ext>
            </c:extLst>
          </c:dPt>
          <c:dPt>
            <c:idx val="2"/>
            <c:marker>
              <c:symbol val="triangle"/>
              <c:size val="4"/>
              <c:spPr>
                <a:solidFill>
                  <a:schemeClr val="accent6"/>
                </a:solidFill>
                <a:ln w="9525" algn="ctr">
                  <a:solidFill>
                    <a:schemeClr val="accent6"/>
                  </a:solidFill>
                  <a:prstDash val="solid"/>
                </a:ln>
              </c:spPr>
            </c:marker>
            <c:bubble3D val="0"/>
            <c:extLst>
              <c:ext xmlns:c16="http://schemas.microsoft.com/office/drawing/2014/chart" uri="{C3380CC4-5D6E-409C-BE32-E72D297353CC}">
                <c16:uniqueId val="{00000019-7E76-4548-9270-1DA56C5901A6}"/>
              </c:ext>
            </c:extLst>
          </c:dPt>
          <c:dPt>
            <c:idx val="3"/>
            <c:marker>
              <c:symbol val="triangle"/>
              <c:size val="4"/>
              <c:spPr>
                <a:solidFill>
                  <a:schemeClr val="accent6"/>
                </a:solidFill>
                <a:ln w="9525" algn="ctr">
                  <a:solidFill>
                    <a:schemeClr val="accent6"/>
                  </a:solidFill>
                  <a:prstDash val="solid"/>
                </a:ln>
              </c:spPr>
            </c:marker>
            <c:bubble3D val="0"/>
            <c:extLst>
              <c:ext xmlns:c16="http://schemas.microsoft.com/office/drawing/2014/chart" uri="{C3380CC4-5D6E-409C-BE32-E72D297353CC}">
                <c16:uniqueId val="{0000001A-7E76-4548-9270-1DA56C5901A6}"/>
              </c:ext>
            </c:extLst>
          </c:dPt>
          <c:dPt>
            <c:idx val="4"/>
            <c:marker>
              <c:symbol val="triangle"/>
              <c:size val="4"/>
              <c:spPr>
                <a:solidFill>
                  <a:schemeClr val="accent6"/>
                </a:solidFill>
                <a:ln w="9525" algn="ctr">
                  <a:solidFill>
                    <a:schemeClr val="accent6"/>
                  </a:solidFill>
                  <a:prstDash val="solid"/>
                </a:ln>
              </c:spPr>
            </c:marker>
            <c:bubble3D val="0"/>
            <c:extLst>
              <c:ext xmlns:c16="http://schemas.microsoft.com/office/drawing/2014/chart" uri="{C3380CC4-5D6E-409C-BE32-E72D297353CC}">
                <c16:uniqueId val="{0000001B-7E76-4548-9270-1DA56C5901A6}"/>
              </c:ext>
            </c:extLst>
          </c:dPt>
          <c:dPt>
            <c:idx val="5"/>
            <c:marker>
              <c:symbol val="triangle"/>
              <c:size val="4"/>
              <c:spPr>
                <a:solidFill>
                  <a:schemeClr val="accent6"/>
                </a:solidFill>
                <a:ln w="9525" algn="ctr">
                  <a:solidFill>
                    <a:schemeClr val="accent6"/>
                  </a:solidFill>
                  <a:prstDash val="solid"/>
                </a:ln>
              </c:spPr>
            </c:marker>
            <c:bubble3D val="0"/>
            <c:extLst>
              <c:ext xmlns:c16="http://schemas.microsoft.com/office/drawing/2014/chart" uri="{C3380CC4-5D6E-409C-BE32-E72D297353CC}">
                <c16:uniqueId val="{0000001C-7E76-4548-9270-1DA56C5901A6}"/>
              </c:ext>
            </c:extLst>
          </c:dPt>
          <c:dPt>
            <c:idx val="6"/>
            <c:marker>
              <c:symbol val="triangle"/>
              <c:size val="4"/>
              <c:spPr>
                <a:solidFill>
                  <a:schemeClr val="accent6"/>
                </a:solidFill>
                <a:ln w="9525" algn="ctr">
                  <a:solidFill>
                    <a:schemeClr val="accent6"/>
                  </a:solidFill>
                  <a:prstDash val="solid"/>
                </a:ln>
              </c:spPr>
            </c:marker>
            <c:bubble3D val="0"/>
            <c:extLst>
              <c:ext xmlns:c16="http://schemas.microsoft.com/office/drawing/2014/chart" uri="{C3380CC4-5D6E-409C-BE32-E72D297353CC}">
                <c16:uniqueId val="{0000001D-7E76-4548-9270-1DA56C5901A6}"/>
              </c:ext>
            </c:extLst>
          </c:dPt>
          <c:dPt>
            <c:idx val="7"/>
            <c:marker>
              <c:symbol val="triangle"/>
              <c:size val="4"/>
              <c:spPr>
                <a:solidFill>
                  <a:schemeClr val="accent6"/>
                </a:solidFill>
                <a:ln w="9525" algn="ctr">
                  <a:solidFill>
                    <a:schemeClr val="accent6"/>
                  </a:solidFill>
                  <a:prstDash val="solid"/>
                </a:ln>
              </c:spPr>
            </c:marker>
            <c:bubble3D val="0"/>
            <c:extLst>
              <c:ext xmlns:c16="http://schemas.microsoft.com/office/drawing/2014/chart" uri="{C3380CC4-5D6E-409C-BE32-E72D297353CC}">
                <c16:uniqueId val="{0000001E-7E76-4548-9270-1DA56C5901A6}"/>
              </c:ext>
            </c:extLst>
          </c:dPt>
          <c:dPt>
            <c:idx val="8"/>
            <c:marker>
              <c:symbol val="triangle"/>
              <c:size val="4"/>
              <c:spPr>
                <a:solidFill>
                  <a:schemeClr val="accent6"/>
                </a:solidFill>
                <a:ln w="9525" algn="ctr">
                  <a:solidFill>
                    <a:schemeClr val="accent6"/>
                  </a:solidFill>
                  <a:prstDash val="solid"/>
                </a:ln>
              </c:spPr>
            </c:marker>
            <c:bubble3D val="0"/>
            <c:extLst>
              <c:ext xmlns:c16="http://schemas.microsoft.com/office/drawing/2014/chart" uri="{C3380CC4-5D6E-409C-BE32-E72D297353CC}">
                <c16:uniqueId val="{0000001F-7E76-4548-9270-1DA56C5901A6}"/>
              </c:ext>
            </c:extLst>
          </c:dPt>
          <c:dPt>
            <c:idx val="9"/>
            <c:marker>
              <c:symbol val="triangle"/>
              <c:size val="4"/>
              <c:spPr>
                <a:solidFill>
                  <a:schemeClr val="accent6"/>
                </a:solidFill>
                <a:ln w="9525" algn="ctr">
                  <a:solidFill>
                    <a:schemeClr val="accent6"/>
                  </a:solidFill>
                  <a:prstDash val="solid"/>
                </a:ln>
              </c:spPr>
            </c:marker>
            <c:bubble3D val="0"/>
            <c:extLst>
              <c:ext xmlns:c16="http://schemas.microsoft.com/office/drawing/2014/chart" uri="{C3380CC4-5D6E-409C-BE32-E72D297353CC}">
                <c16:uniqueId val="{00000020-7E76-4548-9270-1DA56C5901A6}"/>
              </c:ext>
            </c:extLst>
          </c:dPt>
          <c:val>
            <c:numRef>
              <c:f>Sheet1!$A$8:$J$8</c:f>
              <c:numCache>
                <c:formatCode>General</c:formatCode>
                <c:ptCount val="10"/>
                <c:pt idx="0">
                  <c:v>27</c:v>
                </c:pt>
                <c:pt idx="1">
                  <c:v>27</c:v>
                </c:pt>
                <c:pt idx="2">
                  <c:v>27</c:v>
                </c:pt>
                <c:pt idx="3">
                  <c:v>27</c:v>
                </c:pt>
                <c:pt idx="4">
                  <c:v>27</c:v>
                </c:pt>
                <c:pt idx="5">
                  <c:v>27</c:v>
                </c:pt>
                <c:pt idx="6">
                  <c:v>27</c:v>
                </c:pt>
                <c:pt idx="7">
                  <c:v>27</c:v>
                </c:pt>
                <c:pt idx="8">
                  <c:v>27</c:v>
                </c:pt>
                <c:pt idx="9">
                  <c:v>27</c:v>
                </c:pt>
              </c:numCache>
            </c:numRef>
          </c:val>
          <c:smooth val="0"/>
          <c:extLst>
            <c:ext xmlns:c16="http://schemas.microsoft.com/office/drawing/2014/chart" uri="{C3380CC4-5D6E-409C-BE32-E72D297353CC}">
              <c16:uniqueId val="{00000021-7E76-4548-9270-1DA56C5901A6}"/>
            </c:ext>
          </c:extLst>
        </c:ser>
        <c:dLbls>
          <c:showLegendKey val="0"/>
          <c:showVal val="0"/>
          <c:showCatName val="0"/>
          <c:showSerName val="0"/>
          <c:showPercent val="0"/>
          <c:showBubbleSize val="0"/>
        </c:dLbls>
        <c:marker val="1"/>
        <c:smooth val="0"/>
        <c:axId val="705233832"/>
        <c:axId val="1"/>
      </c:lineChart>
      <c:catAx>
        <c:axId val="705233832"/>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At val="0"/>
        <c:auto val="0"/>
        <c:lblAlgn val="ctr"/>
        <c:lblOffset val="100"/>
        <c:noMultiLvlLbl val="0"/>
      </c:catAx>
      <c:valAx>
        <c:axId val="1"/>
        <c:scaling>
          <c:orientation val="minMax"/>
          <c:max val="30000"/>
          <c:min val="-15000"/>
        </c:scaling>
        <c:delete val="0"/>
        <c:axPos val="l"/>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sz="800">
                <a:solidFill>
                  <a:schemeClr val="tx1"/>
                </a:solidFill>
                <a:latin typeface="+mn-lt"/>
                <a:ea typeface="+mn-ea"/>
                <a:cs typeface="+mn-cs"/>
                <a:sym typeface="+mn-lt"/>
              </a:defRPr>
            </a:pPr>
            <a:endParaRPr lang="es-ES"/>
          </a:p>
        </c:txPr>
        <c:crossAx val="705233832"/>
        <c:crosses val="min"/>
        <c:crossBetween val="between"/>
        <c:majorUnit val="5000"/>
      </c:valAx>
    </c:plotArea>
    <c:plotVisOnly val="0"/>
    <c:dispBlanksAs val="gap"/>
    <c:showDLblsOverMax val="1"/>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3996308260267652E-2"/>
          <c:y val="4.5614035087719301E-2"/>
          <c:w val="0.95200738347946467"/>
          <c:h val="0.90877192982456145"/>
        </c:manualLayout>
      </c:layout>
      <c:lineChart>
        <c:grouping val="standard"/>
        <c:varyColors val="0"/>
        <c:ser>
          <c:idx val="0"/>
          <c:order val="0"/>
          <c:spPr>
            <a:ln w="19050" algn="ctr">
              <a:solidFill>
                <a:srgbClr val="C30C3E"/>
              </a:solidFill>
              <a:prstDash val="solid"/>
            </a:ln>
          </c:spPr>
          <c:marker>
            <c:symbol val="none"/>
          </c:marker>
          <c:val>
            <c:numRef>
              <c:f>Sheet1!$A$1:$GD$1</c:f>
              <c:numCache>
                <c:formatCode>General</c:formatCode>
                <c:ptCount val="186"/>
                <c:pt idx="0">
                  <c:v>67.27</c:v>
                </c:pt>
                <c:pt idx="1">
                  <c:v>67.47</c:v>
                </c:pt>
                <c:pt idx="2">
                  <c:v>62.15</c:v>
                </c:pt>
                <c:pt idx="3">
                  <c:v>64.400000000000006</c:v>
                </c:pt>
                <c:pt idx="4">
                  <c:v>65.73</c:v>
                </c:pt>
                <c:pt idx="5">
                  <c:v>61.61</c:v>
                </c:pt>
                <c:pt idx="6">
                  <c:v>64.88</c:v>
                </c:pt>
                <c:pt idx="7">
                  <c:v>65.650000000000006</c:v>
                </c:pt>
                <c:pt idx="8">
                  <c:v>67.55</c:v>
                </c:pt>
                <c:pt idx="9">
                  <c:v>66.17</c:v>
                </c:pt>
                <c:pt idx="10">
                  <c:v>64.39</c:v>
                </c:pt>
                <c:pt idx="11">
                  <c:v>66.680000000000007</c:v>
                </c:pt>
                <c:pt idx="12">
                  <c:v>73.760000000000005</c:v>
                </c:pt>
                <c:pt idx="13">
                  <c:v>76.53</c:v>
                </c:pt>
                <c:pt idx="14">
                  <c:v>77.97</c:v>
                </c:pt>
                <c:pt idx="15">
                  <c:v>75.22</c:v>
                </c:pt>
                <c:pt idx="16">
                  <c:v>77.17</c:v>
                </c:pt>
                <c:pt idx="17">
                  <c:v>82.51</c:v>
                </c:pt>
                <c:pt idx="18">
                  <c:v>76.13</c:v>
                </c:pt>
                <c:pt idx="19">
                  <c:v>75.349999999999994</c:v>
                </c:pt>
                <c:pt idx="20">
                  <c:v>81.02</c:v>
                </c:pt>
                <c:pt idx="21">
                  <c:v>83.02</c:v>
                </c:pt>
                <c:pt idx="22">
                  <c:v>92.83</c:v>
                </c:pt>
                <c:pt idx="23">
                  <c:v>105.75</c:v>
                </c:pt>
                <c:pt idx="24">
                  <c:v>108.22</c:v>
                </c:pt>
                <c:pt idx="25">
                  <c:v>121.56</c:v>
                </c:pt>
                <c:pt idx="26">
                  <c:v>135.54</c:v>
                </c:pt>
                <c:pt idx="27">
                  <c:v>129.51</c:v>
                </c:pt>
                <c:pt idx="28">
                  <c:v>128.87</c:v>
                </c:pt>
                <c:pt idx="29">
                  <c:v>121.29</c:v>
                </c:pt>
                <c:pt idx="30">
                  <c:v>110.79</c:v>
                </c:pt>
                <c:pt idx="31">
                  <c:v>108.94</c:v>
                </c:pt>
                <c:pt idx="32">
                  <c:v>101.15</c:v>
                </c:pt>
                <c:pt idx="33">
                  <c:v>106.21</c:v>
                </c:pt>
                <c:pt idx="34">
                  <c:v>109</c:v>
                </c:pt>
                <c:pt idx="35">
                  <c:v>107.69</c:v>
                </c:pt>
                <c:pt idx="36">
                  <c:v>126.92</c:v>
                </c:pt>
                <c:pt idx="37">
                  <c:v>121.31</c:v>
                </c:pt>
                <c:pt idx="38">
                  <c:v>116.01</c:v>
                </c:pt>
                <c:pt idx="39">
                  <c:v>117.87</c:v>
                </c:pt>
                <c:pt idx="40">
                  <c:v>111.81</c:v>
                </c:pt>
                <c:pt idx="41">
                  <c:v>105.83</c:v>
                </c:pt>
                <c:pt idx="42">
                  <c:v>107.85</c:v>
                </c:pt>
                <c:pt idx="43">
                  <c:v>114.14</c:v>
                </c:pt>
                <c:pt idx="44">
                  <c:v>111.88</c:v>
                </c:pt>
                <c:pt idx="45">
                  <c:v>112.67</c:v>
                </c:pt>
                <c:pt idx="46">
                  <c:v>123.95</c:v>
                </c:pt>
                <c:pt idx="47">
                  <c:v>131.41</c:v>
                </c:pt>
                <c:pt idx="48">
                  <c:v>126.07</c:v>
                </c:pt>
                <c:pt idx="49">
                  <c:v>123.82</c:v>
                </c:pt>
                <c:pt idx="50">
                  <c:v>118.33</c:v>
                </c:pt>
                <c:pt idx="51">
                  <c:v>116.11</c:v>
                </c:pt>
                <c:pt idx="52">
                  <c:v>115.01</c:v>
                </c:pt>
                <c:pt idx="53">
                  <c:v>121.2</c:v>
                </c:pt>
                <c:pt idx="54">
                  <c:v>120.78</c:v>
                </c:pt>
                <c:pt idx="55">
                  <c:v>125.22</c:v>
                </c:pt>
                <c:pt idx="56">
                  <c:v>130.37</c:v>
                </c:pt>
                <c:pt idx="57">
                  <c:v>136.49</c:v>
                </c:pt>
                <c:pt idx="58">
                  <c:v>133.32</c:v>
                </c:pt>
                <c:pt idx="59">
                  <c:v>140.12</c:v>
                </c:pt>
                <c:pt idx="60">
                  <c:v>142.66</c:v>
                </c:pt>
                <c:pt idx="61">
                  <c:v>159.9</c:v>
                </c:pt>
                <c:pt idx="62">
                  <c:v>151.63999999999999</c:v>
                </c:pt>
                <c:pt idx="63">
                  <c:v>142.04</c:v>
                </c:pt>
                <c:pt idx="64">
                  <c:v>143.6</c:v>
                </c:pt>
                <c:pt idx="65">
                  <c:v>149.15</c:v>
                </c:pt>
                <c:pt idx="66">
                  <c:v>151.18</c:v>
                </c:pt>
                <c:pt idx="67">
                  <c:v>151.03</c:v>
                </c:pt>
                <c:pt idx="68">
                  <c:v>148.36000000000001</c:v>
                </c:pt>
                <c:pt idx="69">
                  <c:v>130.99</c:v>
                </c:pt>
                <c:pt idx="70">
                  <c:v>130.44999999999999</c:v>
                </c:pt>
                <c:pt idx="71">
                  <c:v>130.88999999999999</c:v>
                </c:pt>
                <c:pt idx="72">
                  <c:v>142.32</c:v>
                </c:pt>
                <c:pt idx="73">
                  <c:v>144.55000000000001</c:v>
                </c:pt>
                <c:pt idx="74">
                  <c:v>154.16</c:v>
                </c:pt>
                <c:pt idx="75">
                  <c:v>181.1</c:v>
                </c:pt>
                <c:pt idx="76">
                  <c:v>212.05</c:v>
                </c:pt>
                <c:pt idx="77">
                  <c:v>196.32</c:v>
                </c:pt>
                <c:pt idx="78">
                  <c:v>187.29</c:v>
                </c:pt>
                <c:pt idx="79">
                  <c:v>185.39</c:v>
                </c:pt>
                <c:pt idx="80">
                  <c:v>177.45</c:v>
                </c:pt>
                <c:pt idx="81">
                  <c:v>178.13</c:v>
                </c:pt>
                <c:pt idx="82">
                  <c:v>178.33</c:v>
                </c:pt>
                <c:pt idx="83">
                  <c:v>192.11</c:v>
                </c:pt>
                <c:pt idx="84">
                  <c:v>207.51</c:v>
                </c:pt>
                <c:pt idx="85">
                  <c:v>204.71</c:v>
                </c:pt>
                <c:pt idx="86">
                  <c:v>205.71</c:v>
                </c:pt>
                <c:pt idx="87">
                  <c:v>199.5</c:v>
                </c:pt>
                <c:pt idx="88">
                  <c:v>200.33</c:v>
                </c:pt>
                <c:pt idx="89">
                  <c:v>224.49</c:v>
                </c:pt>
                <c:pt idx="90">
                  <c:v>235.52</c:v>
                </c:pt>
                <c:pt idx="91">
                  <c:v>243.98</c:v>
                </c:pt>
                <c:pt idx="92">
                  <c:v>247.77</c:v>
                </c:pt>
                <c:pt idx="93">
                  <c:v>230.02</c:v>
                </c:pt>
                <c:pt idx="94">
                  <c:v>244.02</c:v>
                </c:pt>
                <c:pt idx="95">
                  <c:v>261.97000000000003</c:v>
                </c:pt>
                <c:pt idx="96">
                  <c:v>279.88</c:v>
                </c:pt>
                <c:pt idx="97">
                  <c:v>296.44</c:v>
                </c:pt>
                <c:pt idx="98">
                  <c:v>300.68</c:v>
                </c:pt>
                <c:pt idx="99">
                  <c:v>312.95</c:v>
                </c:pt>
                <c:pt idx="100">
                  <c:v>302.17</c:v>
                </c:pt>
                <c:pt idx="101">
                  <c:v>287.95</c:v>
                </c:pt>
                <c:pt idx="102">
                  <c:v>285.20999999999998</c:v>
                </c:pt>
                <c:pt idx="103">
                  <c:v>286.97000000000003</c:v>
                </c:pt>
                <c:pt idx="104">
                  <c:v>287.54000000000002</c:v>
                </c:pt>
                <c:pt idx="105">
                  <c:v>257.66000000000003</c:v>
                </c:pt>
                <c:pt idx="106">
                  <c:v>256.99</c:v>
                </c:pt>
                <c:pt idx="107">
                  <c:v>251.6</c:v>
                </c:pt>
                <c:pt idx="108">
                  <c:v>255.91</c:v>
                </c:pt>
                <c:pt idx="109">
                  <c:v>244.14</c:v>
                </c:pt>
                <c:pt idx="110">
                  <c:v>222.84</c:v>
                </c:pt>
                <c:pt idx="111">
                  <c:v>214.46</c:v>
                </c:pt>
                <c:pt idx="112">
                  <c:v>207.32</c:v>
                </c:pt>
                <c:pt idx="113">
                  <c:v>184.67</c:v>
                </c:pt>
                <c:pt idx="114">
                  <c:v>202.56</c:v>
                </c:pt>
                <c:pt idx="115">
                  <c:v>187.14</c:v>
                </c:pt>
                <c:pt idx="116">
                  <c:v>190.1</c:v>
                </c:pt>
                <c:pt idx="117">
                  <c:v>181.39</c:v>
                </c:pt>
                <c:pt idx="118">
                  <c:v>170.08</c:v>
                </c:pt>
                <c:pt idx="119">
                  <c:v>164.4</c:v>
                </c:pt>
                <c:pt idx="120">
                  <c:v>169.19</c:v>
                </c:pt>
                <c:pt idx="121">
                  <c:v>161.69999999999999</c:v>
                </c:pt>
                <c:pt idx="122">
                  <c:v>161.53</c:v>
                </c:pt>
                <c:pt idx="123">
                  <c:v>161.76</c:v>
                </c:pt>
                <c:pt idx="124">
                  <c:v>158.35</c:v>
                </c:pt>
                <c:pt idx="125">
                  <c:v>147.55000000000001</c:v>
                </c:pt>
                <c:pt idx="126">
                  <c:v>147.46</c:v>
                </c:pt>
                <c:pt idx="127">
                  <c:v>143.26</c:v>
                </c:pt>
                <c:pt idx="128">
                  <c:v>138.6</c:v>
                </c:pt>
                <c:pt idx="129">
                  <c:v>133.83000000000001</c:v>
                </c:pt>
                <c:pt idx="130">
                  <c:v>124.65</c:v>
                </c:pt>
                <c:pt idx="131">
                  <c:v>126.54</c:v>
                </c:pt>
                <c:pt idx="132">
                  <c:v>132.9</c:v>
                </c:pt>
                <c:pt idx="133">
                  <c:v>172.22</c:v>
                </c:pt>
                <c:pt idx="134">
                  <c:v>211.07</c:v>
                </c:pt>
                <c:pt idx="135">
                  <c:v>220.62</c:v>
                </c:pt>
                <c:pt idx="136">
                  <c:v>211.66</c:v>
                </c:pt>
                <c:pt idx="137">
                  <c:v>195.17</c:v>
                </c:pt>
                <c:pt idx="138">
                  <c:v>194.21</c:v>
                </c:pt>
                <c:pt idx="139">
                  <c:v>211.6</c:v>
                </c:pt>
                <c:pt idx="140">
                  <c:v>206.78</c:v>
                </c:pt>
                <c:pt idx="141">
                  <c:v>222.59</c:v>
                </c:pt>
                <c:pt idx="142">
                  <c:v>206.41</c:v>
                </c:pt>
                <c:pt idx="143">
                  <c:v>190.16</c:v>
                </c:pt>
                <c:pt idx="144">
                  <c:v>185.26</c:v>
                </c:pt>
                <c:pt idx="145">
                  <c:v>174.11</c:v>
                </c:pt>
                <c:pt idx="146">
                  <c:v>154.29</c:v>
                </c:pt>
                <c:pt idx="147">
                  <c:v>157.06</c:v>
                </c:pt>
                <c:pt idx="148">
                  <c:v>150.19</c:v>
                </c:pt>
                <c:pt idx="149">
                  <c:v>152.02000000000001</c:v>
                </c:pt>
                <c:pt idx="150">
                  <c:v>144.52000000000001</c:v>
                </c:pt>
                <c:pt idx="151">
                  <c:v>146.96</c:v>
                </c:pt>
                <c:pt idx="152">
                  <c:v>135.55000000000001</c:v>
                </c:pt>
                <c:pt idx="153">
                  <c:v>143.1</c:v>
                </c:pt>
                <c:pt idx="154">
                  <c:v>138.63</c:v>
                </c:pt>
                <c:pt idx="155">
                  <c:v>139.88999999999999</c:v>
                </c:pt>
                <c:pt idx="156">
                  <c:v>135.21</c:v>
                </c:pt>
                <c:pt idx="157">
                  <c:v>137.16999999999999</c:v>
                </c:pt>
                <c:pt idx="158">
                  <c:v>145.19999999999999</c:v>
                </c:pt>
                <c:pt idx="159">
                  <c:v>143.66</c:v>
                </c:pt>
                <c:pt idx="160">
                  <c:v>144.49</c:v>
                </c:pt>
                <c:pt idx="161">
                  <c:v>156.86000000000001</c:v>
                </c:pt>
                <c:pt idx="162">
                  <c:v>164.46</c:v>
                </c:pt>
                <c:pt idx="163">
                  <c:v>160.78</c:v>
                </c:pt>
                <c:pt idx="164">
                  <c:v>168.85</c:v>
                </c:pt>
                <c:pt idx="165">
                  <c:v>172.28</c:v>
                </c:pt>
                <c:pt idx="166">
                  <c:v>177.85</c:v>
                </c:pt>
                <c:pt idx="167">
                  <c:v>156.63999999999999</c:v>
                </c:pt>
                <c:pt idx="168">
                  <c:v>164.96</c:v>
                </c:pt>
                <c:pt idx="169">
                  <c:v>163.66999999999999</c:v>
                </c:pt>
                <c:pt idx="170">
                  <c:v>158.4</c:v>
                </c:pt>
                <c:pt idx="171">
                  <c:v>154.97</c:v>
                </c:pt>
                <c:pt idx="172">
                  <c:v>151.41</c:v>
                </c:pt>
                <c:pt idx="173">
                  <c:v>146.12</c:v>
                </c:pt>
                <c:pt idx="174">
                  <c:v>152.51</c:v>
                </c:pt>
                <c:pt idx="175">
                  <c:v>155.15</c:v>
                </c:pt>
                <c:pt idx="176">
                  <c:v>151.47</c:v>
                </c:pt>
                <c:pt idx="177">
                  <c:v>144.26</c:v>
                </c:pt>
                <c:pt idx="178">
                  <c:v>144.09</c:v>
                </c:pt>
                <c:pt idx="179">
                  <c:v>141.62</c:v>
                </c:pt>
                <c:pt idx="180">
                  <c:v>143.77000000000001</c:v>
                </c:pt>
                <c:pt idx="181">
                  <c:v>141.5</c:v>
                </c:pt>
                <c:pt idx="182">
                  <c:v>139.44999999999999</c:v>
                </c:pt>
                <c:pt idx="183">
                  <c:v>139.29</c:v>
                </c:pt>
                <c:pt idx="184">
                  <c:v>140.26</c:v>
                </c:pt>
                <c:pt idx="185">
                  <c:v>138.55000000000001</c:v>
                </c:pt>
              </c:numCache>
            </c:numRef>
          </c:val>
          <c:smooth val="0"/>
          <c:extLst>
            <c:ext xmlns:c16="http://schemas.microsoft.com/office/drawing/2014/chart" uri="{C3380CC4-5D6E-409C-BE32-E72D297353CC}">
              <c16:uniqueId val="{00000000-6DDC-4F75-BEE1-7480DB86EB0D}"/>
            </c:ext>
          </c:extLst>
        </c:ser>
        <c:dLbls>
          <c:showLegendKey val="0"/>
          <c:showVal val="0"/>
          <c:showCatName val="0"/>
          <c:showSerName val="0"/>
          <c:showPercent val="0"/>
          <c:showBubbleSize val="0"/>
        </c:dLbls>
        <c:smooth val="0"/>
        <c:axId val="734534152"/>
        <c:axId val="1"/>
      </c:lineChart>
      <c:catAx>
        <c:axId val="734534152"/>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350"/>
          <c:min val="0"/>
        </c:scaling>
        <c:delete val="0"/>
        <c:axPos val="l"/>
        <c:majorGridlines>
          <c:spPr>
            <a:ln>
              <a:noFill/>
            </a:ln>
          </c:spPr>
        </c:majorGridlines>
        <c:numFmt formatCode="General" sourceLinked="1"/>
        <c:majorTickMark val="out"/>
        <c:minorTickMark val="none"/>
        <c:tickLblPos val="none"/>
        <c:spPr>
          <a:ln w="9525" algn="ctr">
            <a:solidFill>
              <a:schemeClr val="tx1"/>
            </a:solidFill>
            <a:prstDash val="solid"/>
          </a:ln>
        </c:spPr>
        <c:txPr>
          <a:bodyPr wrap="none"/>
          <a:lstStyle/>
          <a:p>
            <a:pPr>
              <a:defRPr sz="800">
                <a:latin typeface="+mn-lt"/>
                <a:ea typeface="+mn-ea"/>
                <a:cs typeface="+mn-cs"/>
                <a:sym typeface="+mn-lt"/>
              </a:defRPr>
            </a:pPr>
            <a:endParaRPr lang="es-ES"/>
          </a:p>
        </c:txPr>
        <c:crossAx val="734534152"/>
        <c:crosses val="min"/>
        <c:crossBetween val="midCat"/>
        <c:majorUnit val="50"/>
      </c:valAx>
    </c:plotArea>
    <c:plotVisOnly val="0"/>
    <c:dispBlanksAs val="gap"/>
    <c:showDLblsOverMax val="1"/>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55.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5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DA8EDF6-4DF9-4C28-826C-91B94EB3BD0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A98F4D2-CDC1-4EFF-BCD8-08C7891BAB4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D320081-B347-4EBC-87B2-1F036A0A89B0}" type="datetimeFigureOut">
              <a:rPr lang="en-US" smtClean="0"/>
              <a:t>12/5/2019</a:t>
            </a:fld>
            <a:endParaRPr lang="en-US"/>
          </a:p>
        </p:txBody>
      </p:sp>
      <p:sp>
        <p:nvSpPr>
          <p:cNvPr id="4" name="Footer Placeholder 3">
            <a:extLst>
              <a:ext uri="{FF2B5EF4-FFF2-40B4-BE49-F238E27FC236}">
                <a16:creationId xmlns:a16="http://schemas.microsoft.com/office/drawing/2014/main" id="{C56E5507-E13D-4767-AF18-AADDDCA3F72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D1A8D4B-DBFC-456D-B2F5-299DEA67D6F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8B1CDB2-9BDA-4E20-9EAB-7EFF16FEAE4F}" type="slidenum">
              <a:rPr lang="en-US" smtClean="0"/>
              <a:t>‹#›</a:t>
            </a:fld>
            <a:endParaRPr lang="en-US"/>
          </a:p>
        </p:txBody>
      </p:sp>
    </p:spTree>
    <p:extLst>
      <p:ext uri="{BB962C8B-B14F-4D97-AF65-F5344CB8AC3E}">
        <p14:creationId xmlns:p14="http://schemas.microsoft.com/office/powerpoint/2010/main" val="32994562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C4BAA1-CB43-458B-9CE5-6A865A8AFBBF}" type="datetimeFigureOut">
              <a:rPr lang="en-US" smtClean="0"/>
              <a:pPr/>
              <a:t>12/5/2019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307018-F034-4AF3-A591-BC5BE5B77ADF}" type="slidenum">
              <a:rPr lang="en-US" smtClean="0"/>
              <a:pPr/>
              <a:t>‹#›</a:t>
            </a:fld>
            <a:endParaRPr lang="en-US" dirty="0"/>
          </a:p>
        </p:txBody>
      </p:sp>
    </p:spTree>
    <p:extLst>
      <p:ext uri="{BB962C8B-B14F-4D97-AF65-F5344CB8AC3E}">
        <p14:creationId xmlns:p14="http://schemas.microsoft.com/office/powerpoint/2010/main" val="34994158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307018-F034-4AF3-A591-BC5BE5B77ADF}" type="slidenum">
              <a:rPr lang="en-US" smtClean="0"/>
              <a:pPr/>
              <a:t>1</a:t>
            </a:fld>
            <a:endParaRPr lang="en-US" dirty="0"/>
          </a:p>
        </p:txBody>
      </p:sp>
    </p:spTree>
    <p:extLst>
      <p:ext uri="{BB962C8B-B14F-4D97-AF65-F5344CB8AC3E}">
        <p14:creationId xmlns:p14="http://schemas.microsoft.com/office/powerpoint/2010/main" val="26329718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307018-F034-4AF3-A591-BC5BE5B77ADF}" type="slidenum">
              <a:rPr lang="en-US" smtClean="0"/>
              <a:pPr/>
              <a:t>3</a:t>
            </a:fld>
            <a:endParaRPr lang="en-US" dirty="0"/>
          </a:p>
        </p:txBody>
      </p:sp>
    </p:spTree>
    <p:extLst>
      <p:ext uri="{BB962C8B-B14F-4D97-AF65-F5344CB8AC3E}">
        <p14:creationId xmlns:p14="http://schemas.microsoft.com/office/powerpoint/2010/main" val="30702982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307018-F034-4AF3-A591-BC5BE5B77ADF}" type="slidenum">
              <a:rPr lang="en-US" smtClean="0"/>
              <a:pPr/>
              <a:t>4</a:t>
            </a:fld>
            <a:endParaRPr lang="en-US" dirty="0"/>
          </a:p>
        </p:txBody>
      </p:sp>
    </p:spTree>
    <p:extLst>
      <p:ext uri="{BB962C8B-B14F-4D97-AF65-F5344CB8AC3E}">
        <p14:creationId xmlns:p14="http://schemas.microsoft.com/office/powerpoint/2010/main" val="19449625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307018-F034-4AF3-A591-BC5BE5B77ADF}" type="slidenum">
              <a:rPr lang="en-US" smtClean="0"/>
              <a:pPr/>
              <a:t>5</a:t>
            </a:fld>
            <a:endParaRPr lang="en-US" dirty="0"/>
          </a:p>
        </p:txBody>
      </p:sp>
    </p:spTree>
    <p:extLst>
      <p:ext uri="{BB962C8B-B14F-4D97-AF65-F5344CB8AC3E}">
        <p14:creationId xmlns:p14="http://schemas.microsoft.com/office/powerpoint/2010/main" val="2638099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307018-F034-4AF3-A591-BC5BE5B77ADF}" type="slidenum">
              <a:rPr lang="en-US" smtClean="0"/>
              <a:pPr/>
              <a:t>6</a:t>
            </a:fld>
            <a:endParaRPr lang="en-US" dirty="0"/>
          </a:p>
        </p:txBody>
      </p:sp>
    </p:spTree>
    <p:extLst>
      <p:ext uri="{BB962C8B-B14F-4D97-AF65-F5344CB8AC3E}">
        <p14:creationId xmlns:p14="http://schemas.microsoft.com/office/powerpoint/2010/main" val="33819951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307018-F034-4AF3-A591-BC5BE5B77ADF}" type="slidenum">
              <a:rPr lang="en-US" smtClean="0"/>
              <a:pPr/>
              <a:t>7</a:t>
            </a:fld>
            <a:endParaRPr lang="en-US" dirty="0"/>
          </a:p>
        </p:txBody>
      </p:sp>
    </p:spTree>
    <p:extLst>
      <p:ext uri="{BB962C8B-B14F-4D97-AF65-F5344CB8AC3E}">
        <p14:creationId xmlns:p14="http://schemas.microsoft.com/office/powerpoint/2010/main" val="35116991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307018-F034-4AF3-A591-BC5BE5B77ADF}" type="slidenum">
              <a:rPr lang="en-US" smtClean="0"/>
              <a:pPr/>
              <a:t>8</a:t>
            </a:fld>
            <a:endParaRPr lang="en-US" dirty="0"/>
          </a:p>
        </p:txBody>
      </p:sp>
    </p:spTree>
    <p:extLst>
      <p:ext uri="{BB962C8B-B14F-4D97-AF65-F5344CB8AC3E}">
        <p14:creationId xmlns:p14="http://schemas.microsoft.com/office/powerpoint/2010/main" val="28142724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307018-F034-4AF3-A591-BC5BE5B77ADF}" type="slidenum">
              <a:rPr lang="en-US" smtClean="0"/>
              <a:pPr/>
              <a:t>9</a:t>
            </a:fld>
            <a:endParaRPr lang="en-US" dirty="0"/>
          </a:p>
        </p:txBody>
      </p:sp>
    </p:spTree>
    <p:extLst>
      <p:ext uri="{BB962C8B-B14F-4D97-AF65-F5344CB8AC3E}">
        <p14:creationId xmlns:p14="http://schemas.microsoft.com/office/powerpoint/2010/main" val="40505299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307018-F034-4AF3-A591-BC5BE5B77ADF}" type="slidenum">
              <a:rPr lang="en-US" smtClean="0"/>
              <a:pPr/>
              <a:t>10</a:t>
            </a:fld>
            <a:endParaRPr lang="en-US" dirty="0"/>
          </a:p>
        </p:txBody>
      </p:sp>
    </p:spTree>
    <p:extLst>
      <p:ext uri="{BB962C8B-B14F-4D97-AF65-F5344CB8AC3E}">
        <p14:creationId xmlns:p14="http://schemas.microsoft.com/office/powerpoint/2010/main" val="37164292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image" Target="../media/image3.png"/><Relationship Id="rId5" Type="http://schemas.openxmlformats.org/officeDocument/2006/relationships/image" Target="../media/image2.emf"/><Relationship Id="rId4" Type="http://schemas.openxmlformats.org/officeDocument/2006/relationships/oleObject" Target="../embeddings/oleObject2.bin"/></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lvl1pPr eaLnBrk="1">
              <a:defRPr/>
            </a:lvl1pPr>
          </a:lstStyle>
          <a:p>
            <a:endParaRPr lang="en-US" dirty="0"/>
          </a:p>
        </p:txBody>
      </p:sp>
      <p:sp>
        <p:nvSpPr>
          <p:cNvPr id="5" name="Footer Placeholder 4"/>
          <p:cNvSpPr>
            <a:spLocks noGrp="1"/>
          </p:cNvSpPr>
          <p:nvPr>
            <p:ph type="ftr" sz="quarter" idx="11"/>
          </p:nvPr>
        </p:nvSpPr>
        <p:spPr/>
        <p:txBody>
          <a:bodyPr/>
          <a:lstStyle>
            <a:lvl1pPr eaLnBrk="1">
              <a:defRPr/>
            </a:lvl1pPr>
          </a:lstStyle>
          <a:p>
            <a:endParaRPr lang="en-US" dirty="0"/>
          </a:p>
        </p:txBody>
      </p:sp>
      <p:sp>
        <p:nvSpPr>
          <p:cNvPr id="6" name="Slide Number Placeholder 5"/>
          <p:cNvSpPr>
            <a:spLocks noGrp="1"/>
          </p:cNvSpPr>
          <p:nvPr>
            <p:ph type="sldNum" sz="quarter" idx="12"/>
          </p:nvPr>
        </p:nvSpPr>
        <p:spPr/>
        <p:txBody>
          <a:bodyPr/>
          <a:lstStyle/>
          <a:p>
            <a:fld id="{94895F93-9E70-4CBF-8144-0BD5504DC31D}"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06633039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21076" name="think-cell Slide" r:id="rId4" imgW="353" imgH="353" progId="TCLayout.ActiveDocument.1">
                  <p:embed/>
                </p:oleObj>
              </mc:Choice>
              <mc:Fallback>
                <p:oleObj name="think-cell Slide" r:id="rId4" imgW="353" imgH="353"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a:xfrm>
            <a:off x="228600" y="0"/>
            <a:ext cx="8686800" cy="1143000"/>
          </a:xfrm>
        </p:spPr>
        <p:txBody>
          <a:bodyPr/>
          <a:lstStyle/>
          <a:p>
            <a:r>
              <a:rPr lang="en-US" dirty="0"/>
              <a:t>Click to edit Master title style</a:t>
            </a:r>
          </a:p>
        </p:txBody>
      </p:sp>
      <p:sp>
        <p:nvSpPr>
          <p:cNvPr id="9" name="Slide Number Placeholder 5"/>
          <p:cNvSpPr>
            <a:spLocks noGrp="1"/>
          </p:cNvSpPr>
          <p:nvPr>
            <p:ph type="sldNum" sz="quarter" idx="4"/>
          </p:nvPr>
        </p:nvSpPr>
        <p:spPr>
          <a:xfrm>
            <a:off x="6400800" y="6460964"/>
            <a:ext cx="2209800" cy="304800"/>
          </a:xfrm>
          <a:prstGeom prst="rect">
            <a:avLst/>
          </a:prstGeom>
        </p:spPr>
        <p:txBody>
          <a:bodyPr vert="horz" lIns="91440" tIns="45720" rIns="91440" bIns="45720" rtlCol="0" anchor="ctr"/>
          <a:lstStyle>
            <a:lvl1pPr algn="r">
              <a:defRPr sz="1100">
                <a:solidFill>
                  <a:schemeClr val="bg1">
                    <a:lumMod val="50000"/>
                  </a:schemeClr>
                </a:solidFill>
              </a:defRPr>
            </a:lvl1pPr>
          </a:lstStyle>
          <a:p>
            <a:fld id="{94895F93-9E70-4CBF-8144-0BD5504DC31D}" type="slidenum">
              <a:rPr lang="en-US" smtClean="0"/>
              <a:pPr/>
              <a:t>‹#›</a:t>
            </a:fld>
            <a:endParaRPr lang="en-US" dirty="0"/>
          </a:p>
        </p:txBody>
      </p:sp>
      <p:pic>
        <p:nvPicPr>
          <p:cNvPr id="11" name="Picture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28600" y="6467237"/>
            <a:ext cx="1295400" cy="292255"/>
          </a:xfrm>
          <a:prstGeom prst="rect">
            <a:avLst/>
          </a:prstGeom>
        </p:spPr>
      </p:pic>
      <p:sp>
        <p:nvSpPr>
          <p:cNvPr id="6" name="TextBox 5"/>
          <p:cNvSpPr txBox="1"/>
          <p:nvPr userDrawn="1"/>
        </p:nvSpPr>
        <p:spPr>
          <a:xfrm>
            <a:off x="2286000" y="6497948"/>
            <a:ext cx="4572000" cy="230832"/>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solidFill>
                  <a:schemeClr val="bg1">
                    <a:lumMod val="50000"/>
                  </a:schemeClr>
                </a:solidFill>
              </a:rPr>
              <a:t>Study by NewForesight | © IDH 2019 | All rights reserved</a:t>
            </a:r>
          </a:p>
        </p:txBody>
      </p:sp>
      <p:sp>
        <p:nvSpPr>
          <p:cNvPr id="7" name="Text Placeholder 2">
            <a:extLst>
              <a:ext uri="{FF2B5EF4-FFF2-40B4-BE49-F238E27FC236}">
                <a16:creationId xmlns:a16="http://schemas.microsoft.com/office/drawing/2014/main" id="{E94B7E74-0D8B-449D-B83F-4E831AAE6DC7}"/>
              </a:ext>
            </a:extLst>
          </p:cNvPr>
          <p:cNvSpPr>
            <a:spLocks noGrp="1"/>
          </p:cNvSpPr>
          <p:nvPr>
            <p:ph idx="1"/>
          </p:nvPr>
        </p:nvSpPr>
        <p:spPr>
          <a:xfrm>
            <a:off x="228600" y="1447800"/>
            <a:ext cx="8686800" cy="46783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heme" Target="../theme/theme1.xml"/><Relationship Id="rId7"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3.xml"/><Relationship Id="rId5" Type="http://schemas.openxmlformats.org/officeDocument/2006/relationships/tags" Target="../tags/tag2.xml"/><Relationship Id="rId4"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5"/>
            </p:custDataLst>
            <p:extLst>
              <p:ext uri="{D42A27DB-BD31-4B8C-83A1-F6EECF244321}">
                <p14:modId xmlns:p14="http://schemas.microsoft.com/office/powerpoint/2010/main" val="2108702347"/>
              </p:ext>
            </p:ext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402816" name="think-cell Slide" r:id="rId7" imgW="270" imgH="270" progId="TCLayout.ActiveDocument.1">
                  <p:embed/>
                </p:oleObj>
              </mc:Choice>
              <mc:Fallback>
                <p:oleObj name="think-cell Slide" r:id="rId7" imgW="270" imgH="270" progId="TCLayout.ActiveDocument.1">
                  <p:embed/>
                  <p:pic>
                    <p:nvPicPr>
                      <p:cNvPr id="0" name="Picture 1" hidden="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8" name="Rectangle 7" hidden="1">
            <a:extLst>
              <a:ext uri="{FF2B5EF4-FFF2-40B4-BE49-F238E27FC236}">
                <a16:creationId xmlns:a16="http://schemas.microsoft.com/office/drawing/2014/main" id="{EEA5FF4C-FF77-4FCE-9F71-17430FAB0DEE}"/>
              </a:ext>
            </a:extLst>
          </p:cNvPr>
          <p:cNvSpPr/>
          <p:nvPr userDrawn="1">
            <p:custDataLst>
              <p:tags r:id="rId6"/>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2400" b="0" i="0" baseline="0" dirty="0">
              <a:latin typeface="Arial" panose="020B0604020202020204" pitchFamily="34" charset="0"/>
              <a:ea typeface="+mj-ea"/>
              <a:cs typeface="+mj-cs"/>
              <a:sym typeface="Arial" panose="020B0604020202020204" pitchFamily="34" charset="0"/>
            </a:endParaRPr>
          </a:p>
        </p:txBody>
      </p:sp>
      <p:sp>
        <p:nvSpPr>
          <p:cNvPr id="2" name="Title Placeholder 1"/>
          <p:cNvSpPr>
            <a:spLocks noGrp="1"/>
          </p:cNvSpPr>
          <p:nvPr>
            <p:ph type="title"/>
          </p:nvPr>
        </p:nvSpPr>
        <p:spPr>
          <a:xfrm>
            <a:off x="228600" y="274638"/>
            <a:ext cx="8686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228600" y="1600200"/>
            <a:ext cx="8686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228600" y="6324600"/>
            <a:ext cx="2133600" cy="396875"/>
          </a:xfrm>
          <a:prstGeom prst="rect">
            <a:avLst/>
          </a:prstGeom>
        </p:spPr>
        <p:txBody>
          <a:bodyPr vert="horz" lIns="91440" tIns="45720" rIns="91440" bIns="45720" rtlCol="0" anchor="ctr"/>
          <a:lstStyle>
            <a:lvl1pPr algn="l" eaLnBrk="1">
              <a:defRPr sz="1200">
                <a:solidFill>
                  <a:schemeClr val="bg1">
                    <a:lumMod val="50000"/>
                  </a:schemeClr>
                </a:solidFill>
              </a:defRPr>
            </a:lvl1pPr>
          </a:lstStyle>
          <a:p>
            <a:endParaRPr lang="en-US" dirty="0"/>
          </a:p>
        </p:txBody>
      </p:sp>
      <p:sp>
        <p:nvSpPr>
          <p:cNvPr id="5" name="Footer Placeholder 4"/>
          <p:cNvSpPr>
            <a:spLocks noGrp="1"/>
          </p:cNvSpPr>
          <p:nvPr>
            <p:ph type="ftr" sz="quarter" idx="3"/>
          </p:nvPr>
        </p:nvSpPr>
        <p:spPr>
          <a:xfrm>
            <a:off x="2362200" y="6324600"/>
            <a:ext cx="4419600" cy="396875"/>
          </a:xfrm>
          <a:prstGeom prst="rect">
            <a:avLst/>
          </a:prstGeom>
        </p:spPr>
        <p:txBody>
          <a:bodyPr vert="horz" lIns="91440" tIns="45720" rIns="91440" bIns="45720" rtlCol="0" anchor="ctr"/>
          <a:lstStyle>
            <a:lvl1pPr algn="ctr" eaLnBrk="1">
              <a:defRPr sz="1200">
                <a:solidFill>
                  <a:schemeClr val="bg1">
                    <a:lumMod val="50000"/>
                  </a:schemeClr>
                </a:solidFill>
              </a:defRPr>
            </a:lvl1pPr>
          </a:lstStyle>
          <a:p>
            <a:endParaRPr lang="en-US" dirty="0"/>
          </a:p>
        </p:txBody>
      </p:sp>
      <p:sp>
        <p:nvSpPr>
          <p:cNvPr id="6" name="Slide Number Placeholder 5"/>
          <p:cNvSpPr>
            <a:spLocks noGrp="1"/>
          </p:cNvSpPr>
          <p:nvPr>
            <p:ph type="sldNum" sz="quarter" idx="4"/>
          </p:nvPr>
        </p:nvSpPr>
        <p:spPr>
          <a:xfrm>
            <a:off x="6781800" y="6324600"/>
            <a:ext cx="1676400" cy="396875"/>
          </a:xfrm>
          <a:prstGeom prst="rect">
            <a:avLst/>
          </a:prstGeom>
        </p:spPr>
        <p:txBody>
          <a:bodyPr vert="horz" lIns="91440" tIns="45720" rIns="91440" bIns="45720" rtlCol="0" anchor="ctr"/>
          <a:lstStyle>
            <a:lvl1pPr algn="r">
              <a:defRPr sz="1200">
                <a:solidFill>
                  <a:schemeClr val="bg1">
                    <a:lumMod val="50000"/>
                  </a:schemeClr>
                </a:solidFill>
              </a:defRPr>
            </a:lvl1pPr>
          </a:lstStyle>
          <a:p>
            <a:fld id="{94895F93-9E70-4CBF-8144-0BD5504DC31D}"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4" r:id="rId2"/>
  </p:sldLayoutIdLst>
  <p:hf hdr="0" ftr="0" dt="0"/>
  <p:txStyles>
    <p:titleStyle>
      <a:lvl1pPr algn="l" defTabSz="914400" rtl="0" eaLnBrk="1" latinLnBrk="0" hangingPunct="1">
        <a:spcBef>
          <a:spcPct val="0"/>
        </a:spcBef>
        <a:buNone/>
        <a:defRPr sz="2400" kern="1200">
          <a:solidFill>
            <a:schemeClr val="tx2"/>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png"/><Relationship Id="rId3" Type="http://schemas.openxmlformats.org/officeDocument/2006/relationships/tags" Target="../tags/tag6.xml"/><Relationship Id="rId7" Type="http://schemas.openxmlformats.org/officeDocument/2006/relationships/image" Target="../media/image4.emf"/><Relationship Id="rId12" Type="http://schemas.openxmlformats.org/officeDocument/2006/relationships/image" Target="../media/image9.png"/><Relationship Id="rId2" Type="http://schemas.openxmlformats.org/officeDocument/2006/relationships/tags" Target="../tags/tag5.xml"/><Relationship Id="rId1" Type="http://schemas.openxmlformats.org/officeDocument/2006/relationships/vmlDrawing" Target="../drawings/vmlDrawing3.vml"/><Relationship Id="rId6" Type="http://schemas.openxmlformats.org/officeDocument/2006/relationships/oleObject" Target="../embeddings/oleObject3.bin"/><Relationship Id="rId11" Type="http://schemas.openxmlformats.org/officeDocument/2006/relationships/image" Target="../media/image8.png"/><Relationship Id="rId5" Type="http://schemas.openxmlformats.org/officeDocument/2006/relationships/notesSlide" Target="../notesSlides/notesSlide1.xml"/><Relationship Id="rId15" Type="http://schemas.openxmlformats.org/officeDocument/2006/relationships/image" Target="../media/image12.jpeg"/><Relationship Id="rId10" Type="http://schemas.openxmlformats.org/officeDocument/2006/relationships/image" Target="../media/image7.png"/><Relationship Id="rId4" Type="http://schemas.openxmlformats.org/officeDocument/2006/relationships/slideLayout" Target="../slideLayouts/slideLayout1.xml"/><Relationship Id="rId9" Type="http://schemas.openxmlformats.org/officeDocument/2006/relationships/image" Target="../media/image6.png"/><Relationship Id="rId14" Type="http://schemas.openxmlformats.org/officeDocument/2006/relationships/image" Target="../media/image11.png"/></Relationships>
</file>

<file path=ppt/slides/_rels/slide10.xml.rels><?xml version="1.0" encoding="UTF-8" standalone="yes"?>
<Relationships xmlns="http://schemas.openxmlformats.org/package/2006/relationships"><Relationship Id="rId8" Type="http://schemas.openxmlformats.org/officeDocument/2006/relationships/image" Target="../media/image61.png"/><Relationship Id="rId13" Type="http://schemas.openxmlformats.org/officeDocument/2006/relationships/image" Target="../media/image9.png"/><Relationship Id="rId3" Type="http://schemas.openxmlformats.org/officeDocument/2006/relationships/slideLayout" Target="../slideLayouts/slideLayout2.xml"/><Relationship Id="rId7" Type="http://schemas.openxmlformats.org/officeDocument/2006/relationships/image" Target="../media/image60.png"/><Relationship Id="rId12" Type="http://schemas.openxmlformats.org/officeDocument/2006/relationships/image" Target="../media/image8.png"/><Relationship Id="rId2" Type="http://schemas.openxmlformats.org/officeDocument/2006/relationships/tags" Target="../tags/tag142.xml"/><Relationship Id="rId1" Type="http://schemas.openxmlformats.org/officeDocument/2006/relationships/vmlDrawing" Target="../drawings/vmlDrawing12.vml"/><Relationship Id="rId6" Type="http://schemas.openxmlformats.org/officeDocument/2006/relationships/image" Target="../media/image4.emf"/><Relationship Id="rId11" Type="http://schemas.openxmlformats.org/officeDocument/2006/relationships/image" Target="../media/image7.png"/><Relationship Id="rId5" Type="http://schemas.openxmlformats.org/officeDocument/2006/relationships/oleObject" Target="../embeddings/oleObject12.bin"/><Relationship Id="rId10" Type="http://schemas.openxmlformats.org/officeDocument/2006/relationships/image" Target="../media/image62.png"/><Relationship Id="rId4" Type="http://schemas.openxmlformats.org/officeDocument/2006/relationships/notesSlide" Target="../notesSlides/notesSlide9.xml"/><Relationship Id="rId9" Type="http://schemas.openxmlformats.org/officeDocument/2006/relationships/hyperlink" Target="https://www.idhsustainabletrade.com/uploaded/2017/12/Smallholder_Engagement_Report.pdf" TargetMode="External"/><Relationship Id="rId14" Type="http://schemas.openxmlformats.org/officeDocument/2006/relationships/image" Target="../media/image10.png"/></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tags" Target="../tags/tag8.xml"/><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tags" Target="../tags/tag7.xml"/><Relationship Id="rId16" Type="http://schemas.openxmlformats.org/officeDocument/2006/relationships/image" Target="../media/image22.png"/><Relationship Id="rId1" Type="http://schemas.openxmlformats.org/officeDocument/2006/relationships/vmlDrawing" Target="../drawings/vmlDrawing4.vml"/><Relationship Id="rId6" Type="http://schemas.openxmlformats.org/officeDocument/2006/relationships/image" Target="../media/image4.emf"/><Relationship Id="rId11" Type="http://schemas.openxmlformats.org/officeDocument/2006/relationships/image" Target="../media/image17.png"/><Relationship Id="rId5" Type="http://schemas.openxmlformats.org/officeDocument/2006/relationships/oleObject" Target="../embeddings/oleObject4.bin"/><Relationship Id="rId15" Type="http://schemas.openxmlformats.org/officeDocument/2006/relationships/image" Target="../media/image21.png"/><Relationship Id="rId10" Type="http://schemas.openxmlformats.org/officeDocument/2006/relationships/image" Target="../media/image16.png"/><Relationship Id="rId4" Type="http://schemas.openxmlformats.org/officeDocument/2006/relationships/slideLayout" Target="../slideLayouts/slideLayout2.xml"/><Relationship Id="rId9" Type="http://schemas.openxmlformats.org/officeDocument/2006/relationships/image" Target="../media/image15.png"/><Relationship Id="rId14" Type="http://schemas.openxmlformats.org/officeDocument/2006/relationships/image" Target="../media/image20.png"/></Relationships>
</file>

<file path=ppt/slides/_rels/slide3.xml.rels><?xml version="1.0" encoding="UTF-8" standalone="yes"?>
<Relationships xmlns="http://schemas.openxmlformats.org/package/2006/relationships"><Relationship Id="rId8" Type="http://schemas.openxmlformats.org/officeDocument/2006/relationships/hyperlink" Target="https://www.idhsustainabletrade.com/uploaded/2017/12/Smallholder_Engagement_Report.pdf" TargetMode="External"/><Relationship Id="rId13" Type="http://schemas.openxmlformats.org/officeDocument/2006/relationships/image" Target="../media/image26.png"/><Relationship Id="rId3" Type="http://schemas.openxmlformats.org/officeDocument/2006/relationships/tags" Target="../tags/tag10.xml"/><Relationship Id="rId7" Type="http://schemas.openxmlformats.org/officeDocument/2006/relationships/image" Target="../media/image4.emf"/><Relationship Id="rId12" Type="http://schemas.openxmlformats.org/officeDocument/2006/relationships/image" Target="../media/image25.png"/><Relationship Id="rId2" Type="http://schemas.openxmlformats.org/officeDocument/2006/relationships/tags" Target="../tags/tag9.xml"/><Relationship Id="rId1" Type="http://schemas.openxmlformats.org/officeDocument/2006/relationships/vmlDrawing" Target="../drawings/vmlDrawing5.vml"/><Relationship Id="rId6" Type="http://schemas.openxmlformats.org/officeDocument/2006/relationships/oleObject" Target="../embeddings/oleObject5.bin"/><Relationship Id="rId11" Type="http://schemas.openxmlformats.org/officeDocument/2006/relationships/image" Target="../media/image24.png"/><Relationship Id="rId5" Type="http://schemas.openxmlformats.org/officeDocument/2006/relationships/notesSlide" Target="../notesSlides/notesSlide2.xml"/><Relationship Id="rId10" Type="http://schemas.openxmlformats.org/officeDocument/2006/relationships/image" Target="../media/image23.png"/><Relationship Id="rId4" Type="http://schemas.openxmlformats.org/officeDocument/2006/relationships/slideLayout" Target="../slideLayouts/slideLayout2.xml"/><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13" Type="http://schemas.openxmlformats.org/officeDocument/2006/relationships/image" Target="../media/image31.png"/><Relationship Id="rId18" Type="http://schemas.openxmlformats.org/officeDocument/2006/relationships/image" Target="../media/image35.png"/><Relationship Id="rId26" Type="http://schemas.openxmlformats.org/officeDocument/2006/relationships/image" Target="../media/image41.png"/><Relationship Id="rId3" Type="http://schemas.openxmlformats.org/officeDocument/2006/relationships/tags" Target="../tags/tag12.xml"/><Relationship Id="rId21" Type="http://schemas.microsoft.com/office/2007/relationships/hdphoto" Target="../media/hdphoto3.wdp"/><Relationship Id="rId34" Type="http://schemas.openxmlformats.org/officeDocument/2006/relationships/image" Target="../media/image49.png"/><Relationship Id="rId7" Type="http://schemas.openxmlformats.org/officeDocument/2006/relationships/image" Target="../media/image4.emf"/><Relationship Id="rId12" Type="http://schemas.openxmlformats.org/officeDocument/2006/relationships/image" Target="../media/image30.png"/><Relationship Id="rId17" Type="http://schemas.openxmlformats.org/officeDocument/2006/relationships/image" Target="../media/image34.png"/><Relationship Id="rId25" Type="http://schemas.openxmlformats.org/officeDocument/2006/relationships/image" Target="../media/image40.png"/><Relationship Id="rId33" Type="http://schemas.openxmlformats.org/officeDocument/2006/relationships/image" Target="../media/image48.png"/><Relationship Id="rId2" Type="http://schemas.openxmlformats.org/officeDocument/2006/relationships/tags" Target="../tags/tag11.xml"/><Relationship Id="rId16" Type="http://schemas.openxmlformats.org/officeDocument/2006/relationships/image" Target="../media/image33.png"/><Relationship Id="rId20" Type="http://schemas.openxmlformats.org/officeDocument/2006/relationships/image" Target="../media/image37.png"/><Relationship Id="rId29" Type="http://schemas.openxmlformats.org/officeDocument/2006/relationships/image" Target="../media/image44.png"/><Relationship Id="rId1" Type="http://schemas.openxmlformats.org/officeDocument/2006/relationships/vmlDrawing" Target="../drawings/vmlDrawing6.vml"/><Relationship Id="rId6" Type="http://schemas.openxmlformats.org/officeDocument/2006/relationships/oleObject" Target="../embeddings/oleObject6.bin"/><Relationship Id="rId11" Type="http://schemas.microsoft.com/office/2007/relationships/hdphoto" Target="../media/hdphoto1.wdp"/><Relationship Id="rId24" Type="http://schemas.microsoft.com/office/2007/relationships/hdphoto" Target="../media/hdphoto4.wdp"/><Relationship Id="rId32" Type="http://schemas.openxmlformats.org/officeDocument/2006/relationships/image" Target="../media/image47.png"/><Relationship Id="rId5" Type="http://schemas.openxmlformats.org/officeDocument/2006/relationships/notesSlide" Target="../notesSlides/notesSlide3.xml"/><Relationship Id="rId15" Type="http://schemas.openxmlformats.org/officeDocument/2006/relationships/image" Target="../media/image32.png"/><Relationship Id="rId23" Type="http://schemas.openxmlformats.org/officeDocument/2006/relationships/image" Target="../media/image39.png"/><Relationship Id="rId28" Type="http://schemas.openxmlformats.org/officeDocument/2006/relationships/image" Target="../media/image43.png"/><Relationship Id="rId10" Type="http://schemas.openxmlformats.org/officeDocument/2006/relationships/image" Target="../media/image29.png"/><Relationship Id="rId19" Type="http://schemas.openxmlformats.org/officeDocument/2006/relationships/image" Target="../media/image36.png"/><Relationship Id="rId31" Type="http://schemas.openxmlformats.org/officeDocument/2006/relationships/image" Target="../media/image46.png"/><Relationship Id="rId4" Type="http://schemas.openxmlformats.org/officeDocument/2006/relationships/slideLayout" Target="../slideLayouts/slideLayout2.xml"/><Relationship Id="rId9" Type="http://schemas.openxmlformats.org/officeDocument/2006/relationships/image" Target="../media/image28.png"/><Relationship Id="rId14" Type="http://schemas.microsoft.com/office/2007/relationships/hdphoto" Target="../media/hdphoto2.wdp"/><Relationship Id="rId22" Type="http://schemas.openxmlformats.org/officeDocument/2006/relationships/image" Target="../media/image38.png"/><Relationship Id="rId27" Type="http://schemas.openxmlformats.org/officeDocument/2006/relationships/image" Target="../media/image42.png"/><Relationship Id="rId30" Type="http://schemas.openxmlformats.org/officeDocument/2006/relationships/image" Target="../media/image45.png"/><Relationship Id="rId8" Type="http://schemas.openxmlformats.org/officeDocument/2006/relationships/image" Target="../media/image27.png"/></Relationships>
</file>

<file path=ppt/slides/_rels/slide5.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tags" Target="../tags/tag14.xml"/><Relationship Id="rId7" Type="http://schemas.openxmlformats.org/officeDocument/2006/relationships/image" Target="../media/image1.emf"/><Relationship Id="rId12" Type="http://schemas.openxmlformats.org/officeDocument/2006/relationships/image" Target="../media/image54.png"/><Relationship Id="rId2" Type="http://schemas.openxmlformats.org/officeDocument/2006/relationships/tags" Target="../tags/tag13.xml"/><Relationship Id="rId1" Type="http://schemas.openxmlformats.org/officeDocument/2006/relationships/vmlDrawing" Target="../drawings/vmlDrawing7.vml"/><Relationship Id="rId6" Type="http://schemas.openxmlformats.org/officeDocument/2006/relationships/oleObject" Target="../embeddings/oleObject7.bin"/><Relationship Id="rId11" Type="http://schemas.openxmlformats.org/officeDocument/2006/relationships/image" Target="../media/image53.png"/><Relationship Id="rId5" Type="http://schemas.openxmlformats.org/officeDocument/2006/relationships/notesSlide" Target="../notesSlides/notesSlide4.xml"/><Relationship Id="rId10" Type="http://schemas.openxmlformats.org/officeDocument/2006/relationships/image" Target="../media/image52.png"/><Relationship Id="rId4" Type="http://schemas.openxmlformats.org/officeDocument/2006/relationships/slideLayout" Target="../slideLayouts/slideLayout2.xml"/><Relationship Id="rId9" Type="http://schemas.openxmlformats.org/officeDocument/2006/relationships/image" Target="../media/image51.png"/></Relationships>
</file>

<file path=ppt/slides/_rels/slide6.xml.rels><?xml version="1.0" encoding="UTF-8" standalone="yes"?>
<Relationships xmlns="http://schemas.openxmlformats.org/package/2006/relationships"><Relationship Id="rId26" Type="http://schemas.openxmlformats.org/officeDocument/2006/relationships/tags" Target="../tags/tag39.xml"/><Relationship Id="rId21" Type="http://schemas.openxmlformats.org/officeDocument/2006/relationships/tags" Target="../tags/tag34.xml"/><Relationship Id="rId42" Type="http://schemas.openxmlformats.org/officeDocument/2006/relationships/tags" Target="../tags/tag55.xml"/><Relationship Id="rId47" Type="http://schemas.openxmlformats.org/officeDocument/2006/relationships/tags" Target="../tags/tag60.xml"/><Relationship Id="rId63" Type="http://schemas.openxmlformats.org/officeDocument/2006/relationships/tags" Target="../tags/tag76.xml"/><Relationship Id="rId68" Type="http://schemas.openxmlformats.org/officeDocument/2006/relationships/tags" Target="../tags/tag81.xml"/><Relationship Id="rId84" Type="http://schemas.openxmlformats.org/officeDocument/2006/relationships/tags" Target="../tags/tag97.xml"/><Relationship Id="rId89" Type="http://schemas.openxmlformats.org/officeDocument/2006/relationships/tags" Target="../tags/tag102.xml"/><Relationship Id="rId16" Type="http://schemas.openxmlformats.org/officeDocument/2006/relationships/tags" Target="../tags/tag29.xml"/><Relationship Id="rId11" Type="http://schemas.openxmlformats.org/officeDocument/2006/relationships/tags" Target="../tags/tag24.xml"/><Relationship Id="rId32" Type="http://schemas.openxmlformats.org/officeDocument/2006/relationships/tags" Target="../tags/tag45.xml"/><Relationship Id="rId37" Type="http://schemas.openxmlformats.org/officeDocument/2006/relationships/tags" Target="../tags/tag50.xml"/><Relationship Id="rId53" Type="http://schemas.openxmlformats.org/officeDocument/2006/relationships/tags" Target="../tags/tag66.xml"/><Relationship Id="rId58" Type="http://schemas.openxmlformats.org/officeDocument/2006/relationships/tags" Target="../tags/tag71.xml"/><Relationship Id="rId74" Type="http://schemas.openxmlformats.org/officeDocument/2006/relationships/tags" Target="../tags/tag87.xml"/><Relationship Id="rId79" Type="http://schemas.openxmlformats.org/officeDocument/2006/relationships/tags" Target="../tags/tag92.xml"/><Relationship Id="rId5" Type="http://schemas.openxmlformats.org/officeDocument/2006/relationships/tags" Target="../tags/tag18.xml"/><Relationship Id="rId90" Type="http://schemas.openxmlformats.org/officeDocument/2006/relationships/tags" Target="../tags/tag103.xml"/><Relationship Id="rId95" Type="http://schemas.openxmlformats.org/officeDocument/2006/relationships/oleObject" Target="../embeddings/oleObject8.bin"/><Relationship Id="rId22" Type="http://schemas.openxmlformats.org/officeDocument/2006/relationships/tags" Target="../tags/tag35.xml"/><Relationship Id="rId27" Type="http://schemas.openxmlformats.org/officeDocument/2006/relationships/tags" Target="../tags/tag40.xml"/><Relationship Id="rId43" Type="http://schemas.openxmlformats.org/officeDocument/2006/relationships/tags" Target="../tags/tag56.xml"/><Relationship Id="rId48" Type="http://schemas.openxmlformats.org/officeDocument/2006/relationships/tags" Target="../tags/tag61.xml"/><Relationship Id="rId64" Type="http://schemas.openxmlformats.org/officeDocument/2006/relationships/tags" Target="../tags/tag77.xml"/><Relationship Id="rId69" Type="http://schemas.openxmlformats.org/officeDocument/2006/relationships/tags" Target="../tags/tag82.xml"/><Relationship Id="rId80" Type="http://schemas.openxmlformats.org/officeDocument/2006/relationships/tags" Target="../tags/tag93.xml"/><Relationship Id="rId85" Type="http://schemas.openxmlformats.org/officeDocument/2006/relationships/tags" Target="../tags/tag98.xml"/><Relationship Id="rId3" Type="http://schemas.openxmlformats.org/officeDocument/2006/relationships/tags" Target="../tags/tag16.xml"/><Relationship Id="rId12" Type="http://schemas.openxmlformats.org/officeDocument/2006/relationships/tags" Target="../tags/tag25.xml"/><Relationship Id="rId17" Type="http://schemas.openxmlformats.org/officeDocument/2006/relationships/tags" Target="../tags/tag30.xml"/><Relationship Id="rId25" Type="http://schemas.openxmlformats.org/officeDocument/2006/relationships/tags" Target="../tags/tag38.xml"/><Relationship Id="rId33" Type="http://schemas.openxmlformats.org/officeDocument/2006/relationships/tags" Target="../tags/tag46.xml"/><Relationship Id="rId38" Type="http://schemas.openxmlformats.org/officeDocument/2006/relationships/tags" Target="../tags/tag51.xml"/><Relationship Id="rId46" Type="http://schemas.openxmlformats.org/officeDocument/2006/relationships/tags" Target="../tags/tag59.xml"/><Relationship Id="rId59" Type="http://schemas.openxmlformats.org/officeDocument/2006/relationships/tags" Target="../tags/tag72.xml"/><Relationship Id="rId67" Type="http://schemas.openxmlformats.org/officeDocument/2006/relationships/tags" Target="../tags/tag80.xml"/><Relationship Id="rId20" Type="http://schemas.openxmlformats.org/officeDocument/2006/relationships/tags" Target="../tags/tag33.xml"/><Relationship Id="rId41" Type="http://schemas.openxmlformats.org/officeDocument/2006/relationships/tags" Target="../tags/tag54.xml"/><Relationship Id="rId54" Type="http://schemas.openxmlformats.org/officeDocument/2006/relationships/tags" Target="../tags/tag67.xml"/><Relationship Id="rId62" Type="http://schemas.openxmlformats.org/officeDocument/2006/relationships/tags" Target="../tags/tag75.xml"/><Relationship Id="rId70" Type="http://schemas.openxmlformats.org/officeDocument/2006/relationships/tags" Target="../tags/tag83.xml"/><Relationship Id="rId75" Type="http://schemas.openxmlformats.org/officeDocument/2006/relationships/tags" Target="../tags/tag88.xml"/><Relationship Id="rId83" Type="http://schemas.openxmlformats.org/officeDocument/2006/relationships/tags" Target="../tags/tag96.xml"/><Relationship Id="rId88" Type="http://schemas.openxmlformats.org/officeDocument/2006/relationships/tags" Target="../tags/tag101.xml"/><Relationship Id="rId91" Type="http://schemas.openxmlformats.org/officeDocument/2006/relationships/tags" Target="../tags/tag104.xml"/><Relationship Id="rId96" Type="http://schemas.openxmlformats.org/officeDocument/2006/relationships/image" Target="../media/image2.emf"/><Relationship Id="rId1" Type="http://schemas.openxmlformats.org/officeDocument/2006/relationships/vmlDrawing" Target="../drawings/vmlDrawing8.vml"/><Relationship Id="rId6" Type="http://schemas.openxmlformats.org/officeDocument/2006/relationships/tags" Target="../tags/tag19.xml"/><Relationship Id="rId15" Type="http://schemas.openxmlformats.org/officeDocument/2006/relationships/tags" Target="../tags/tag28.xml"/><Relationship Id="rId23" Type="http://schemas.openxmlformats.org/officeDocument/2006/relationships/tags" Target="../tags/tag36.xml"/><Relationship Id="rId28" Type="http://schemas.openxmlformats.org/officeDocument/2006/relationships/tags" Target="../tags/tag41.xml"/><Relationship Id="rId36" Type="http://schemas.openxmlformats.org/officeDocument/2006/relationships/tags" Target="../tags/tag49.xml"/><Relationship Id="rId49" Type="http://schemas.openxmlformats.org/officeDocument/2006/relationships/tags" Target="../tags/tag62.xml"/><Relationship Id="rId57" Type="http://schemas.openxmlformats.org/officeDocument/2006/relationships/tags" Target="../tags/tag70.xml"/><Relationship Id="rId10" Type="http://schemas.openxmlformats.org/officeDocument/2006/relationships/tags" Target="../tags/tag23.xml"/><Relationship Id="rId31" Type="http://schemas.openxmlformats.org/officeDocument/2006/relationships/tags" Target="../tags/tag44.xml"/><Relationship Id="rId44" Type="http://schemas.openxmlformats.org/officeDocument/2006/relationships/tags" Target="../tags/tag57.xml"/><Relationship Id="rId52" Type="http://schemas.openxmlformats.org/officeDocument/2006/relationships/tags" Target="../tags/tag65.xml"/><Relationship Id="rId60" Type="http://schemas.openxmlformats.org/officeDocument/2006/relationships/tags" Target="../tags/tag73.xml"/><Relationship Id="rId65" Type="http://schemas.openxmlformats.org/officeDocument/2006/relationships/tags" Target="../tags/tag78.xml"/><Relationship Id="rId73" Type="http://schemas.openxmlformats.org/officeDocument/2006/relationships/tags" Target="../tags/tag86.xml"/><Relationship Id="rId78" Type="http://schemas.openxmlformats.org/officeDocument/2006/relationships/tags" Target="../tags/tag91.xml"/><Relationship Id="rId81" Type="http://schemas.openxmlformats.org/officeDocument/2006/relationships/tags" Target="../tags/tag94.xml"/><Relationship Id="rId86" Type="http://schemas.openxmlformats.org/officeDocument/2006/relationships/tags" Target="../tags/tag99.xml"/><Relationship Id="rId94" Type="http://schemas.openxmlformats.org/officeDocument/2006/relationships/notesSlide" Target="../notesSlides/notesSlide5.xml"/><Relationship Id="rId99" Type="http://schemas.openxmlformats.org/officeDocument/2006/relationships/chart" Target="../charts/chart3.xml"/><Relationship Id="rId4" Type="http://schemas.openxmlformats.org/officeDocument/2006/relationships/tags" Target="../tags/tag17.xml"/><Relationship Id="rId9" Type="http://schemas.openxmlformats.org/officeDocument/2006/relationships/tags" Target="../tags/tag22.xml"/><Relationship Id="rId13" Type="http://schemas.openxmlformats.org/officeDocument/2006/relationships/tags" Target="../tags/tag26.xml"/><Relationship Id="rId18" Type="http://schemas.openxmlformats.org/officeDocument/2006/relationships/tags" Target="../tags/tag31.xml"/><Relationship Id="rId39" Type="http://schemas.openxmlformats.org/officeDocument/2006/relationships/tags" Target="../tags/tag52.xml"/><Relationship Id="rId34" Type="http://schemas.openxmlformats.org/officeDocument/2006/relationships/tags" Target="../tags/tag47.xml"/><Relationship Id="rId50" Type="http://schemas.openxmlformats.org/officeDocument/2006/relationships/tags" Target="../tags/tag63.xml"/><Relationship Id="rId55" Type="http://schemas.openxmlformats.org/officeDocument/2006/relationships/tags" Target="../tags/tag68.xml"/><Relationship Id="rId76" Type="http://schemas.openxmlformats.org/officeDocument/2006/relationships/tags" Target="../tags/tag89.xml"/><Relationship Id="rId97" Type="http://schemas.openxmlformats.org/officeDocument/2006/relationships/chart" Target="../charts/chart1.xml"/><Relationship Id="rId7" Type="http://schemas.openxmlformats.org/officeDocument/2006/relationships/tags" Target="../tags/tag20.xml"/><Relationship Id="rId71" Type="http://schemas.openxmlformats.org/officeDocument/2006/relationships/tags" Target="../tags/tag84.xml"/><Relationship Id="rId92" Type="http://schemas.openxmlformats.org/officeDocument/2006/relationships/tags" Target="../tags/tag105.xml"/><Relationship Id="rId2" Type="http://schemas.openxmlformats.org/officeDocument/2006/relationships/tags" Target="../tags/tag15.xml"/><Relationship Id="rId29" Type="http://schemas.openxmlformats.org/officeDocument/2006/relationships/tags" Target="../tags/tag42.xml"/><Relationship Id="rId24" Type="http://schemas.openxmlformats.org/officeDocument/2006/relationships/tags" Target="../tags/tag37.xml"/><Relationship Id="rId40" Type="http://schemas.openxmlformats.org/officeDocument/2006/relationships/tags" Target="../tags/tag53.xml"/><Relationship Id="rId45" Type="http://schemas.openxmlformats.org/officeDocument/2006/relationships/tags" Target="../tags/tag58.xml"/><Relationship Id="rId66" Type="http://schemas.openxmlformats.org/officeDocument/2006/relationships/tags" Target="../tags/tag79.xml"/><Relationship Id="rId87" Type="http://schemas.openxmlformats.org/officeDocument/2006/relationships/tags" Target="../tags/tag100.xml"/><Relationship Id="rId61" Type="http://schemas.openxmlformats.org/officeDocument/2006/relationships/tags" Target="../tags/tag74.xml"/><Relationship Id="rId82" Type="http://schemas.openxmlformats.org/officeDocument/2006/relationships/tags" Target="../tags/tag95.xml"/><Relationship Id="rId19" Type="http://schemas.openxmlformats.org/officeDocument/2006/relationships/tags" Target="../tags/tag32.xml"/><Relationship Id="rId14" Type="http://schemas.openxmlformats.org/officeDocument/2006/relationships/tags" Target="../tags/tag27.xml"/><Relationship Id="rId30" Type="http://schemas.openxmlformats.org/officeDocument/2006/relationships/tags" Target="../tags/tag43.xml"/><Relationship Id="rId35" Type="http://schemas.openxmlformats.org/officeDocument/2006/relationships/tags" Target="../tags/tag48.xml"/><Relationship Id="rId56" Type="http://schemas.openxmlformats.org/officeDocument/2006/relationships/tags" Target="../tags/tag69.xml"/><Relationship Id="rId77" Type="http://schemas.openxmlformats.org/officeDocument/2006/relationships/tags" Target="../tags/tag90.xml"/><Relationship Id="rId8" Type="http://schemas.openxmlformats.org/officeDocument/2006/relationships/tags" Target="../tags/tag21.xml"/><Relationship Id="rId51" Type="http://schemas.openxmlformats.org/officeDocument/2006/relationships/tags" Target="../tags/tag64.xml"/><Relationship Id="rId72" Type="http://schemas.openxmlformats.org/officeDocument/2006/relationships/tags" Target="../tags/tag85.xml"/><Relationship Id="rId93" Type="http://schemas.openxmlformats.org/officeDocument/2006/relationships/slideLayout" Target="../slideLayouts/slideLayout2.xml"/><Relationship Id="rId98" Type="http://schemas.openxmlformats.org/officeDocument/2006/relationships/chart" Target="../charts/chart2.xml"/></Relationships>
</file>

<file path=ppt/slides/_rels/slide7.xml.rels><?xml version="1.0" encoding="UTF-8" standalone="yes"?>
<Relationships xmlns="http://schemas.openxmlformats.org/package/2006/relationships"><Relationship Id="rId13" Type="http://schemas.openxmlformats.org/officeDocument/2006/relationships/tags" Target="../tags/tag117.xml"/><Relationship Id="rId18" Type="http://schemas.openxmlformats.org/officeDocument/2006/relationships/tags" Target="../tags/tag122.xml"/><Relationship Id="rId26" Type="http://schemas.openxmlformats.org/officeDocument/2006/relationships/tags" Target="../tags/tag130.xml"/><Relationship Id="rId21" Type="http://schemas.openxmlformats.org/officeDocument/2006/relationships/tags" Target="../tags/tag125.xml"/><Relationship Id="rId34" Type="http://schemas.openxmlformats.org/officeDocument/2006/relationships/slideLayout" Target="../slideLayouts/slideLayout2.xml"/><Relationship Id="rId7" Type="http://schemas.openxmlformats.org/officeDocument/2006/relationships/tags" Target="../tags/tag111.xml"/><Relationship Id="rId12" Type="http://schemas.openxmlformats.org/officeDocument/2006/relationships/tags" Target="../tags/tag116.xml"/><Relationship Id="rId17" Type="http://schemas.openxmlformats.org/officeDocument/2006/relationships/tags" Target="../tags/tag121.xml"/><Relationship Id="rId25" Type="http://schemas.openxmlformats.org/officeDocument/2006/relationships/tags" Target="../tags/tag129.xml"/><Relationship Id="rId33" Type="http://schemas.openxmlformats.org/officeDocument/2006/relationships/tags" Target="../tags/tag137.xml"/><Relationship Id="rId38" Type="http://schemas.openxmlformats.org/officeDocument/2006/relationships/chart" Target="../charts/chart4.xml"/><Relationship Id="rId2" Type="http://schemas.openxmlformats.org/officeDocument/2006/relationships/tags" Target="../tags/tag106.xml"/><Relationship Id="rId16" Type="http://schemas.openxmlformats.org/officeDocument/2006/relationships/tags" Target="../tags/tag120.xml"/><Relationship Id="rId20" Type="http://schemas.openxmlformats.org/officeDocument/2006/relationships/tags" Target="../tags/tag124.xml"/><Relationship Id="rId29" Type="http://schemas.openxmlformats.org/officeDocument/2006/relationships/tags" Target="../tags/tag133.xml"/><Relationship Id="rId1" Type="http://schemas.openxmlformats.org/officeDocument/2006/relationships/vmlDrawing" Target="../drawings/vmlDrawing9.vml"/><Relationship Id="rId6" Type="http://schemas.openxmlformats.org/officeDocument/2006/relationships/tags" Target="../tags/tag110.xml"/><Relationship Id="rId11" Type="http://schemas.openxmlformats.org/officeDocument/2006/relationships/tags" Target="../tags/tag115.xml"/><Relationship Id="rId24" Type="http://schemas.openxmlformats.org/officeDocument/2006/relationships/tags" Target="../tags/tag128.xml"/><Relationship Id="rId32" Type="http://schemas.openxmlformats.org/officeDocument/2006/relationships/tags" Target="../tags/tag136.xml"/><Relationship Id="rId37" Type="http://schemas.openxmlformats.org/officeDocument/2006/relationships/image" Target="../media/image55.emf"/><Relationship Id="rId5" Type="http://schemas.openxmlformats.org/officeDocument/2006/relationships/tags" Target="../tags/tag109.xml"/><Relationship Id="rId15" Type="http://schemas.openxmlformats.org/officeDocument/2006/relationships/tags" Target="../tags/tag119.xml"/><Relationship Id="rId23" Type="http://schemas.openxmlformats.org/officeDocument/2006/relationships/tags" Target="../tags/tag127.xml"/><Relationship Id="rId28" Type="http://schemas.openxmlformats.org/officeDocument/2006/relationships/tags" Target="../tags/tag132.xml"/><Relationship Id="rId36" Type="http://schemas.openxmlformats.org/officeDocument/2006/relationships/oleObject" Target="../embeddings/oleObject9.bin"/><Relationship Id="rId10" Type="http://schemas.openxmlformats.org/officeDocument/2006/relationships/tags" Target="../tags/tag114.xml"/><Relationship Id="rId19" Type="http://schemas.openxmlformats.org/officeDocument/2006/relationships/tags" Target="../tags/tag123.xml"/><Relationship Id="rId31" Type="http://schemas.openxmlformats.org/officeDocument/2006/relationships/tags" Target="../tags/tag135.xml"/><Relationship Id="rId4" Type="http://schemas.openxmlformats.org/officeDocument/2006/relationships/tags" Target="../tags/tag108.xml"/><Relationship Id="rId9" Type="http://schemas.openxmlformats.org/officeDocument/2006/relationships/tags" Target="../tags/tag113.xml"/><Relationship Id="rId14" Type="http://schemas.openxmlformats.org/officeDocument/2006/relationships/tags" Target="../tags/tag118.xml"/><Relationship Id="rId22" Type="http://schemas.openxmlformats.org/officeDocument/2006/relationships/tags" Target="../tags/tag126.xml"/><Relationship Id="rId27" Type="http://schemas.openxmlformats.org/officeDocument/2006/relationships/tags" Target="../tags/tag131.xml"/><Relationship Id="rId30" Type="http://schemas.openxmlformats.org/officeDocument/2006/relationships/tags" Target="../tags/tag134.xml"/><Relationship Id="rId35" Type="http://schemas.openxmlformats.org/officeDocument/2006/relationships/notesSlide" Target="../notesSlides/notesSlide6.xml"/><Relationship Id="rId8" Type="http://schemas.openxmlformats.org/officeDocument/2006/relationships/tags" Target="../tags/tag112.xml"/><Relationship Id="rId3" Type="http://schemas.openxmlformats.org/officeDocument/2006/relationships/tags" Target="../tags/tag107.xml"/></Relationships>
</file>

<file path=ppt/slides/_rels/slide8.xml.rels><?xml version="1.0" encoding="UTF-8" standalone="yes"?>
<Relationships xmlns="http://schemas.openxmlformats.org/package/2006/relationships"><Relationship Id="rId3" Type="http://schemas.openxmlformats.org/officeDocument/2006/relationships/tags" Target="../tags/tag139.xml"/><Relationship Id="rId7" Type="http://schemas.openxmlformats.org/officeDocument/2006/relationships/image" Target="../media/image55.emf"/><Relationship Id="rId2" Type="http://schemas.openxmlformats.org/officeDocument/2006/relationships/tags" Target="../tags/tag138.xml"/><Relationship Id="rId1" Type="http://schemas.openxmlformats.org/officeDocument/2006/relationships/vmlDrawing" Target="../drawings/vmlDrawing10.vml"/><Relationship Id="rId6" Type="http://schemas.openxmlformats.org/officeDocument/2006/relationships/oleObject" Target="../embeddings/oleObject10.bin"/><Relationship Id="rId5" Type="http://schemas.openxmlformats.org/officeDocument/2006/relationships/notesSlide" Target="../notesSlides/notesSlide7.xml"/><Relationship Id="rId4"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tags" Target="../tags/tag141.xml"/><Relationship Id="rId7" Type="http://schemas.openxmlformats.org/officeDocument/2006/relationships/image" Target="../media/image4.emf"/><Relationship Id="rId2" Type="http://schemas.openxmlformats.org/officeDocument/2006/relationships/tags" Target="../tags/tag140.xml"/><Relationship Id="rId1" Type="http://schemas.openxmlformats.org/officeDocument/2006/relationships/vmlDrawing" Target="../drawings/vmlDrawing11.vml"/><Relationship Id="rId6" Type="http://schemas.openxmlformats.org/officeDocument/2006/relationships/oleObject" Target="../embeddings/oleObject11.bin"/><Relationship Id="rId11" Type="http://schemas.openxmlformats.org/officeDocument/2006/relationships/image" Target="../media/image59.png"/><Relationship Id="rId5" Type="http://schemas.openxmlformats.org/officeDocument/2006/relationships/notesSlide" Target="../notesSlides/notesSlide8.xml"/><Relationship Id="rId10" Type="http://schemas.openxmlformats.org/officeDocument/2006/relationships/image" Target="../media/image58.png"/><Relationship Id="rId4" Type="http://schemas.openxmlformats.org/officeDocument/2006/relationships/slideLayout" Target="../slideLayouts/slideLayout2.xml"/><Relationship Id="rId9" Type="http://schemas.openxmlformats.org/officeDocument/2006/relationships/image" Target="../media/image5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extLst>
              <p:ext uri="{D42A27DB-BD31-4B8C-83A1-F6EECF244321}">
                <p14:modId xmlns:p14="http://schemas.microsoft.com/office/powerpoint/2010/main" val="276295160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38385" name="think-cell Slide" r:id="rId6" imgW="378" imgH="377" progId="TCLayout.ActiveDocument.1">
                  <p:embed/>
                </p:oleObj>
              </mc:Choice>
              <mc:Fallback>
                <p:oleObj name="think-cell Slide" r:id="rId6" imgW="378" imgH="377" progId="TCLayout.ActiveDocument.1">
                  <p:embed/>
                  <p:pic>
                    <p:nvPicPr>
                      <p:cNvPr id="6" name="Object 5"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7CF5C35B-9B50-4544-A983-B74B16FC2F4D}"/>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US" sz="2800" b="1"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ctrTitle"/>
          </p:nvPr>
        </p:nvSpPr>
        <p:spPr>
          <a:xfrm>
            <a:off x="228601" y="270894"/>
            <a:ext cx="5486400" cy="685801"/>
          </a:xfrm>
        </p:spPr>
        <p:txBody>
          <a:bodyPr>
            <a:noAutofit/>
          </a:bodyPr>
          <a:lstStyle/>
          <a:p>
            <a:r>
              <a:rPr lang="en-US" sz="2800" b="1" dirty="0"/>
              <a:t>SDM: Case Report SKN </a:t>
            </a:r>
            <a:r>
              <a:rPr lang="en-US" sz="2800" b="1" dirty="0" err="1"/>
              <a:t>Caribecafé</a:t>
            </a:r>
            <a:endParaRPr lang="en-US" sz="2800" b="1" dirty="0">
              <a:solidFill>
                <a:srgbClr val="0072C6"/>
              </a:solidFill>
              <a:latin typeface="Arial" panose="020B0604020202020204" pitchFamily="34" charset="0"/>
              <a:cs typeface="Arial" panose="020B0604020202020204" pitchFamily="34" charset="0"/>
            </a:endParaRPr>
          </a:p>
        </p:txBody>
      </p:sp>
      <p:pic>
        <p:nvPicPr>
          <p:cNvPr id="36" name="Picture 3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908359" y="6138522"/>
            <a:ext cx="1121716" cy="440117"/>
          </a:xfrm>
          <a:prstGeom prst="rect">
            <a:avLst/>
          </a:prstGeom>
        </p:spPr>
      </p:pic>
      <p:pic>
        <p:nvPicPr>
          <p:cNvPr id="37" name="Picture 36"/>
          <p:cNvPicPr>
            <a:picLocks noChangeAspect="1"/>
          </p:cNvPicPr>
          <p:nvPr/>
        </p:nvPicPr>
        <p:blipFill rotWithShape="1">
          <a:blip r:embed="rId9" cstate="print">
            <a:extLst>
              <a:ext uri="{28A0092B-C50C-407E-A947-70E740481C1C}">
                <a14:useLocalDpi xmlns:a14="http://schemas.microsoft.com/office/drawing/2010/main" val="0"/>
              </a:ext>
            </a:extLst>
          </a:blip>
          <a:srcRect r="10000"/>
          <a:stretch/>
        </p:blipFill>
        <p:spPr>
          <a:xfrm>
            <a:off x="228601" y="6138522"/>
            <a:ext cx="1578506" cy="383665"/>
          </a:xfrm>
          <a:prstGeom prst="rect">
            <a:avLst/>
          </a:prstGeom>
        </p:spPr>
      </p:pic>
      <p:grpSp>
        <p:nvGrpSpPr>
          <p:cNvPr id="4" name="Group 3"/>
          <p:cNvGrpSpPr/>
          <p:nvPr/>
        </p:nvGrpSpPr>
        <p:grpSpPr>
          <a:xfrm>
            <a:off x="0" y="3810000"/>
            <a:ext cx="6113925" cy="2091305"/>
            <a:chOff x="1386317" y="2000433"/>
            <a:chExt cx="7415418" cy="2536488"/>
          </a:xfrm>
        </p:grpSpPr>
        <p:sp>
          <p:nvSpPr>
            <p:cNvPr id="5" name="Rectangle 4"/>
            <p:cNvSpPr/>
            <p:nvPr/>
          </p:nvSpPr>
          <p:spPr>
            <a:xfrm>
              <a:off x="1386317" y="4343400"/>
              <a:ext cx="7415418" cy="1935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09250" name="Picture 2"/>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25894" r="28231" b="7058"/>
            <a:stretch/>
          </p:blipFill>
          <p:spPr bwMode="auto">
            <a:xfrm>
              <a:off x="1943571" y="2336471"/>
              <a:ext cx="990601" cy="2006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9251" name="Picture 3"/>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24160" r="22908" b="7058"/>
            <a:stretch/>
          </p:blipFill>
          <p:spPr bwMode="auto">
            <a:xfrm>
              <a:off x="2934171" y="2336470"/>
              <a:ext cx="1143001" cy="2006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9256" name="Picture 8"/>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b="21146"/>
            <a:stretch/>
          </p:blipFill>
          <p:spPr bwMode="auto">
            <a:xfrm>
              <a:off x="3881682" y="2000433"/>
              <a:ext cx="2865050" cy="225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5" name="TextBox 34"/>
          <p:cNvSpPr txBox="1"/>
          <p:nvPr/>
        </p:nvSpPr>
        <p:spPr>
          <a:xfrm>
            <a:off x="202266" y="1961407"/>
            <a:ext cx="5665134" cy="954107"/>
          </a:xfrm>
          <a:prstGeom prst="rect">
            <a:avLst/>
          </a:prstGeom>
          <a:solidFill>
            <a:schemeClr val="bg1">
              <a:lumMod val="95000"/>
            </a:schemeClr>
          </a:solidFill>
          <a:ln>
            <a:noFill/>
          </a:ln>
        </p:spPr>
        <p:txBody>
          <a:bodyPr wrap="square" rtlCol="0">
            <a:spAutoFit/>
          </a:bodyPr>
          <a:lstStyle/>
          <a:p>
            <a:pPr>
              <a:tabLst>
                <a:tab pos="901700" algn="l"/>
                <a:tab pos="990600" algn="l"/>
              </a:tabLst>
            </a:pPr>
            <a:r>
              <a:rPr lang="en-US" sz="1400" dirty="0">
                <a:solidFill>
                  <a:schemeClr val="tx2"/>
                </a:solidFill>
                <a:latin typeface="Arial" panose="020B0604020202020204" pitchFamily="34" charset="0"/>
                <a:cs typeface="Arial" panose="020B0604020202020204" pitchFamily="34" charset="0"/>
              </a:rPr>
              <a:t>Location: 	  Colombia	</a:t>
            </a:r>
          </a:p>
          <a:p>
            <a:r>
              <a:rPr lang="en-US" sz="1400" dirty="0">
                <a:solidFill>
                  <a:schemeClr val="tx2"/>
                </a:solidFill>
                <a:latin typeface="Arial" panose="020B0604020202020204" pitchFamily="34" charset="0"/>
                <a:cs typeface="Arial" panose="020B0604020202020204" pitchFamily="34" charset="0"/>
              </a:rPr>
              <a:t>Commodity: Coffee</a:t>
            </a:r>
          </a:p>
          <a:p>
            <a:pPr marL="990600" indent="-990600" defTabSz="990600">
              <a:spcAft>
                <a:spcPts val="600"/>
              </a:spcAft>
              <a:tabLst>
                <a:tab pos="990600" algn="l"/>
              </a:tabLst>
            </a:pPr>
            <a:r>
              <a:rPr lang="en-US" sz="1400" dirty="0">
                <a:solidFill>
                  <a:schemeClr val="tx2"/>
                </a:solidFill>
              </a:rPr>
              <a:t>Services:	Extension, financial, certification and compliance, information services, market access</a:t>
            </a:r>
          </a:p>
        </p:txBody>
      </p:sp>
      <p:sp>
        <p:nvSpPr>
          <p:cNvPr id="43" name="Subtitle 2"/>
          <p:cNvSpPr txBox="1">
            <a:spLocks/>
          </p:cNvSpPr>
          <p:nvPr/>
        </p:nvSpPr>
        <p:spPr>
          <a:xfrm>
            <a:off x="228599" y="1109802"/>
            <a:ext cx="6019799" cy="8382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12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12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dirty="0">
                <a:solidFill>
                  <a:schemeClr val="tx2"/>
                </a:solidFill>
              </a:rPr>
              <a:t>Service Delivery Model assessment: short version</a:t>
            </a:r>
          </a:p>
          <a:p>
            <a:pPr algn="l"/>
            <a:r>
              <a:rPr lang="en-US" dirty="0">
                <a:solidFill>
                  <a:schemeClr val="tx2"/>
                </a:solidFill>
              </a:rPr>
              <a:t>August 2019</a:t>
            </a:r>
          </a:p>
        </p:txBody>
      </p:sp>
      <p:pic>
        <p:nvPicPr>
          <p:cNvPr id="18" name="Picture 17">
            <a:extLst>
              <a:ext uri="{FF2B5EF4-FFF2-40B4-BE49-F238E27FC236}">
                <a16:creationId xmlns:a16="http://schemas.microsoft.com/office/drawing/2014/main" id="{E7E2DF4F-F64E-46CC-9802-F349682749D4}"/>
              </a:ext>
            </a:extLst>
          </p:cNvPr>
          <p:cNvPicPr>
            <a:picLocks noChangeAspect="1"/>
          </p:cNvPicPr>
          <p:nvPr/>
        </p:nvPicPr>
        <p:blipFill rotWithShape="1">
          <a:blip r:embed="rId13"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l="4530" t="12402" r="9519" b="5755"/>
          <a:stretch/>
        </p:blipFill>
        <p:spPr>
          <a:xfrm>
            <a:off x="4274874" y="4161306"/>
            <a:ext cx="1659762" cy="1580442"/>
          </a:xfrm>
          <a:prstGeom prst="rect">
            <a:avLst/>
          </a:prstGeom>
          <a:solidFill>
            <a:schemeClr val="bg1"/>
          </a:solidFill>
        </p:spPr>
      </p:pic>
      <p:pic>
        <p:nvPicPr>
          <p:cNvPr id="19" name="Picture 2" descr="Image result for SKN cafe caribe">
            <a:extLst>
              <a:ext uri="{FF2B5EF4-FFF2-40B4-BE49-F238E27FC236}">
                <a16:creationId xmlns:a16="http://schemas.microsoft.com/office/drawing/2014/main" id="{46C0060F-6272-4480-AAA3-73730F510409}"/>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131326" y="5316222"/>
            <a:ext cx="2990949" cy="1869343"/>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a:extLst>
              <a:ext uri="{FF2B5EF4-FFF2-40B4-BE49-F238E27FC236}">
                <a16:creationId xmlns:a16="http://schemas.microsoft.com/office/drawing/2014/main" id="{B21F7107-AC8A-4020-B47B-79082189C671}"/>
              </a:ext>
            </a:extLst>
          </p:cNvPr>
          <p:cNvPicPr>
            <a:picLocks noChangeAspect="1"/>
          </p:cNvPicPr>
          <p:nvPr/>
        </p:nvPicPr>
        <p:blipFill rotWithShape="1">
          <a:blip r:embed="rId15" cstate="screen">
            <a:extLst>
              <a:ext uri="{28A0092B-C50C-407E-A947-70E740481C1C}">
                <a14:useLocalDpi xmlns:a14="http://schemas.microsoft.com/office/drawing/2010/main"/>
              </a:ext>
            </a:extLst>
          </a:blip>
          <a:srcRect/>
          <a:stretch/>
        </p:blipFill>
        <p:spPr>
          <a:xfrm rot="5400000">
            <a:off x="4344254" y="2058256"/>
            <a:ext cx="6856289" cy="2743202"/>
          </a:xfrm>
          <a:prstGeom prst="rect">
            <a:avLst/>
          </a:prstGeom>
        </p:spPr>
      </p:pic>
    </p:spTree>
    <p:extLst>
      <p:ext uri="{BB962C8B-B14F-4D97-AF65-F5344CB8AC3E}">
        <p14:creationId xmlns:p14="http://schemas.microsoft.com/office/powerpoint/2010/main" val="29542589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Object 17" hidden="1"/>
          <p:cNvGraphicFramePr>
            <a:graphicFrameLocks noChangeAspect="1"/>
          </p:cNvGraphicFramePr>
          <p:nvPr>
            <p:custDataLst>
              <p:tags r:id="rId2"/>
            </p:custDataLst>
            <p:extLst>
              <p:ext uri="{D42A27DB-BD31-4B8C-83A1-F6EECF244321}">
                <p14:modId xmlns:p14="http://schemas.microsoft.com/office/powerpoint/2010/main" val="324682358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94664" name="think-cell Slide" r:id="rId5" imgW="378" imgH="377" progId="TCLayout.ActiveDocument.1">
                  <p:embed/>
                </p:oleObj>
              </mc:Choice>
              <mc:Fallback>
                <p:oleObj name="think-cell Slide" r:id="rId5" imgW="378" imgH="377" progId="TCLayout.ActiveDocument.1">
                  <p:embed/>
                  <p:pic>
                    <p:nvPicPr>
                      <p:cNvPr id="18" name="Object 17"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7D3C628E-EEE7-4853-A4C5-9836A4AFFD2A}"/>
              </a:ext>
            </a:extLst>
          </p:cNvPr>
          <p:cNvSpPr/>
          <p:nvPr/>
        </p:nvSpPr>
        <p:spPr>
          <a:xfrm>
            <a:off x="6113922" y="0"/>
            <a:ext cx="303007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344984" y="1241742"/>
            <a:ext cx="3276600" cy="1447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b="1" dirty="0">
                <a:solidFill>
                  <a:schemeClr val="tx1"/>
                </a:solidFill>
                <a:cs typeface="Arial" pitchFamily="34" charset="0"/>
              </a:rPr>
              <a:t>Silvana Paniagua	</a:t>
            </a:r>
          </a:p>
          <a:p>
            <a:r>
              <a:rPr lang="en-US" sz="1200" i="1" dirty="0">
                <a:solidFill>
                  <a:schemeClr val="tx1"/>
                </a:solidFill>
                <a:cs typeface="Arial" pitchFamily="34" charset="0"/>
              </a:rPr>
              <a:t>Senior Consultant</a:t>
            </a:r>
          </a:p>
        </p:txBody>
      </p:sp>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04646" y="1219200"/>
            <a:ext cx="1305154" cy="509826"/>
          </a:xfrm>
          <a:prstGeom prst="rect">
            <a:avLst/>
          </a:prstGeom>
        </p:spPr>
      </p:pic>
      <p:sp>
        <p:nvSpPr>
          <p:cNvPr id="15" name="Rectangle 14"/>
          <p:cNvSpPr/>
          <p:nvPr/>
        </p:nvSpPr>
        <p:spPr>
          <a:xfrm>
            <a:off x="2344984" y="409790"/>
            <a:ext cx="3598616" cy="1447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b="1" dirty="0">
                <a:solidFill>
                  <a:schemeClr val="tx1"/>
                </a:solidFill>
                <a:latin typeface="Arial" panose="020B0604020202020204" pitchFamily="34" charset="0"/>
                <a:cs typeface="Arial" panose="020B0604020202020204" pitchFamily="34" charset="0"/>
              </a:rPr>
              <a:t>Ashlee </a:t>
            </a:r>
            <a:r>
              <a:rPr lang="en-US" sz="1200" b="1" dirty="0" err="1">
                <a:solidFill>
                  <a:schemeClr val="tx1"/>
                </a:solidFill>
                <a:latin typeface="Arial" panose="020B0604020202020204" pitchFamily="34" charset="0"/>
                <a:cs typeface="Arial" panose="020B0604020202020204" pitchFamily="34" charset="0"/>
              </a:rPr>
              <a:t>Tuttleman</a:t>
            </a:r>
            <a:endParaRPr lang="en-US" sz="1200" b="1" dirty="0">
              <a:solidFill>
                <a:schemeClr val="tx1"/>
              </a:solidFill>
              <a:latin typeface="Arial" panose="020B0604020202020204" pitchFamily="34" charset="0"/>
              <a:cs typeface="Arial" panose="020B0604020202020204" pitchFamily="34" charset="0"/>
            </a:endParaRPr>
          </a:p>
          <a:p>
            <a:r>
              <a:rPr lang="en-US" sz="1200" i="1">
                <a:solidFill>
                  <a:schemeClr val="tx1"/>
                </a:solidFill>
                <a:latin typeface="Arial" panose="020B0604020202020204" pitchFamily="34" charset="0"/>
                <a:cs typeface="Arial" panose="020B0604020202020204" pitchFamily="34" charset="0"/>
              </a:rPr>
              <a:t>Coffee Program Manager</a:t>
            </a:r>
            <a:endParaRPr lang="en-US" sz="1200" i="1" dirty="0">
              <a:solidFill>
                <a:schemeClr val="tx1"/>
              </a:solidFill>
              <a:latin typeface="Arial" panose="020B0604020202020204" pitchFamily="34" charset="0"/>
              <a:cs typeface="Arial" panose="020B0604020202020204" pitchFamily="34" charset="0"/>
            </a:endParaRPr>
          </a:p>
        </p:txBody>
      </p:sp>
      <p:pic>
        <p:nvPicPr>
          <p:cNvPr id="16" name="Picture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62000" y="373597"/>
            <a:ext cx="1635918" cy="369643"/>
          </a:xfrm>
          <a:prstGeom prst="rect">
            <a:avLst/>
          </a:prstGeom>
        </p:spPr>
      </p:pic>
      <p:sp>
        <p:nvSpPr>
          <p:cNvPr id="3" name="Slide Number Placeholder 2"/>
          <p:cNvSpPr>
            <a:spLocks noGrp="1"/>
          </p:cNvSpPr>
          <p:nvPr>
            <p:ph type="sldNum" sz="quarter" idx="4"/>
          </p:nvPr>
        </p:nvSpPr>
        <p:spPr/>
        <p:txBody>
          <a:bodyPr/>
          <a:lstStyle/>
          <a:p>
            <a:fld id="{94895F93-9E70-4CBF-8144-0BD5504DC31D}" type="slidenum">
              <a:rPr lang="en-US" smtClean="0"/>
              <a:pPr/>
              <a:t>10</a:t>
            </a:fld>
            <a:endParaRPr lang="en-US" dirty="0"/>
          </a:p>
        </p:txBody>
      </p:sp>
      <p:sp>
        <p:nvSpPr>
          <p:cNvPr id="4" name="TextBox 3">
            <a:extLst>
              <a:ext uri="{FF2B5EF4-FFF2-40B4-BE49-F238E27FC236}">
                <a16:creationId xmlns:a16="http://schemas.microsoft.com/office/drawing/2014/main" id="{207A07F2-7C2F-42BE-9586-8E78D4A04889}"/>
              </a:ext>
            </a:extLst>
          </p:cNvPr>
          <p:cNvSpPr txBox="1"/>
          <p:nvPr/>
        </p:nvSpPr>
        <p:spPr>
          <a:xfrm>
            <a:off x="6293089" y="3773269"/>
            <a:ext cx="2752573" cy="646331"/>
          </a:xfrm>
          <a:prstGeom prst="rect">
            <a:avLst/>
          </a:prstGeom>
          <a:noFill/>
        </p:spPr>
        <p:txBody>
          <a:bodyPr wrap="square" rtlCol="0">
            <a:spAutoFit/>
          </a:bodyPr>
          <a:lstStyle/>
          <a:p>
            <a:r>
              <a:rPr lang="nl-NL" sz="1200" dirty="0">
                <a:solidFill>
                  <a:schemeClr val="bg1"/>
                </a:solidFill>
              </a:rPr>
              <a:t>For more information and insights on SDM’s, see the </a:t>
            </a:r>
            <a:r>
              <a:rPr lang="nl-NL" sz="1200" dirty="0">
                <a:solidFill>
                  <a:schemeClr val="bg1"/>
                </a:solidFill>
                <a:hlinkClick r:id="rId9"/>
              </a:rPr>
              <a:t>IDH Smallholder Engagement Report</a:t>
            </a:r>
            <a:endParaRPr lang="nl-NL" sz="1200" dirty="0">
              <a:solidFill>
                <a:schemeClr val="bg1"/>
              </a:solidFill>
            </a:endParaRPr>
          </a:p>
        </p:txBody>
      </p:sp>
      <p:pic>
        <p:nvPicPr>
          <p:cNvPr id="11" name="Picture 10">
            <a:extLst>
              <a:ext uri="{FF2B5EF4-FFF2-40B4-BE49-F238E27FC236}">
                <a16:creationId xmlns:a16="http://schemas.microsoft.com/office/drawing/2014/main" id="{CAE9414F-1EC6-45CC-B483-C0D2CE3972E3}"/>
              </a:ext>
            </a:extLst>
          </p:cNvPr>
          <p:cNvPicPr>
            <a:picLocks noChangeAspect="1"/>
          </p:cNvPicPr>
          <p:nvPr/>
        </p:nvPicPr>
        <p:blipFill>
          <a:blip r:embed="rId10"/>
          <a:stretch>
            <a:fillRect/>
          </a:stretch>
        </p:blipFill>
        <p:spPr>
          <a:xfrm>
            <a:off x="6508912" y="382494"/>
            <a:ext cx="2276705" cy="3180159"/>
          </a:xfrm>
          <a:prstGeom prst="rect">
            <a:avLst/>
          </a:prstGeom>
        </p:spPr>
      </p:pic>
      <p:grpSp>
        <p:nvGrpSpPr>
          <p:cNvPr id="10" name="Group 9">
            <a:extLst>
              <a:ext uri="{FF2B5EF4-FFF2-40B4-BE49-F238E27FC236}">
                <a16:creationId xmlns:a16="http://schemas.microsoft.com/office/drawing/2014/main" id="{DFDCAABD-959D-4861-8427-0BC876BC8AC9}"/>
              </a:ext>
            </a:extLst>
          </p:cNvPr>
          <p:cNvGrpSpPr/>
          <p:nvPr/>
        </p:nvGrpSpPr>
        <p:grpSpPr>
          <a:xfrm>
            <a:off x="0" y="3810000"/>
            <a:ext cx="6113925" cy="2091305"/>
            <a:chOff x="0" y="3810000"/>
            <a:chExt cx="6113925" cy="2091305"/>
          </a:xfrm>
        </p:grpSpPr>
        <p:grpSp>
          <p:nvGrpSpPr>
            <p:cNvPr id="19" name="Group 18">
              <a:extLst>
                <a:ext uri="{FF2B5EF4-FFF2-40B4-BE49-F238E27FC236}">
                  <a16:creationId xmlns:a16="http://schemas.microsoft.com/office/drawing/2014/main" id="{FCC899D9-E571-40EC-B473-84A67A67518C}"/>
                </a:ext>
              </a:extLst>
            </p:cNvPr>
            <p:cNvGrpSpPr/>
            <p:nvPr/>
          </p:nvGrpSpPr>
          <p:grpSpPr>
            <a:xfrm>
              <a:off x="0" y="3810000"/>
              <a:ext cx="6113925" cy="2091305"/>
              <a:chOff x="1386317" y="2000433"/>
              <a:chExt cx="7415418" cy="2536488"/>
            </a:xfrm>
          </p:grpSpPr>
          <p:sp>
            <p:nvSpPr>
              <p:cNvPr id="20" name="Rectangle 19">
                <a:extLst>
                  <a:ext uri="{FF2B5EF4-FFF2-40B4-BE49-F238E27FC236}">
                    <a16:creationId xmlns:a16="http://schemas.microsoft.com/office/drawing/2014/main" id="{B48F41E7-6171-406E-997D-87D86F13B07F}"/>
                  </a:ext>
                </a:extLst>
              </p:cNvPr>
              <p:cNvSpPr/>
              <p:nvPr/>
            </p:nvSpPr>
            <p:spPr>
              <a:xfrm>
                <a:off x="1386317" y="4343400"/>
                <a:ext cx="7415418" cy="1935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
                <a:extLst>
                  <a:ext uri="{FF2B5EF4-FFF2-40B4-BE49-F238E27FC236}">
                    <a16:creationId xmlns:a16="http://schemas.microsoft.com/office/drawing/2014/main" id="{A48D856A-985E-4E22-92B3-810167055907}"/>
                  </a:ext>
                </a:extLst>
              </p:cNvPr>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25894" r="28231" b="7058"/>
              <a:stretch/>
            </p:blipFill>
            <p:spPr bwMode="auto">
              <a:xfrm>
                <a:off x="1943571" y="2336471"/>
                <a:ext cx="990601" cy="2006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3">
                <a:extLst>
                  <a:ext uri="{FF2B5EF4-FFF2-40B4-BE49-F238E27FC236}">
                    <a16:creationId xmlns:a16="http://schemas.microsoft.com/office/drawing/2014/main" id="{1BA655C4-F752-4746-92AB-A24CC0EC3B70}"/>
                  </a:ext>
                </a:extLst>
              </p:cNvPr>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24160" r="22908" b="7058"/>
              <a:stretch/>
            </p:blipFill>
            <p:spPr bwMode="auto">
              <a:xfrm>
                <a:off x="2934171" y="2336470"/>
                <a:ext cx="1143001" cy="2006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8">
                <a:extLst>
                  <a:ext uri="{FF2B5EF4-FFF2-40B4-BE49-F238E27FC236}">
                    <a16:creationId xmlns:a16="http://schemas.microsoft.com/office/drawing/2014/main" id="{FE4DA8A3-259D-4B71-B7C1-C5978AC9115D}"/>
                  </a:ext>
                </a:extLst>
              </p:cNvPr>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b="21146"/>
              <a:stretch/>
            </p:blipFill>
            <p:spPr bwMode="auto">
              <a:xfrm>
                <a:off x="3881682" y="2000433"/>
                <a:ext cx="2865050" cy="225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5" name="Picture 24">
              <a:extLst>
                <a:ext uri="{FF2B5EF4-FFF2-40B4-BE49-F238E27FC236}">
                  <a16:creationId xmlns:a16="http://schemas.microsoft.com/office/drawing/2014/main" id="{20BB3320-4DC7-4CEC-A749-5626170639A5}"/>
                </a:ext>
              </a:extLst>
            </p:cNvPr>
            <p:cNvPicPr>
              <a:picLocks noChangeAspect="1"/>
            </p:cNvPicPr>
            <p:nvPr/>
          </p:nvPicPr>
          <p:blipFill rotWithShape="1">
            <a:blip r:embed="rId14"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l="5436" t="12361" r="6823" b="9372"/>
            <a:stretch/>
          </p:blipFill>
          <p:spPr>
            <a:xfrm>
              <a:off x="4285047" y="4161306"/>
              <a:ext cx="1694323" cy="1511399"/>
            </a:xfrm>
            <a:prstGeom prst="rect">
              <a:avLst/>
            </a:prstGeom>
            <a:solidFill>
              <a:schemeClr val="bg1"/>
            </a:solidFill>
          </p:spPr>
        </p:pic>
      </p:grpSp>
      <p:sp>
        <p:nvSpPr>
          <p:cNvPr id="2" name="Rectangle 1"/>
          <p:cNvSpPr/>
          <p:nvPr/>
        </p:nvSpPr>
        <p:spPr>
          <a:xfrm>
            <a:off x="0" y="4032492"/>
            <a:ext cx="6113925" cy="2131687"/>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062374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9E1BFC5-88A1-48D7-B56D-8D365A7FCB92}"/>
              </a:ext>
            </a:extLst>
          </p:cNvPr>
          <p:cNvGraphicFramePr>
            <a:graphicFrameLocks noChangeAspect="1"/>
          </p:cNvGraphicFramePr>
          <p:nvPr>
            <p:custDataLst>
              <p:tags r:id="rId2"/>
            </p:custDataLst>
            <p:extLst>
              <p:ext uri="{D42A27DB-BD31-4B8C-83A1-F6EECF244321}">
                <p14:modId xmlns:p14="http://schemas.microsoft.com/office/powerpoint/2010/main" val="21861817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58811" name="think-cell Slide" r:id="rId5" imgW="378" imgH="377" progId="TCLayout.ActiveDocument.1">
                  <p:embed/>
                </p:oleObj>
              </mc:Choice>
              <mc:Fallback>
                <p:oleObj name="think-cell Slide" r:id="rId5" imgW="378" imgH="377"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589EB6C1-73A1-41BB-AC0E-CBBF1267E60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US" sz="2400" dirty="0">
              <a:latin typeface="Arial" panose="020B0604020202020204" pitchFamily="34" charset="0"/>
              <a:ea typeface="+mj-ea"/>
              <a:cs typeface="+mj-cs"/>
              <a:sym typeface="Arial" panose="020B0604020202020204" pitchFamily="34" charset="0"/>
            </a:endParaRPr>
          </a:p>
        </p:txBody>
      </p:sp>
      <p:sp>
        <p:nvSpPr>
          <p:cNvPr id="2" name="Title 1">
            <a:extLst>
              <a:ext uri="{FF2B5EF4-FFF2-40B4-BE49-F238E27FC236}">
                <a16:creationId xmlns:a16="http://schemas.microsoft.com/office/drawing/2014/main" id="{BDF6BD5E-A607-459A-9D64-6093E9F7D230}"/>
              </a:ext>
            </a:extLst>
          </p:cNvPr>
          <p:cNvSpPr>
            <a:spLocks noGrp="1"/>
          </p:cNvSpPr>
          <p:nvPr>
            <p:ph type="title"/>
          </p:nvPr>
        </p:nvSpPr>
        <p:spPr/>
        <p:txBody>
          <a:bodyPr/>
          <a:lstStyle/>
          <a:p>
            <a:r>
              <a:rPr lang="en-US" dirty="0"/>
              <a:t>What are SDMs and why are we interested in analyzing them?</a:t>
            </a:r>
          </a:p>
        </p:txBody>
      </p:sp>
      <p:sp>
        <p:nvSpPr>
          <p:cNvPr id="5" name="Slide Number Placeholder 4">
            <a:extLst>
              <a:ext uri="{FF2B5EF4-FFF2-40B4-BE49-F238E27FC236}">
                <a16:creationId xmlns:a16="http://schemas.microsoft.com/office/drawing/2014/main" id="{392DC3D2-7783-46E4-BCF4-19C1328F4F98}"/>
              </a:ext>
            </a:extLst>
          </p:cNvPr>
          <p:cNvSpPr>
            <a:spLocks noGrp="1"/>
          </p:cNvSpPr>
          <p:nvPr>
            <p:ph type="sldNum" sz="quarter" idx="4"/>
          </p:nvPr>
        </p:nvSpPr>
        <p:spPr/>
        <p:txBody>
          <a:bodyPr/>
          <a:lstStyle/>
          <a:p>
            <a:fld id="{94895F93-9E70-4CBF-8144-0BD5504DC31D}" type="slidenum">
              <a:rPr lang="en-US" smtClean="0"/>
              <a:pPr/>
              <a:t>2</a:t>
            </a:fld>
            <a:endParaRPr lang="en-US" dirty="0"/>
          </a:p>
        </p:txBody>
      </p:sp>
      <p:sp>
        <p:nvSpPr>
          <p:cNvPr id="8" name="TextBox 7">
            <a:extLst>
              <a:ext uri="{FF2B5EF4-FFF2-40B4-BE49-F238E27FC236}">
                <a16:creationId xmlns:a16="http://schemas.microsoft.com/office/drawing/2014/main" id="{838DD8D7-9248-4B3F-B583-95F4CF8E5737}"/>
              </a:ext>
            </a:extLst>
          </p:cNvPr>
          <p:cNvSpPr txBox="1"/>
          <p:nvPr/>
        </p:nvSpPr>
        <p:spPr>
          <a:xfrm>
            <a:off x="228600" y="1066801"/>
            <a:ext cx="5181600" cy="830997"/>
          </a:xfrm>
          <a:prstGeom prst="rect">
            <a:avLst/>
          </a:prstGeom>
          <a:noFill/>
        </p:spPr>
        <p:txBody>
          <a:bodyPr wrap="square" rtlCol="0">
            <a:spAutoFit/>
          </a:bodyPr>
          <a:lstStyle/>
          <a:p>
            <a:pPr algn="just"/>
            <a:r>
              <a:rPr lang="en-US" sz="1200" b="1" dirty="0">
                <a:solidFill>
                  <a:srgbClr val="0072C6"/>
                </a:solidFill>
                <a:latin typeface="+mj-lt"/>
                <a:cs typeface="Arial" panose="020B0604020202020204" pitchFamily="34" charset="0"/>
              </a:rPr>
              <a:t>Service Delivery Models (SDMs) </a:t>
            </a:r>
            <a:r>
              <a:rPr lang="en-US" sz="1200" dirty="0">
                <a:latin typeface="+mj-lt"/>
                <a:cs typeface="Arial" panose="020B0604020202020204" pitchFamily="34" charset="0"/>
              </a:rPr>
              <a:t>are supply chain structures, which provide services such as training, access to inputs and finance to farmers, to improve their performance, and ultimately their profitability and livelihoods. </a:t>
            </a:r>
          </a:p>
        </p:txBody>
      </p:sp>
      <p:grpSp>
        <p:nvGrpSpPr>
          <p:cNvPr id="9" name="Group 8">
            <a:extLst>
              <a:ext uri="{FF2B5EF4-FFF2-40B4-BE49-F238E27FC236}">
                <a16:creationId xmlns:a16="http://schemas.microsoft.com/office/drawing/2014/main" id="{0E8E175B-EFAD-4440-98D8-6449AAF325C3}"/>
              </a:ext>
            </a:extLst>
          </p:cNvPr>
          <p:cNvGrpSpPr/>
          <p:nvPr/>
        </p:nvGrpSpPr>
        <p:grpSpPr>
          <a:xfrm>
            <a:off x="228600" y="2000694"/>
            <a:ext cx="5181600" cy="1638014"/>
            <a:chOff x="233562" y="3545016"/>
            <a:chExt cx="5410331" cy="1710320"/>
          </a:xfrm>
        </p:grpSpPr>
        <p:sp>
          <p:nvSpPr>
            <p:cNvPr id="10" name="Rectangle 9">
              <a:extLst>
                <a:ext uri="{FF2B5EF4-FFF2-40B4-BE49-F238E27FC236}">
                  <a16:creationId xmlns:a16="http://schemas.microsoft.com/office/drawing/2014/main" id="{7EDB3D36-4179-443C-9210-0DA08B0DDC03}"/>
                </a:ext>
              </a:extLst>
            </p:cNvPr>
            <p:cNvSpPr/>
            <p:nvPr/>
          </p:nvSpPr>
          <p:spPr>
            <a:xfrm>
              <a:off x="233562" y="3545016"/>
              <a:ext cx="5410331" cy="1418085"/>
            </a:xfrm>
            <a:prstGeom prst="rect">
              <a:avLst/>
            </a:prstGeom>
            <a:noFill/>
            <a:ln>
              <a:solidFill>
                <a:srgbClr val="1572B9"/>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solidFill>
                  <a:schemeClr val="tx1"/>
                </a:solidFill>
                <a:latin typeface="+mj-lt"/>
              </a:endParaRPr>
            </a:p>
          </p:txBody>
        </p:sp>
        <p:sp>
          <p:nvSpPr>
            <p:cNvPr id="11" name="TextBox 10">
              <a:extLst>
                <a:ext uri="{FF2B5EF4-FFF2-40B4-BE49-F238E27FC236}">
                  <a16:creationId xmlns:a16="http://schemas.microsoft.com/office/drawing/2014/main" id="{3B7FB5A5-72A0-4A1A-9E51-3FEA84358D60}"/>
                </a:ext>
              </a:extLst>
            </p:cNvPr>
            <p:cNvSpPr txBox="1"/>
            <p:nvPr/>
          </p:nvSpPr>
          <p:spPr>
            <a:xfrm>
              <a:off x="2374010" y="4842682"/>
              <a:ext cx="1554012" cy="412654"/>
            </a:xfrm>
            <a:prstGeom prst="rect">
              <a:avLst/>
            </a:prstGeom>
            <a:solidFill>
              <a:schemeClr val="bg1"/>
            </a:solidFill>
          </p:spPr>
          <p:txBody>
            <a:bodyPr wrap="square" rtlCol="0">
              <a:spAutoFit/>
            </a:bodyPr>
            <a:lstStyle/>
            <a:p>
              <a:pPr algn="ctr">
                <a:lnSpc>
                  <a:spcPct val="80000"/>
                </a:lnSpc>
              </a:pPr>
              <a:r>
                <a:rPr lang="en-GB" sz="1100" b="1" dirty="0">
                  <a:solidFill>
                    <a:schemeClr val="tx2"/>
                  </a:solidFill>
                  <a:latin typeface="+mj-lt"/>
                  <a:cs typeface="Arial" panose="020B0604020202020204" pitchFamily="34" charset="0"/>
                </a:rPr>
                <a:t>Enabling Environment</a:t>
              </a:r>
            </a:p>
          </p:txBody>
        </p:sp>
        <p:grpSp>
          <p:nvGrpSpPr>
            <p:cNvPr id="12" name="Group 11">
              <a:extLst>
                <a:ext uri="{FF2B5EF4-FFF2-40B4-BE49-F238E27FC236}">
                  <a16:creationId xmlns:a16="http://schemas.microsoft.com/office/drawing/2014/main" id="{682A67A4-931A-4FD7-BE8C-EB764781478C}"/>
                </a:ext>
              </a:extLst>
            </p:cNvPr>
            <p:cNvGrpSpPr/>
            <p:nvPr/>
          </p:nvGrpSpPr>
          <p:grpSpPr>
            <a:xfrm>
              <a:off x="346607" y="3602262"/>
              <a:ext cx="5229642" cy="1237527"/>
              <a:chOff x="236915" y="3602262"/>
              <a:chExt cx="5229642" cy="1237527"/>
            </a:xfrm>
          </p:grpSpPr>
          <p:pic>
            <p:nvPicPr>
              <p:cNvPr id="13" name="Picture 12">
                <a:extLst>
                  <a:ext uri="{FF2B5EF4-FFF2-40B4-BE49-F238E27FC236}">
                    <a16:creationId xmlns:a16="http://schemas.microsoft.com/office/drawing/2014/main" id="{3D8C3707-4129-42FE-B7F0-16F4BE5C233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56341" y="3756258"/>
                <a:ext cx="968618" cy="968616"/>
              </a:xfrm>
              <a:prstGeom prst="rect">
                <a:avLst/>
              </a:prstGeom>
            </p:spPr>
          </p:pic>
          <p:sp>
            <p:nvSpPr>
              <p:cNvPr id="14" name="TextBox 13">
                <a:extLst>
                  <a:ext uri="{FF2B5EF4-FFF2-40B4-BE49-F238E27FC236}">
                    <a16:creationId xmlns:a16="http://schemas.microsoft.com/office/drawing/2014/main" id="{6CF39F1A-EC15-4F28-8938-D9496EF03772}"/>
                  </a:ext>
                </a:extLst>
              </p:cNvPr>
              <p:cNvSpPr txBox="1"/>
              <p:nvPr/>
            </p:nvSpPr>
            <p:spPr>
              <a:xfrm>
                <a:off x="2096286" y="4581005"/>
                <a:ext cx="1554013" cy="258784"/>
              </a:xfrm>
              <a:prstGeom prst="rect">
                <a:avLst/>
              </a:prstGeom>
              <a:noFill/>
            </p:spPr>
            <p:txBody>
              <a:bodyPr wrap="none" rtlCol="0">
                <a:spAutoFit/>
              </a:bodyPr>
              <a:lstStyle/>
              <a:p>
                <a:pPr algn="ctr">
                  <a:lnSpc>
                    <a:spcPct val="80000"/>
                  </a:lnSpc>
                </a:pPr>
                <a:r>
                  <a:rPr lang="en-US" sz="1100" b="1" dirty="0">
                    <a:solidFill>
                      <a:schemeClr val="tx2"/>
                    </a:solidFill>
                    <a:latin typeface="+mj-lt"/>
                    <a:cs typeface="Arial" panose="020B0604020202020204" pitchFamily="34" charset="0"/>
                  </a:rPr>
                  <a:t>Service providers</a:t>
                </a:r>
                <a:endParaRPr lang="en-GB" sz="1100" b="1" dirty="0">
                  <a:solidFill>
                    <a:schemeClr val="tx2"/>
                  </a:solidFill>
                  <a:latin typeface="+mj-lt"/>
                  <a:cs typeface="Arial" panose="020B0604020202020204" pitchFamily="34" charset="0"/>
                </a:endParaRPr>
              </a:p>
            </p:txBody>
          </p:sp>
          <p:pic>
            <p:nvPicPr>
              <p:cNvPr id="15" name="Picture 14">
                <a:extLst>
                  <a:ext uri="{FF2B5EF4-FFF2-40B4-BE49-F238E27FC236}">
                    <a16:creationId xmlns:a16="http://schemas.microsoft.com/office/drawing/2014/main" id="{CF2B44BD-FB8A-4DE2-8501-02E424D3AB1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497939" y="3756258"/>
                <a:ext cx="968618" cy="968616"/>
              </a:xfrm>
              <a:prstGeom prst="rect">
                <a:avLst/>
              </a:prstGeom>
            </p:spPr>
          </p:pic>
          <p:sp>
            <p:nvSpPr>
              <p:cNvPr id="16" name="TextBox 15">
                <a:extLst>
                  <a:ext uri="{FF2B5EF4-FFF2-40B4-BE49-F238E27FC236}">
                    <a16:creationId xmlns:a16="http://schemas.microsoft.com/office/drawing/2014/main" id="{DB2BB275-FC5D-4BAD-824B-08EB5E906CA0}"/>
                  </a:ext>
                </a:extLst>
              </p:cNvPr>
              <p:cNvSpPr txBox="1"/>
              <p:nvPr/>
            </p:nvSpPr>
            <p:spPr>
              <a:xfrm>
                <a:off x="4473960" y="4581004"/>
                <a:ext cx="841847" cy="258784"/>
              </a:xfrm>
              <a:prstGeom prst="rect">
                <a:avLst/>
              </a:prstGeom>
              <a:noFill/>
            </p:spPr>
            <p:txBody>
              <a:bodyPr wrap="none" rtlCol="0">
                <a:spAutoFit/>
              </a:bodyPr>
              <a:lstStyle/>
              <a:p>
                <a:pPr algn="ctr">
                  <a:lnSpc>
                    <a:spcPct val="80000"/>
                  </a:lnSpc>
                </a:pPr>
                <a:r>
                  <a:rPr lang="en-US" sz="1100" b="1" dirty="0">
                    <a:solidFill>
                      <a:schemeClr val="tx2"/>
                    </a:solidFill>
                    <a:latin typeface="+mj-lt"/>
                    <a:cs typeface="Arial" panose="020B0604020202020204" pitchFamily="34" charset="0"/>
                  </a:rPr>
                  <a:t>Farmers</a:t>
                </a:r>
                <a:endParaRPr lang="en-GB" sz="1100" b="1" dirty="0">
                  <a:solidFill>
                    <a:schemeClr val="tx2"/>
                  </a:solidFill>
                  <a:latin typeface="+mj-lt"/>
                  <a:cs typeface="Arial" panose="020B0604020202020204" pitchFamily="34" charset="0"/>
                </a:endParaRPr>
              </a:p>
            </p:txBody>
          </p:sp>
          <p:cxnSp>
            <p:nvCxnSpPr>
              <p:cNvPr id="17" name="Straight Arrow Connector 16">
                <a:extLst>
                  <a:ext uri="{FF2B5EF4-FFF2-40B4-BE49-F238E27FC236}">
                    <a16:creationId xmlns:a16="http://schemas.microsoft.com/office/drawing/2014/main" id="{9C153D4A-D4B2-4324-8174-70FCD490E4D4}"/>
                  </a:ext>
                </a:extLst>
              </p:cNvPr>
              <p:cNvCxnSpPr/>
              <p:nvPr/>
            </p:nvCxnSpPr>
            <p:spPr>
              <a:xfrm>
                <a:off x="3557328" y="4186343"/>
                <a:ext cx="862033" cy="0"/>
              </a:xfrm>
              <a:prstGeom prst="straightConnector1">
                <a:avLst/>
              </a:prstGeom>
              <a:ln w="28575">
                <a:solidFill>
                  <a:srgbClr val="0B5BB9"/>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C8C6965D-EFCA-4A60-B898-BB77E3D0C663}"/>
                  </a:ext>
                </a:extLst>
              </p:cNvPr>
              <p:cNvCxnSpPr>
                <a:cxnSpLocks/>
              </p:cNvCxnSpPr>
              <p:nvPr/>
            </p:nvCxnSpPr>
            <p:spPr>
              <a:xfrm flipH="1" flipV="1">
                <a:off x="3557328" y="4312356"/>
                <a:ext cx="862033" cy="0"/>
              </a:xfrm>
              <a:prstGeom prst="straightConnector1">
                <a:avLst/>
              </a:prstGeom>
              <a:ln w="28575">
                <a:solidFill>
                  <a:srgbClr val="0B5BB9"/>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9646A218-BD24-4897-AA02-4E2F549BECAF}"/>
                  </a:ext>
                </a:extLst>
              </p:cNvPr>
              <p:cNvSpPr txBox="1"/>
              <p:nvPr/>
            </p:nvSpPr>
            <p:spPr>
              <a:xfrm>
                <a:off x="3431788" y="3602262"/>
                <a:ext cx="1318015" cy="566526"/>
              </a:xfrm>
              <a:prstGeom prst="rect">
                <a:avLst/>
              </a:prstGeom>
              <a:noFill/>
            </p:spPr>
            <p:txBody>
              <a:bodyPr wrap="square" rtlCol="0" anchor="b">
                <a:spAutoFit/>
              </a:bodyPr>
              <a:lstStyle/>
              <a:p>
                <a:pPr algn="ctr">
                  <a:lnSpc>
                    <a:spcPct val="80000"/>
                  </a:lnSpc>
                </a:pPr>
                <a:r>
                  <a:rPr lang="en-US" sz="1100" dirty="0">
                    <a:solidFill>
                      <a:schemeClr val="tx2"/>
                    </a:solidFill>
                    <a:latin typeface="+mj-lt"/>
                    <a:cs typeface="Arial" panose="020B0604020202020204" pitchFamily="34" charset="0"/>
                  </a:rPr>
                  <a:t>Training, inputs, services, etc.</a:t>
                </a:r>
                <a:endParaRPr lang="en-GB" sz="1100" dirty="0">
                  <a:solidFill>
                    <a:schemeClr val="tx2"/>
                  </a:solidFill>
                  <a:latin typeface="+mj-lt"/>
                  <a:cs typeface="Arial" panose="020B0604020202020204" pitchFamily="34" charset="0"/>
                </a:endParaRPr>
              </a:p>
            </p:txBody>
          </p:sp>
          <p:sp>
            <p:nvSpPr>
              <p:cNvPr id="20" name="TextBox 19">
                <a:extLst>
                  <a:ext uri="{FF2B5EF4-FFF2-40B4-BE49-F238E27FC236}">
                    <a16:creationId xmlns:a16="http://schemas.microsoft.com/office/drawing/2014/main" id="{C59474CC-2E98-4BCE-A12B-26120973C1F9}"/>
                  </a:ext>
                </a:extLst>
              </p:cNvPr>
              <p:cNvSpPr txBox="1"/>
              <p:nvPr/>
            </p:nvSpPr>
            <p:spPr>
              <a:xfrm>
                <a:off x="3468104" y="4444198"/>
                <a:ext cx="1113110" cy="258784"/>
              </a:xfrm>
              <a:prstGeom prst="rect">
                <a:avLst/>
              </a:prstGeom>
              <a:noFill/>
            </p:spPr>
            <p:txBody>
              <a:bodyPr wrap="square" rtlCol="0">
                <a:spAutoFit/>
              </a:bodyPr>
              <a:lstStyle/>
              <a:p>
                <a:pPr algn="ctr">
                  <a:lnSpc>
                    <a:spcPct val="80000"/>
                  </a:lnSpc>
                </a:pPr>
                <a:r>
                  <a:rPr lang="en-US" sz="1100" dirty="0">
                    <a:solidFill>
                      <a:schemeClr val="tx2"/>
                    </a:solidFill>
                    <a:latin typeface="+mj-lt"/>
                    <a:cs typeface="Arial" panose="020B0604020202020204" pitchFamily="34" charset="0"/>
                  </a:rPr>
                  <a:t>Products</a:t>
                </a:r>
                <a:endParaRPr lang="en-GB" sz="1100" dirty="0">
                  <a:solidFill>
                    <a:schemeClr val="tx2"/>
                  </a:solidFill>
                  <a:latin typeface="+mj-lt"/>
                  <a:cs typeface="Arial" panose="020B0604020202020204" pitchFamily="34" charset="0"/>
                </a:endParaRPr>
              </a:p>
            </p:txBody>
          </p:sp>
          <p:pic>
            <p:nvPicPr>
              <p:cNvPr id="21" name="Picture 20">
                <a:extLst>
                  <a:ext uri="{FF2B5EF4-FFF2-40B4-BE49-F238E27FC236}">
                    <a16:creationId xmlns:a16="http://schemas.microsoft.com/office/drawing/2014/main" id="{DA65FCCC-CF7A-497A-816D-C1BFDE88FC9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14742" y="3756258"/>
                <a:ext cx="968618" cy="968618"/>
              </a:xfrm>
              <a:prstGeom prst="rect">
                <a:avLst/>
              </a:prstGeom>
            </p:spPr>
          </p:pic>
          <p:sp>
            <p:nvSpPr>
              <p:cNvPr id="22" name="TextBox 21">
                <a:extLst>
                  <a:ext uri="{FF2B5EF4-FFF2-40B4-BE49-F238E27FC236}">
                    <a16:creationId xmlns:a16="http://schemas.microsoft.com/office/drawing/2014/main" id="{D11E4D16-0DF0-42A9-96C2-FF820B171375}"/>
                  </a:ext>
                </a:extLst>
              </p:cNvPr>
              <p:cNvSpPr txBox="1"/>
              <p:nvPr/>
            </p:nvSpPr>
            <p:spPr>
              <a:xfrm>
                <a:off x="236915" y="4581004"/>
                <a:ext cx="1207949" cy="258784"/>
              </a:xfrm>
              <a:prstGeom prst="rect">
                <a:avLst/>
              </a:prstGeom>
              <a:noFill/>
            </p:spPr>
            <p:txBody>
              <a:bodyPr wrap="none" rtlCol="0">
                <a:spAutoFit/>
              </a:bodyPr>
              <a:lstStyle/>
              <a:p>
                <a:pPr algn="ctr">
                  <a:lnSpc>
                    <a:spcPct val="80000"/>
                  </a:lnSpc>
                </a:pPr>
                <a:r>
                  <a:rPr lang="en-US" sz="1100" b="1" dirty="0">
                    <a:solidFill>
                      <a:schemeClr val="tx2"/>
                    </a:solidFill>
                    <a:latin typeface="+mj-lt"/>
                    <a:cs typeface="Arial" panose="020B0604020202020204" pitchFamily="34" charset="0"/>
                  </a:rPr>
                  <a:t>Donors &amp; FIs</a:t>
                </a:r>
              </a:p>
            </p:txBody>
          </p:sp>
          <p:sp>
            <p:nvSpPr>
              <p:cNvPr id="23" name="TextBox 22">
                <a:extLst>
                  <a:ext uri="{FF2B5EF4-FFF2-40B4-BE49-F238E27FC236}">
                    <a16:creationId xmlns:a16="http://schemas.microsoft.com/office/drawing/2014/main" id="{5DA28EF6-B9AA-4AE4-8ED5-5C129D11DFD1}"/>
                  </a:ext>
                </a:extLst>
              </p:cNvPr>
              <p:cNvSpPr txBox="1"/>
              <p:nvPr/>
            </p:nvSpPr>
            <p:spPr>
              <a:xfrm>
                <a:off x="1152322" y="3602263"/>
                <a:ext cx="1324322" cy="566526"/>
              </a:xfrm>
              <a:prstGeom prst="rect">
                <a:avLst/>
              </a:prstGeom>
              <a:noFill/>
            </p:spPr>
            <p:txBody>
              <a:bodyPr wrap="square" rtlCol="0" anchor="b">
                <a:spAutoFit/>
              </a:bodyPr>
              <a:lstStyle/>
              <a:p>
                <a:pPr algn="ctr">
                  <a:lnSpc>
                    <a:spcPct val="80000"/>
                  </a:lnSpc>
                </a:pPr>
                <a:r>
                  <a:rPr lang="en-US" sz="1100" dirty="0">
                    <a:solidFill>
                      <a:schemeClr val="tx2"/>
                    </a:solidFill>
                    <a:latin typeface="+mj-lt"/>
                    <a:cs typeface="Arial" panose="020B0604020202020204" pitchFamily="34" charset="0"/>
                  </a:rPr>
                  <a:t>Financing for services and infrastructure</a:t>
                </a:r>
                <a:endParaRPr lang="en-GB" sz="1100" dirty="0">
                  <a:solidFill>
                    <a:schemeClr val="tx2"/>
                  </a:solidFill>
                  <a:latin typeface="+mj-lt"/>
                  <a:cs typeface="Arial" panose="020B0604020202020204" pitchFamily="34" charset="0"/>
                </a:endParaRPr>
              </a:p>
            </p:txBody>
          </p:sp>
          <p:cxnSp>
            <p:nvCxnSpPr>
              <p:cNvPr id="24" name="Straight Arrow Connector 23">
                <a:extLst>
                  <a:ext uri="{FF2B5EF4-FFF2-40B4-BE49-F238E27FC236}">
                    <a16:creationId xmlns:a16="http://schemas.microsoft.com/office/drawing/2014/main" id="{96146C1A-0874-407E-A8A5-C11B5EEFD6BB}"/>
                  </a:ext>
                </a:extLst>
              </p:cNvPr>
              <p:cNvCxnSpPr/>
              <p:nvPr/>
            </p:nvCxnSpPr>
            <p:spPr>
              <a:xfrm>
                <a:off x="1415369" y="4184564"/>
                <a:ext cx="862033" cy="0"/>
              </a:xfrm>
              <a:prstGeom prst="straightConnector1">
                <a:avLst/>
              </a:prstGeom>
              <a:ln w="28575">
                <a:solidFill>
                  <a:srgbClr val="0B5BB9"/>
                </a:solidFill>
                <a:tailEnd type="triangle"/>
              </a:ln>
            </p:spPr>
            <p:style>
              <a:lnRef idx="1">
                <a:schemeClr val="accent1"/>
              </a:lnRef>
              <a:fillRef idx="0">
                <a:schemeClr val="accent1"/>
              </a:fillRef>
              <a:effectRef idx="0">
                <a:schemeClr val="accent1"/>
              </a:effectRef>
              <a:fontRef idx="minor">
                <a:schemeClr val="tx1"/>
              </a:fontRef>
            </p:style>
          </p:cxnSp>
        </p:grpSp>
      </p:grpSp>
      <p:grpSp>
        <p:nvGrpSpPr>
          <p:cNvPr id="36" name="Group 35">
            <a:extLst>
              <a:ext uri="{FF2B5EF4-FFF2-40B4-BE49-F238E27FC236}">
                <a16:creationId xmlns:a16="http://schemas.microsoft.com/office/drawing/2014/main" id="{51C28C70-AFAB-4F47-899D-71FC2625057F}"/>
              </a:ext>
            </a:extLst>
          </p:cNvPr>
          <p:cNvGrpSpPr/>
          <p:nvPr/>
        </p:nvGrpSpPr>
        <p:grpSpPr>
          <a:xfrm>
            <a:off x="231614" y="4463340"/>
            <a:ext cx="5221587" cy="1200482"/>
            <a:chOff x="308170" y="4749775"/>
            <a:chExt cx="6092630" cy="1400741"/>
          </a:xfrm>
        </p:grpSpPr>
        <p:sp>
          <p:nvSpPr>
            <p:cNvPr id="25" name="Rectangle: Rounded Corners 8">
              <a:extLst>
                <a:ext uri="{FF2B5EF4-FFF2-40B4-BE49-F238E27FC236}">
                  <a16:creationId xmlns:a16="http://schemas.microsoft.com/office/drawing/2014/main" id="{9DA4678F-D928-4853-A26F-B548E1F3CAC3}"/>
                </a:ext>
              </a:extLst>
            </p:cNvPr>
            <p:cNvSpPr/>
            <p:nvPr/>
          </p:nvSpPr>
          <p:spPr>
            <a:xfrm>
              <a:off x="308170" y="4749775"/>
              <a:ext cx="1645920" cy="731520"/>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0072C6"/>
                  </a:solidFill>
                  <a:latin typeface="+mj-lt"/>
                  <a:cs typeface="Gotham Book"/>
                </a:rPr>
                <a:t>Key drivers for </a:t>
              </a:r>
              <a:br>
                <a:rPr lang="en-US" sz="1200" dirty="0">
                  <a:solidFill>
                    <a:srgbClr val="0072C6"/>
                  </a:solidFill>
                  <a:latin typeface="+mj-lt"/>
                  <a:cs typeface="Gotham Book"/>
                </a:rPr>
              </a:br>
              <a:r>
                <a:rPr lang="en-US" sz="1200" dirty="0">
                  <a:solidFill>
                    <a:srgbClr val="0072C6"/>
                  </a:solidFill>
                  <a:latin typeface="+mj-lt"/>
                  <a:cs typeface="Gotham Book"/>
                </a:rPr>
                <a:t>success of SDMs, </a:t>
              </a:r>
              <a:br>
                <a:rPr lang="en-US" sz="1200" dirty="0">
                  <a:solidFill>
                    <a:srgbClr val="0072C6"/>
                  </a:solidFill>
                  <a:latin typeface="+mj-lt"/>
                  <a:cs typeface="Gotham Book"/>
                </a:rPr>
              </a:br>
              <a:r>
                <a:rPr lang="en-US" sz="1200" dirty="0">
                  <a:solidFill>
                    <a:srgbClr val="0072C6"/>
                  </a:solidFill>
                  <a:latin typeface="+mj-lt"/>
                  <a:cs typeface="Gotham Book"/>
                </a:rPr>
                <a:t>benchmarking </a:t>
              </a:r>
            </a:p>
          </p:txBody>
        </p:sp>
        <p:sp>
          <p:nvSpPr>
            <p:cNvPr id="26" name="Rectangle: Rounded Corners 7">
              <a:extLst>
                <a:ext uri="{FF2B5EF4-FFF2-40B4-BE49-F238E27FC236}">
                  <a16:creationId xmlns:a16="http://schemas.microsoft.com/office/drawing/2014/main" id="{78265330-A852-4AC7-8FD7-361C768AEEC6}"/>
                </a:ext>
              </a:extLst>
            </p:cNvPr>
            <p:cNvSpPr/>
            <p:nvPr/>
          </p:nvSpPr>
          <p:spPr>
            <a:xfrm>
              <a:off x="1790407" y="4749775"/>
              <a:ext cx="1645920" cy="73152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0072C6"/>
                  </a:solidFill>
                  <a:latin typeface="+mj-lt"/>
                </a:rPr>
                <a:t>Innovation opportunities to support </a:t>
              </a:r>
            </a:p>
          </p:txBody>
        </p:sp>
        <p:sp>
          <p:nvSpPr>
            <p:cNvPr id="27" name="Rectangle: Rounded Corners 13">
              <a:extLst>
                <a:ext uri="{FF2B5EF4-FFF2-40B4-BE49-F238E27FC236}">
                  <a16:creationId xmlns:a16="http://schemas.microsoft.com/office/drawing/2014/main" id="{DEA01E4A-E788-43F2-8542-FBBB46996FB3}"/>
                </a:ext>
              </a:extLst>
            </p:cNvPr>
            <p:cNvSpPr/>
            <p:nvPr/>
          </p:nvSpPr>
          <p:spPr>
            <a:xfrm>
              <a:off x="4754880" y="4749775"/>
              <a:ext cx="1645920" cy="73152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0072C6"/>
                  </a:solidFill>
                  <a:latin typeface="+mj-lt"/>
                  <a:cs typeface="Gotham Book"/>
                </a:rPr>
                <a:t>Convening at sector and national level</a:t>
              </a:r>
            </a:p>
          </p:txBody>
        </p:sp>
        <p:sp>
          <p:nvSpPr>
            <p:cNvPr id="28" name="Rectangle: Rounded Corners 6">
              <a:extLst>
                <a:ext uri="{FF2B5EF4-FFF2-40B4-BE49-F238E27FC236}">
                  <a16:creationId xmlns:a16="http://schemas.microsoft.com/office/drawing/2014/main" id="{2043601B-E74B-4527-9E84-BFBAD2E23DFC}"/>
                </a:ext>
              </a:extLst>
            </p:cNvPr>
            <p:cNvSpPr/>
            <p:nvPr/>
          </p:nvSpPr>
          <p:spPr>
            <a:xfrm>
              <a:off x="3272644" y="4749775"/>
              <a:ext cx="1645920" cy="73152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0072C6"/>
                  </a:solidFill>
                  <a:latin typeface="+mj-lt"/>
                  <a:cs typeface="Gotham Book"/>
                </a:rPr>
                <a:t>Cross-sector learning, learning community </a:t>
              </a:r>
            </a:p>
          </p:txBody>
        </p:sp>
        <p:pic>
          <p:nvPicPr>
            <p:cNvPr id="30" name="Picture 7">
              <a:extLst>
                <a:ext uri="{FF2B5EF4-FFF2-40B4-BE49-F238E27FC236}">
                  <a16:creationId xmlns:a16="http://schemas.microsoft.com/office/drawing/2014/main" id="{34BD3023-FC1D-4D7B-B7BF-0F26791707E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90814" y="5606867"/>
              <a:ext cx="480632" cy="480632"/>
            </a:xfrm>
            <a:prstGeom prst="rect">
              <a:avLst/>
            </a:prstGeom>
          </p:spPr>
        </p:pic>
        <p:pic>
          <p:nvPicPr>
            <p:cNvPr id="31" name="Afbeelding 5">
              <a:extLst>
                <a:ext uri="{FF2B5EF4-FFF2-40B4-BE49-F238E27FC236}">
                  <a16:creationId xmlns:a16="http://schemas.microsoft.com/office/drawing/2014/main" id="{0A4B8952-406C-46BB-A924-55362402EBB6}"/>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836243" y="5587822"/>
              <a:ext cx="518722" cy="518722"/>
            </a:xfrm>
            <a:prstGeom prst="rect">
              <a:avLst/>
            </a:prstGeom>
          </p:spPr>
        </p:pic>
        <p:pic>
          <p:nvPicPr>
            <p:cNvPr id="32" name="Picture 49">
              <a:extLst>
                <a:ext uri="{FF2B5EF4-FFF2-40B4-BE49-F238E27FC236}">
                  <a16:creationId xmlns:a16="http://schemas.microsoft.com/office/drawing/2014/main" id="{D57620A2-0C3C-437A-BEFC-3C3DB6576A26}"/>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310033" y="5543850"/>
              <a:ext cx="606668" cy="606666"/>
            </a:xfrm>
            <a:prstGeom prst="rect">
              <a:avLst/>
            </a:prstGeom>
          </p:spPr>
        </p:pic>
        <p:pic>
          <p:nvPicPr>
            <p:cNvPr id="33" name="Picture 32">
              <a:extLst>
                <a:ext uri="{FF2B5EF4-FFF2-40B4-BE49-F238E27FC236}">
                  <a16:creationId xmlns:a16="http://schemas.microsoft.com/office/drawing/2014/main" id="{C948F966-3B39-4892-9AE2-95A62F5CD801}"/>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368177" y="5635482"/>
              <a:ext cx="408350" cy="423402"/>
            </a:xfrm>
            <a:prstGeom prst="rect">
              <a:avLst/>
            </a:prstGeom>
          </p:spPr>
        </p:pic>
      </p:grpSp>
      <p:sp>
        <p:nvSpPr>
          <p:cNvPr id="37" name="TextBox 36">
            <a:extLst>
              <a:ext uri="{FF2B5EF4-FFF2-40B4-BE49-F238E27FC236}">
                <a16:creationId xmlns:a16="http://schemas.microsoft.com/office/drawing/2014/main" id="{54B84914-8566-428E-866E-6F751BE3286F}"/>
              </a:ext>
            </a:extLst>
          </p:cNvPr>
          <p:cNvSpPr txBox="1"/>
          <p:nvPr/>
        </p:nvSpPr>
        <p:spPr>
          <a:xfrm>
            <a:off x="255677" y="3797849"/>
            <a:ext cx="5181600" cy="461665"/>
          </a:xfrm>
          <a:prstGeom prst="rect">
            <a:avLst/>
          </a:prstGeom>
          <a:noFill/>
        </p:spPr>
        <p:txBody>
          <a:bodyPr wrap="square" rtlCol="0">
            <a:spAutoFit/>
          </a:bodyPr>
          <a:lstStyle/>
          <a:p>
            <a:pPr algn="just"/>
            <a:r>
              <a:rPr lang="en-US" sz="1200" dirty="0">
                <a:latin typeface="+mj-lt"/>
                <a:cs typeface="Arial" panose="020B0604020202020204" pitchFamily="34" charset="0"/>
              </a:rPr>
              <a:t>By analyzing SDMs, we aim to support </a:t>
            </a:r>
            <a:r>
              <a:rPr lang="en-US" sz="1200" b="1" dirty="0">
                <a:solidFill>
                  <a:schemeClr val="tx2"/>
                </a:solidFill>
                <a:latin typeface="+mj-lt"/>
                <a:cs typeface="Arial" panose="020B0604020202020204" pitchFamily="34" charset="0"/>
              </a:rPr>
              <a:t>efficient, cost-effective and economically sustainable SDMs at scale </a:t>
            </a:r>
            <a:r>
              <a:rPr lang="en-US" sz="1200" dirty="0">
                <a:latin typeface="+mj-lt"/>
                <a:cs typeface="Arial" panose="020B0604020202020204" pitchFamily="34" charset="0"/>
              </a:rPr>
              <a:t>through:</a:t>
            </a:r>
          </a:p>
        </p:txBody>
      </p:sp>
      <p:sp>
        <p:nvSpPr>
          <p:cNvPr id="38" name="Rectangle 37">
            <a:extLst>
              <a:ext uri="{FF2B5EF4-FFF2-40B4-BE49-F238E27FC236}">
                <a16:creationId xmlns:a16="http://schemas.microsoft.com/office/drawing/2014/main" id="{D4130A87-DCD4-4F7E-B7B3-6D5A0793168E}"/>
              </a:ext>
            </a:extLst>
          </p:cNvPr>
          <p:cNvSpPr/>
          <p:nvPr/>
        </p:nvSpPr>
        <p:spPr>
          <a:xfrm>
            <a:off x="5545543" y="1066801"/>
            <a:ext cx="3312707" cy="5257799"/>
          </a:xfrm>
          <a:prstGeom prst="rect">
            <a:avLst/>
          </a:prstGeom>
          <a:solidFill>
            <a:srgbClr val="E5F1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400" b="1" dirty="0">
                <a:solidFill>
                  <a:schemeClr val="tx2"/>
                </a:solidFill>
              </a:rPr>
              <a:t>Analyzing SDMs brings a range of benefits</a:t>
            </a:r>
          </a:p>
        </p:txBody>
      </p:sp>
      <p:pic>
        <p:nvPicPr>
          <p:cNvPr id="39" name="Picture 38">
            <a:extLst>
              <a:ext uri="{FF2B5EF4-FFF2-40B4-BE49-F238E27FC236}">
                <a16:creationId xmlns:a16="http://schemas.microsoft.com/office/drawing/2014/main" id="{F005060A-0953-42E0-AA26-F15F91A40825}"/>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658490" y="2844349"/>
            <a:ext cx="508452" cy="508451"/>
          </a:xfrm>
          <a:prstGeom prst="rect">
            <a:avLst/>
          </a:prstGeom>
        </p:spPr>
      </p:pic>
      <p:pic>
        <p:nvPicPr>
          <p:cNvPr id="40" name="Picture 39">
            <a:extLst>
              <a:ext uri="{FF2B5EF4-FFF2-40B4-BE49-F238E27FC236}">
                <a16:creationId xmlns:a16="http://schemas.microsoft.com/office/drawing/2014/main" id="{A6E96F7A-BB6F-4B7F-AFB4-E583BABDADC9}"/>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658490" y="1548949"/>
            <a:ext cx="508452" cy="508451"/>
          </a:xfrm>
          <a:prstGeom prst="rect">
            <a:avLst/>
          </a:prstGeom>
        </p:spPr>
      </p:pic>
      <p:pic>
        <p:nvPicPr>
          <p:cNvPr id="41" name="Picture 40">
            <a:extLst>
              <a:ext uri="{FF2B5EF4-FFF2-40B4-BE49-F238E27FC236}">
                <a16:creationId xmlns:a16="http://schemas.microsoft.com/office/drawing/2014/main" id="{0B61BA92-15C9-4776-BEFA-8C45C92C4D40}"/>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658491" y="4876800"/>
            <a:ext cx="508451" cy="508452"/>
          </a:xfrm>
          <a:prstGeom prst="rect">
            <a:avLst/>
          </a:prstGeom>
        </p:spPr>
      </p:pic>
      <p:sp>
        <p:nvSpPr>
          <p:cNvPr id="42" name="Rectangle 41">
            <a:extLst>
              <a:ext uri="{FF2B5EF4-FFF2-40B4-BE49-F238E27FC236}">
                <a16:creationId xmlns:a16="http://schemas.microsoft.com/office/drawing/2014/main" id="{B84ABE36-BA31-43DF-96C9-59B36A059394}"/>
              </a:ext>
            </a:extLst>
          </p:cNvPr>
          <p:cNvSpPr/>
          <p:nvPr/>
        </p:nvSpPr>
        <p:spPr>
          <a:xfrm>
            <a:off x="6213113" y="1608053"/>
            <a:ext cx="2645137" cy="390243"/>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r>
              <a:rPr lang="en-US" sz="1200" b="1" dirty="0">
                <a:solidFill>
                  <a:schemeClr val="tx2"/>
                </a:solidFill>
                <a:latin typeface="Arial" panose="020B0604020202020204" pitchFamily="34" charset="0"/>
                <a:cs typeface="Arial" panose="020B0604020202020204" pitchFamily="34" charset="0"/>
              </a:rPr>
              <a:t>Farmers and farmer organizations</a:t>
            </a:r>
          </a:p>
        </p:txBody>
      </p:sp>
      <p:sp>
        <p:nvSpPr>
          <p:cNvPr id="43" name="Rectangle 42">
            <a:extLst>
              <a:ext uri="{FF2B5EF4-FFF2-40B4-BE49-F238E27FC236}">
                <a16:creationId xmlns:a16="http://schemas.microsoft.com/office/drawing/2014/main" id="{C31820C6-BC96-452C-91AE-F2DDAB1BC5D1}"/>
              </a:ext>
            </a:extLst>
          </p:cNvPr>
          <p:cNvSpPr/>
          <p:nvPr/>
        </p:nvSpPr>
        <p:spPr>
          <a:xfrm>
            <a:off x="6213112" y="2903453"/>
            <a:ext cx="1747669" cy="390243"/>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r>
              <a:rPr lang="en-US" sz="1200" b="1" dirty="0">
                <a:solidFill>
                  <a:schemeClr val="tx2"/>
                </a:solidFill>
                <a:latin typeface="Arial" panose="020B0604020202020204" pitchFamily="34" charset="0"/>
                <a:cs typeface="Arial" panose="020B0604020202020204" pitchFamily="34" charset="0"/>
              </a:rPr>
              <a:t>SDM operator</a:t>
            </a:r>
          </a:p>
        </p:txBody>
      </p:sp>
      <p:sp>
        <p:nvSpPr>
          <p:cNvPr id="44" name="Rectangle 43">
            <a:extLst>
              <a:ext uri="{FF2B5EF4-FFF2-40B4-BE49-F238E27FC236}">
                <a16:creationId xmlns:a16="http://schemas.microsoft.com/office/drawing/2014/main" id="{644BE4BC-B481-4B03-B6F7-F080296625CB}"/>
              </a:ext>
            </a:extLst>
          </p:cNvPr>
          <p:cNvSpPr/>
          <p:nvPr/>
        </p:nvSpPr>
        <p:spPr>
          <a:xfrm>
            <a:off x="6213112" y="4935905"/>
            <a:ext cx="1747669" cy="390243"/>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r>
              <a:rPr lang="en-US" sz="1200" b="1" dirty="0">
                <a:solidFill>
                  <a:schemeClr val="tx2"/>
                </a:solidFill>
                <a:latin typeface="Arial" panose="020B0604020202020204" pitchFamily="34" charset="0"/>
                <a:cs typeface="Arial" panose="020B0604020202020204" pitchFamily="34" charset="0"/>
              </a:rPr>
              <a:t>Investors/FIs</a:t>
            </a:r>
          </a:p>
        </p:txBody>
      </p:sp>
      <p:sp>
        <p:nvSpPr>
          <p:cNvPr id="45" name="Rectangle 44">
            <a:extLst>
              <a:ext uri="{FF2B5EF4-FFF2-40B4-BE49-F238E27FC236}">
                <a16:creationId xmlns:a16="http://schemas.microsoft.com/office/drawing/2014/main" id="{F56D4EE6-F4F5-465B-B77B-FF258F5F73FB}"/>
              </a:ext>
            </a:extLst>
          </p:cNvPr>
          <p:cNvSpPr/>
          <p:nvPr/>
        </p:nvSpPr>
        <p:spPr>
          <a:xfrm>
            <a:off x="5669540" y="1956903"/>
            <a:ext cx="3134108" cy="3752534"/>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t"/>
          <a:lstStyle/>
          <a:p>
            <a:pPr marL="108000" lvl="0" indent="-108000">
              <a:buClr>
                <a:srgbClr val="0072C6"/>
              </a:buClr>
              <a:buFont typeface="Arial" panose="020B0604020202020204" pitchFamily="34" charset="0"/>
              <a:buChar char="•"/>
            </a:pPr>
            <a:r>
              <a:rPr lang="en-US" sz="1100" b="1" dirty="0">
                <a:solidFill>
                  <a:srgbClr val="0072C6"/>
                </a:solidFill>
                <a:latin typeface="Arial" panose="020B0604020202020204" pitchFamily="34" charset="0"/>
                <a:cs typeface="Arial" panose="020B0604020202020204" pitchFamily="34" charset="0"/>
              </a:rPr>
              <a:t>Better services </a:t>
            </a:r>
            <a:r>
              <a:rPr lang="en-US" sz="1100" dirty="0">
                <a:solidFill>
                  <a:prstClr val="black"/>
                </a:solidFill>
                <a:latin typeface="Arial" panose="020B0604020202020204" pitchFamily="34" charset="0"/>
                <a:cs typeface="Arial" panose="020B0604020202020204" pitchFamily="34" charset="0"/>
              </a:rPr>
              <a:t>improve productivity, product quality, quality of life and social and environmental outcomes</a:t>
            </a:r>
            <a:endParaRPr lang="en-US" sz="1100" b="1" dirty="0">
              <a:solidFill>
                <a:prstClr val="black"/>
              </a:solidFill>
              <a:latin typeface="Arial" panose="020B0604020202020204" pitchFamily="34" charset="0"/>
              <a:cs typeface="Arial" panose="020B0604020202020204" pitchFamily="34" charset="0"/>
            </a:endParaRPr>
          </a:p>
          <a:p>
            <a:pPr marL="108000" lvl="0" indent="-108000">
              <a:buClr>
                <a:srgbClr val="0072C6"/>
              </a:buClr>
              <a:buFont typeface="Arial" panose="020B0604020202020204" pitchFamily="34" charset="0"/>
              <a:buChar char="•"/>
            </a:pPr>
            <a:r>
              <a:rPr lang="en-US" sz="1100" b="1" dirty="0">
                <a:solidFill>
                  <a:srgbClr val="0072C6"/>
                </a:solidFill>
                <a:latin typeface="Arial" panose="020B0604020202020204" pitchFamily="34" charset="0"/>
                <a:cs typeface="Arial" panose="020B0604020202020204" pitchFamily="34" charset="0"/>
              </a:rPr>
              <a:t>Better outcomes</a:t>
            </a:r>
            <a:r>
              <a:rPr lang="en-US" sz="1100" dirty="0">
                <a:solidFill>
                  <a:prstClr val="black"/>
                </a:solidFill>
                <a:latin typeface="Arial" panose="020B0604020202020204" pitchFamily="34" charset="0"/>
                <a:cs typeface="Arial" panose="020B0604020202020204" pitchFamily="34" charset="0"/>
              </a:rPr>
              <a:t>: improved productivity, income and resilience</a:t>
            </a:r>
          </a:p>
          <a:p>
            <a:pPr marL="108000" lvl="0" indent="-108000">
              <a:buClr>
                <a:srgbClr val="0072C6"/>
              </a:buClr>
              <a:buFont typeface="Arial" panose="020B0604020202020204" pitchFamily="34" charset="0"/>
              <a:buChar char="•"/>
            </a:pPr>
            <a:endParaRPr lang="en-US" sz="1100" dirty="0">
              <a:solidFill>
                <a:prstClr val="black"/>
              </a:solidFill>
              <a:latin typeface="Arial" panose="020B0604020202020204" pitchFamily="34" charset="0"/>
              <a:cs typeface="Arial" panose="020B0604020202020204" pitchFamily="34" charset="0"/>
            </a:endParaRPr>
          </a:p>
          <a:p>
            <a:pPr marL="108000" lvl="0" indent="-108000">
              <a:buClr>
                <a:srgbClr val="0072C6"/>
              </a:buClr>
              <a:buFont typeface="Arial" panose="020B0604020202020204" pitchFamily="34" charset="0"/>
              <a:buChar char="•"/>
            </a:pPr>
            <a:endParaRPr lang="en-US" sz="1100" dirty="0">
              <a:solidFill>
                <a:prstClr val="black"/>
              </a:solidFill>
              <a:latin typeface="Arial" panose="020B0604020202020204" pitchFamily="34" charset="0"/>
              <a:cs typeface="Arial" panose="020B0604020202020204" pitchFamily="34" charset="0"/>
            </a:endParaRPr>
          </a:p>
          <a:p>
            <a:pPr marL="108000" lvl="0" indent="-108000">
              <a:buClr>
                <a:srgbClr val="0072C6"/>
              </a:buClr>
              <a:buFont typeface="Arial" panose="020B0604020202020204" pitchFamily="34" charset="0"/>
              <a:buChar char="•"/>
            </a:pPr>
            <a:endParaRPr lang="en-US" sz="1100" dirty="0">
              <a:solidFill>
                <a:prstClr val="black"/>
              </a:solidFill>
              <a:latin typeface="Arial" panose="020B0604020202020204" pitchFamily="34" charset="0"/>
              <a:cs typeface="Arial" panose="020B0604020202020204" pitchFamily="34" charset="0"/>
            </a:endParaRPr>
          </a:p>
          <a:p>
            <a:pPr marL="108000" indent="-108000">
              <a:buClr>
                <a:srgbClr val="0072C6"/>
              </a:buClr>
              <a:buFont typeface="Arial" panose="020B0604020202020204" pitchFamily="34" charset="0"/>
              <a:buChar char="•"/>
            </a:pPr>
            <a:r>
              <a:rPr lang="en-US" sz="1100" b="1" dirty="0">
                <a:solidFill>
                  <a:srgbClr val="0072C6"/>
                </a:solidFill>
                <a:latin typeface="Arial" panose="020B0604020202020204" pitchFamily="34" charset="0"/>
                <a:cs typeface="Arial" panose="020B0604020202020204" pitchFamily="34" charset="0"/>
              </a:rPr>
              <a:t>Understand</a:t>
            </a:r>
            <a:r>
              <a:rPr lang="en-US" sz="1100" dirty="0">
                <a:solidFill>
                  <a:prstClr val="black"/>
                </a:solidFill>
                <a:latin typeface="Arial" panose="020B0604020202020204" pitchFamily="34" charset="0"/>
                <a:cs typeface="Arial" panose="020B0604020202020204" pitchFamily="34" charset="0"/>
              </a:rPr>
              <a:t> your model’s business case</a:t>
            </a:r>
          </a:p>
          <a:p>
            <a:pPr marL="108000" indent="-108000">
              <a:buClr>
                <a:srgbClr val="0072C6"/>
              </a:buClr>
              <a:buFont typeface="Arial" panose="020B0604020202020204" pitchFamily="34" charset="0"/>
              <a:buChar char="•"/>
            </a:pPr>
            <a:r>
              <a:rPr lang="en-US" sz="1100" dirty="0">
                <a:solidFill>
                  <a:prstClr val="black"/>
                </a:solidFill>
                <a:latin typeface="Arial" panose="020B0604020202020204" pitchFamily="34" charset="0"/>
                <a:cs typeface="Arial" panose="020B0604020202020204" pitchFamily="34" charset="0"/>
              </a:rPr>
              <a:t>Gain insights to </a:t>
            </a:r>
            <a:r>
              <a:rPr lang="en-US" sz="1100" b="1" dirty="0">
                <a:solidFill>
                  <a:srgbClr val="0072C6"/>
                </a:solidFill>
                <a:latin typeface="Arial" panose="020B0604020202020204" pitchFamily="34" charset="0"/>
                <a:cs typeface="Arial" panose="020B0604020202020204" pitchFamily="34" charset="0"/>
              </a:rPr>
              <a:t>improve</a:t>
            </a:r>
            <a:r>
              <a:rPr lang="en-US" sz="1100" dirty="0">
                <a:solidFill>
                  <a:prstClr val="black"/>
                </a:solidFill>
                <a:latin typeface="Arial" panose="020B0604020202020204" pitchFamily="34" charset="0"/>
                <a:cs typeface="Arial" panose="020B0604020202020204" pitchFamily="34" charset="0"/>
              </a:rPr>
              <a:t> service delivery</a:t>
            </a:r>
            <a:endParaRPr lang="en-US" sz="1100" b="1" dirty="0">
              <a:solidFill>
                <a:prstClr val="black"/>
              </a:solidFill>
              <a:latin typeface="Arial" panose="020B0604020202020204" pitchFamily="34" charset="0"/>
              <a:cs typeface="Arial" panose="020B0604020202020204" pitchFamily="34" charset="0"/>
            </a:endParaRPr>
          </a:p>
          <a:p>
            <a:pPr marL="108000" lvl="0" indent="-108000">
              <a:buClr>
                <a:srgbClr val="0072C6"/>
              </a:buClr>
              <a:buFont typeface="Arial" panose="020B0604020202020204" pitchFamily="34" charset="0"/>
              <a:buChar char="•"/>
            </a:pPr>
            <a:r>
              <a:rPr lang="en-US" sz="1100" dirty="0">
                <a:solidFill>
                  <a:prstClr val="black"/>
                </a:solidFill>
                <a:latin typeface="Arial" panose="020B0604020202020204" pitchFamily="34" charset="0"/>
                <a:cs typeface="Arial" panose="020B0604020202020204" pitchFamily="34" charset="0"/>
              </a:rPr>
              <a:t>Develop </a:t>
            </a:r>
            <a:r>
              <a:rPr lang="en-US" sz="1100" b="1" dirty="0">
                <a:solidFill>
                  <a:srgbClr val="0072C6"/>
                </a:solidFill>
                <a:latin typeface="Arial" panose="020B0604020202020204" pitchFamily="34" charset="0"/>
                <a:cs typeface="Arial" panose="020B0604020202020204" pitchFamily="34" charset="0"/>
              </a:rPr>
              <a:t>cost-effective</a:t>
            </a:r>
            <a:r>
              <a:rPr lang="en-US" sz="1100" b="1" dirty="0">
                <a:solidFill>
                  <a:prstClr val="black"/>
                </a:solidFill>
                <a:latin typeface="Arial" panose="020B0604020202020204" pitchFamily="34" charset="0"/>
                <a:cs typeface="Arial" panose="020B0604020202020204" pitchFamily="34" charset="0"/>
              </a:rPr>
              <a:t> </a:t>
            </a:r>
            <a:r>
              <a:rPr lang="en-US" sz="1100" dirty="0">
                <a:solidFill>
                  <a:prstClr val="black"/>
                </a:solidFill>
                <a:latin typeface="Arial" panose="020B0604020202020204" pitchFamily="34" charset="0"/>
                <a:cs typeface="Arial" panose="020B0604020202020204" pitchFamily="34" charset="0"/>
              </a:rPr>
              <a:t>SDMs based on insights </a:t>
            </a:r>
          </a:p>
          <a:p>
            <a:pPr marL="108000" lvl="0" indent="-108000">
              <a:buClr>
                <a:srgbClr val="0072C6"/>
              </a:buClr>
              <a:buFont typeface="Arial" panose="020B0604020202020204" pitchFamily="34" charset="0"/>
              <a:buChar char="•"/>
            </a:pPr>
            <a:r>
              <a:rPr lang="en-US" sz="1100" dirty="0">
                <a:solidFill>
                  <a:prstClr val="black"/>
                </a:solidFill>
                <a:latin typeface="Arial" panose="020B0604020202020204" pitchFamily="34" charset="0"/>
                <a:cs typeface="Arial" panose="020B0604020202020204" pitchFamily="34" charset="0"/>
              </a:rPr>
              <a:t>Identify opportunities for </a:t>
            </a:r>
            <a:r>
              <a:rPr lang="en-US" sz="1100" b="1" dirty="0">
                <a:solidFill>
                  <a:srgbClr val="0072C6"/>
                </a:solidFill>
                <a:latin typeface="Arial" panose="020B0604020202020204" pitchFamily="34" charset="0"/>
                <a:cs typeface="Arial" panose="020B0604020202020204" pitchFamily="34" charset="0"/>
              </a:rPr>
              <a:t>innovation</a:t>
            </a:r>
            <a:r>
              <a:rPr lang="en-US" sz="1100" dirty="0">
                <a:solidFill>
                  <a:prstClr val="black"/>
                </a:solidFill>
                <a:latin typeface="Arial" panose="020B0604020202020204" pitchFamily="34" charset="0"/>
                <a:cs typeface="Arial" panose="020B0604020202020204" pitchFamily="34" charset="0"/>
              </a:rPr>
              <a:t> and </a:t>
            </a:r>
            <a:r>
              <a:rPr lang="en-US" sz="1100" b="1" dirty="0">
                <a:solidFill>
                  <a:srgbClr val="0072C6"/>
                </a:solidFill>
                <a:latin typeface="Arial" panose="020B0604020202020204" pitchFamily="34" charset="0"/>
                <a:cs typeface="Arial" panose="020B0604020202020204" pitchFamily="34" charset="0"/>
              </a:rPr>
              <a:t>access to finance</a:t>
            </a:r>
          </a:p>
          <a:p>
            <a:pPr marL="108000" indent="-108000">
              <a:buClr>
                <a:srgbClr val="0072C6"/>
              </a:buClr>
              <a:buFont typeface="Arial" panose="020B0604020202020204" pitchFamily="34" charset="0"/>
              <a:buChar char="•"/>
            </a:pPr>
            <a:r>
              <a:rPr lang="en-US" sz="1100" b="1" dirty="0">
                <a:solidFill>
                  <a:srgbClr val="0072C6"/>
                </a:solidFill>
                <a:latin typeface="Arial" panose="020B0604020202020204" pitchFamily="34" charset="0"/>
                <a:cs typeface="Arial" panose="020B0604020202020204" pitchFamily="34" charset="0"/>
              </a:rPr>
              <a:t>Learn</a:t>
            </a:r>
            <a:r>
              <a:rPr lang="en-US" sz="1100" dirty="0">
                <a:solidFill>
                  <a:prstClr val="black"/>
                </a:solidFill>
                <a:latin typeface="Arial" panose="020B0604020202020204" pitchFamily="34" charset="0"/>
                <a:cs typeface="Arial" panose="020B0604020202020204" pitchFamily="34" charset="0"/>
              </a:rPr>
              <a:t> from other public and private SDM operators operating across sectors/geographies</a:t>
            </a:r>
            <a:endParaRPr lang="en-US" sz="1100" b="1" dirty="0">
              <a:solidFill>
                <a:prstClr val="black"/>
              </a:solidFill>
              <a:latin typeface="Arial" panose="020B0604020202020204" pitchFamily="34" charset="0"/>
              <a:cs typeface="Arial" panose="020B0604020202020204" pitchFamily="34" charset="0"/>
            </a:endParaRPr>
          </a:p>
          <a:p>
            <a:pPr marL="108000" indent="-108000">
              <a:buClr>
                <a:srgbClr val="0072C6"/>
              </a:buClr>
              <a:buFont typeface="Arial" panose="020B0604020202020204" pitchFamily="34" charset="0"/>
              <a:buChar char="•"/>
            </a:pPr>
            <a:r>
              <a:rPr lang="en-US" sz="1100" b="1" dirty="0">
                <a:solidFill>
                  <a:srgbClr val="0072C6"/>
                </a:solidFill>
                <a:latin typeface="Arial" panose="020B0604020202020204" pitchFamily="34" charset="0"/>
                <a:cs typeface="Arial" panose="020B0604020202020204" pitchFamily="34" charset="0"/>
              </a:rPr>
              <a:t>Communicate</a:t>
            </a:r>
            <a:r>
              <a:rPr lang="en-US" sz="1100" dirty="0">
                <a:solidFill>
                  <a:prstClr val="black"/>
                </a:solidFill>
                <a:latin typeface="Arial" panose="020B0604020202020204" pitchFamily="34" charset="0"/>
                <a:cs typeface="Arial" panose="020B0604020202020204" pitchFamily="34" charset="0"/>
              </a:rPr>
              <a:t> stories of impact and success at farmer level</a:t>
            </a:r>
            <a:endParaRPr lang="en-US" sz="1100" b="1" dirty="0">
              <a:solidFill>
                <a:prstClr val="black"/>
              </a:solidFill>
              <a:latin typeface="Arial" panose="020B0604020202020204" pitchFamily="34" charset="0"/>
              <a:cs typeface="Arial" panose="020B0604020202020204" pitchFamily="34" charset="0"/>
            </a:endParaRPr>
          </a:p>
          <a:p>
            <a:pPr marL="108000" lvl="0" indent="-108000">
              <a:buClr>
                <a:srgbClr val="0072C6"/>
              </a:buClr>
              <a:buFont typeface="Arial" panose="020B0604020202020204" pitchFamily="34" charset="0"/>
              <a:buChar char="•"/>
            </a:pPr>
            <a:endParaRPr lang="en-US" sz="1100" dirty="0">
              <a:solidFill>
                <a:prstClr val="black"/>
              </a:solidFill>
              <a:latin typeface="Arial" panose="020B0604020202020204" pitchFamily="34" charset="0"/>
              <a:cs typeface="Arial" panose="020B0604020202020204" pitchFamily="34" charset="0"/>
            </a:endParaRPr>
          </a:p>
          <a:p>
            <a:pPr marL="108000" lvl="0" indent="-108000">
              <a:buClr>
                <a:srgbClr val="0072C6"/>
              </a:buClr>
              <a:buFont typeface="Arial" panose="020B0604020202020204" pitchFamily="34" charset="0"/>
              <a:buChar char="•"/>
            </a:pPr>
            <a:endParaRPr lang="en-US" sz="1100" dirty="0">
              <a:solidFill>
                <a:prstClr val="black"/>
              </a:solidFill>
              <a:latin typeface="Arial" panose="020B0604020202020204" pitchFamily="34" charset="0"/>
              <a:cs typeface="Arial" panose="020B0604020202020204" pitchFamily="34" charset="0"/>
            </a:endParaRPr>
          </a:p>
          <a:p>
            <a:pPr marL="108000" lvl="0" indent="-108000">
              <a:buClr>
                <a:srgbClr val="0072C6"/>
              </a:buClr>
              <a:buFont typeface="Arial" panose="020B0604020202020204" pitchFamily="34" charset="0"/>
              <a:buChar char="•"/>
            </a:pPr>
            <a:endParaRPr lang="en-US" sz="1100" dirty="0">
              <a:solidFill>
                <a:prstClr val="black"/>
              </a:solidFill>
              <a:latin typeface="Arial" panose="020B0604020202020204" pitchFamily="34" charset="0"/>
              <a:cs typeface="Arial" panose="020B0604020202020204" pitchFamily="34" charset="0"/>
            </a:endParaRPr>
          </a:p>
          <a:p>
            <a:pPr marL="108000" lvl="0" indent="-108000">
              <a:buClr>
                <a:srgbClr val="0072C6"/>
              </a:buClr>
              <a:buFont typeface="Arial" panose="020B0604020202020204" pitchFamily="34" charset="0"/>
              <a:buChar char="•"/>
            </a:pPr>
            <a:r>
              <a:rPr lang="en-US" sz="1100" b="1" dirty="0">
                <a:solidFill>
                  <a:srgbClr val="0072C6"/>
                </a:solidFill>
                <a:latin typeface="Arial" panose="020B0604020202020204" pitchFamily="34" charset="0"/>
                <a:cs typeface="Arial" panose="020B0604020202020204" pitchFamily="34" charset="0"/>
              </a:rPr>
              <a:t>Common language </a:t>
            </a:r>
            <a:r>
              <a:rPr lang="en-US" sz="1100" dirty="0">
                <a:solidFill>
                  <a:prstClr val="black"/>
                </a:solidFill>
                <a:latin typeface="Arial" panose="020B0604020202020204" pitchFamily="34" charset="0"/>
                <a:cs typeface="Arial" panose="020B0604020202020204" pitchFamily="34" charset="0"/>
              </a:rPr>
              <a:t>to make better informed investment decisions</a:t>
            </a:r>
          </a:p>
          <a:p>
            <a:pPr marL="108000" lvl="0" indent="-108000">
              <a:buClr>
                <a:srgbClr val="0072C6"/>
              </a:buClr>
              <a:buFont typeface="Arial" panose="020B0604020202020204" pitchFamily="34" charset="0"/>
              <a:buChar char="•"/>
            </a:pPr>
            <a:r>
              <a:rPr lang="en-US" sz="1100" dirty="0">
                <a:solidFill>
                  <a:prstClr val="black"/>
                </a:solidFill>
                <a:latin typeface="Arial" panose="020B0604020202020204" pitchFamily="34" charset="0"/>
                <a:cs typeface="Arial" panose="020B0604020202020204" pitchFamily="34" charset="0"/>
              </a:rPr>
              <a:t>Insights to achieve optimal </a:t>
            </a:r>
            <a:r>
              <a:rPr lang="en-US" sz="1100" b="1" dirty="0">
                <a:solidFill>
                  <a:srgbClr val="0072C6"/>
                </a:solidFill>
                <a:latin typeface="Arial" panose="020B0604020202020204" pitchFamily="34" charset="0"/>
                <a:cs typeface="Arial" panose="020B0604020202020204" pitchFamily="34" charset="0"/>
              </a:rPr>
              <a:t>impact, efficiency and sustainability </a:t>
            </a:r>
            <a:r>
              <a:rPr lang="en-US" sz="1100" dirty="0">
                <a:solidFill>
                  <a:prstClr val="black"/>
                </a:solidFill>
                <a:latin typeface="Arial" panose="020B0604020202020204" pitchFamily="34" charset="0"/>
                <a:cs typeface="Arial" panose="020B0604020202020204" pitchFamily="34" charset="0"/>
              </a:rPr>
              <a:t>with investments and partnerships in SDMs</a:t>
            </a:r>
          </a:p>
        </p:txBody>
      </p:sp>
    </p:spTree>
    <p:extLst>
      <p:ext uri="{BB962C8B-B14F-4D97-AF65-F5344CB8AC3E}">
        <p14:creationId xmlns:p14="http://schemas.microsoft.com/office/powerpoint/2010/main" val="9090583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5626994" y="1066800"/>
            <a:ext cx="3231256" cy="5248752"/>
          </a:xfrm>
          <a:prstGeom prst="rect">
            <a:avLst/>
          </a:prstGeom>
          <a:no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4" name="Object 113" hidden="1"/>
          <p:cNvGraphicFramePr>
            <a:graphicFrameLocks noChangeAspect="1"/>
          </p:cNvGraphicFramePr>
          <p:nvPr>
            <p:custDataLst>
              <p:tags r:id="rId2"/>
            </p:custDataLst>
            <p:extLst>
              <p:ext uri="{D42A27DB-BD31-4B8C-83A1-F6EECF244321}">
                <p14:modId xmlns:p14="http://schemas.microsoft.com/office/powerpoint/2010/main" val="234374897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44554" name="think-cell Slide" r:id="rId6" imgW="378" imgH="377" progId="TCLayout.ActiveDocument.1">
                  <p:embed/>
                </p:oleObj>
              </mc:Choice>
              <mc:Fallback>
                <p:oleObj name="think-cell Slide" r:id="rId6" imgW="378" imgH="377" progId="TCLayout.ActiveDocument.1">
                  <p:embed/>
                  <p:pic>
                    <p:nvPicPr>
                      <p:cNvPr id="114" name="Object 113"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13" name="Rectangle 12" hidden="1">
            <a:extLst>
              <a:ext uri="{FF2B5EF4-FFF2-40B4-BE49-F238E27FC236}">
                <a16:creationId xmlns:a16="http://schemas.microsoft.com/office/drawing/2014/main" id="{22AC2A38-99AD-4948-B383-5FC55A18637D}"/>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US" sz="240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Title 1"/>
          <p:cNvSpPr>
            <a:spLocks noGrp="1"/>
          </p:cNvSpPr>
          <p:nvPr>
            <p:ph type="title"/>
          </p:nvPr>
        </p:nvSpPr>
        <p:spPr>
          <a:xfrm>
            <a:off x="228600" y="228600"/>
            <a:ext cx="8686800" cy="609600"/>
          </a:xfrm>
        </p:spPr>
        <p:txBody>
          <a:bodyPr/>
          <a:lstStyle/>
          <a:p>
            <a:r>
              <a:rPr lang="en-US" dirty="0">
                <a:latin typeface="Arial" panose="020B0604020202020204" pitchFamily="34" charset="0"/>
                <a:cs typeface="Arial" panose="020B0604020202020204" pitchFamily="34" charset="0"/>
              </a:rPr>
              <a:t>The SKN </a:t>
            </a:r>
            <a:r>
              <a:rPr lang="en-US" dirty="0" err="1">
                <a:latin typeface="Arial" panose="020B0604020202020204" pitchFamily="34" charset="0"/>
                <a:cs typeface="Arial" panose="020B0604020202020204" pitchFamily="34" charset="0"/>
              </a:rPr>
              <a:t>Caribecafé</a:t>
            </a:r>
            <a:r>
              <a:rPr lang="en-US" dirty="0">
                <a:latin typeface="Arial" panose="020B0604020202020204" pitchFamily="34" charset="0"/>
                <a:cs typeface="Arial" panose="020B0604020202020204" pitchFamily="34" charset="0"/>
              </a:rPr>
              <a:t> SDM and objectives</a:t>
            </a:r>
          </a:p>
        </p:txBody>
      </p:sp>
      <p:sp>
        <p:nvSpPr>
          <p:cNvPr id="5" name="Slide Number Placeholder 4"/>
          <p:cNvSpPr>
            <a:spLocks noGrp="1"/>
          </p:cNvSpPr>
          <p:nvPr>
            <p:ph type="sldNum" sz="quarter" idx="4"/>
          </p:nvPr>
        </p:nvSpPr>
        <p:spPr>
          <a:xfrm>
            <a:off x="6705600" y="6460964"/>
            <a:ext cx="2209800" cy="304800"/>
          </a:xfrm>
        </p:spPr>
        <p:txBody>
          <a:bodyPr/>
          <a:lstStyle/>
          <a:p>
            <a:fld id="{94895F93-9E70-4CBF-8144-0BD5504DC31D}" type="slidenum">
              <a:rPr lang="en-US" smtClean="0"/>
              <a:pPr/>
              <a:t>3</a:t>
            </a:fld>
            <a:endParaRPr lang="en-US" dirty="0"/>
          </a:p>
        </p:txBody>
      </p:sp>
      <p:sp>
        <p:nvSpPr>
          <p:cNvPr id="3" name="Content Placeholder 2"/>
          <p:cNvSpPr>
            <a:spLocks noGrp="1"/>
          </p:cNvSpPr>
          <p:nvPr>
            <p:ph idx="4294967295"/>
          </p:nvPr>
        </p:nvSpPr>
        <p:spPr>
          <a:xfrm>
            <a:off x="256440" y="1092937"/>
            <a:ext cx="5282663" cy="2083153"/>
          </a:xfrm>
          <a:solidFill>
            <a:srgbClr val="F2F8FC"/>
          </a:solidFill>
        </p:spPr>
        <p:txBody>
          <a:bodyPr>
            <a:noAutofit/>
          </a:bodyPr>
          <a:lstStyle/>
          <a:p>
            <a:pPr marL="0" indent="0">
              <a:lnSpc>
                <a:spcPct val="150000"/>
              </a:lnSpc>
              <a:spcAft>
                <a:spcPts val="600"/>
              </a:spcAft>
              <a:buNone/>
            </a:pPr>
            <a:r>
              <a:rPr lang="en-US" sz="1600" b="1" dirty="0">
                <a:solidFill>
                  <a:schemeClr val="tx2"/>
                </a:solidFill>
                <a:latin typeface="Arial" panose="020B0604020202020204" pitchFamily="34" charset="0"/>
                <a:cs typeface="Arial" panose="020B0604020202020204" pitchFamily="34" charset="0"/>
              </a:rPr>
              <a:t>General SDM information:</a:t>
            </a:r>
            <a:endParaRPr lang="en-US" sz="1600" b="1" dirty="0">
              <a:solidFill>
                <a:prstClr val="black"/>
              </a:solidFill>
              <a:latin typeface="Arial" panose="020B0604020202020204" pitchFamily="34" charset="0"/>
              <a:cs typeface="Arial" panose="020B0604020202020204" pitchFamily="34" charset="0"/>
            </a:endParaRPr>
          </a:p>
          <a:p>
            <a:pPr marL="0" indent="0">
              <a:lnSpc>
                <a:spcPct val="50000"/>
              </a:lnSpc>
              <a:spcAft>
                <a:spcPts val="600"/>
              </a:spcAft>
              <a:buNone/>
            </a:pPr>
            <a:r>
              <a:rPr lang="en-US" sz="1200" dirty="0">
                <a:solidFill>
                  <a:prstClr val="black"/>
                </a:solidFill>
                <a:cs typeface="Arial" pitchFamily="34" charset="0"/>
              </a:rPr>
              <a:t>Location</a:t>
            </a:r>
            <a:r>
              <a:rPr lang="en-US" sz="1200" dirty="0">
                <a:solidFill>
                  <a:prstClr val="black"/>
                </a:solidFill>
                <a:latin typeface="Arial" panose="020B0604020202020204" pitchFamily="34" charset="0"/>
                <a:cs typeface="Arial" panose="020B0604020202020204" pitchFamily="34" charset="0"/>
              </a:rPr>
              <a:t>: 		Colombia</a:t>
            </a:r>
            <a:endParaRPr lang="en-US" sz="1200" dirty="0">
              <a:solidFill>
                <a:prstClr val="black"/>
              </a:solidFill>
              <a:cs typeface="Arial" pitchFamily="34" charset="0"/>
            </a:endParaRPr>
          </a:p>
          <a:p>
            <a:pPr marL="0" indent="0">
              <a:lnSpc>
                <a:spcPct val="50000"/>
              </a:lnSpc>
              <a:spcAft>
                <a:spcPts val="600"/>
              </a:spcAft>
              <a:buNone/>
            </a:pPr>
            <a:r>
              <a:rPr lang="en-US" sz="1200" dirty="0">
                <a:solidFill>
                  <a:prstClr val="black"/>
                </a:solidFill>
                <a:latin typeface="Arial" panose="020B0604020202020204" pitchFamily="34" charset="0"/>
                <a:cs typeface="Arial" panose="020B0604020202020204" pitchFamily="34" charset="0"/>
              </a:rPr>
              <a:t>Timing in analysis scope: 	2017-2025</a:t>
            </a:r>
          </a:p>
          <a:p>
            <a:pPr marL="0" indent="0">
              <a:lnSpc>
                <a:spcPct val="50000"/>
              </a:lnSpc>
              <a:spcAft>
                <a:spcPts val="600"/>
              </a:spcAft>
              <a:buNone/>
            </a:pPr>
            <a:r>
              <a:rPr lang="en-US" sz="1200" dirty="0">
                <a:solidFill>
                  <a:prstClr val="black"/>
                </a:solidFill>
                <a:latin typeface="Arial" panose="020B0604020202020204" pitchFamily="34" charset="0"/>
                <a:cs typeface="Arial" panose="020B0604020202020204" pitchFamily="34" charset="0"/>
              </a:rPr>
              <a:t>Scale (start of analysis):	3,704 farmers</a:t>
            </a:r>
          </a:p>
          <a:p>
            <a:pPr marL="0" indent="0">
              <a:lnSpc>
                <a:spcPct val="50000"/>
              </a:lnSpc>
              <a:spcAft>
                <a:spcPts val="600"/>
              </a:spcAft>
              <a:buNone/>
            </a:pPr>
            <a:r>
              <a:rPr lang="en-US" sz="1200" dirty="0">
                <a:solidFill>
                  <a:prstClr val="black"/>
                </a:solidFill>
                <a:latin typeface="Arial" panose="020B0604020202020204" pitchFamily="34" charset="0"/>
                <a:cs typeface="Arial" panose="020B0604020202020204" pitchFamily="34" charset="0"/>
              </a:rPr>
              <a:t>Scale (end of analysis): 	10,350 farmers</a:t>
            </a:r>
          </a:p>
          <a:p>
            <a:pPr marL="0" indent="0">
              <a:spcBef>
                <a:spcPts val="0"/>
              </a:spcBef>
              <a:buNone/>
            </a:pPr>
            <a:r>
              <a:rPr lang="en-US" sz="1200" dirty="0">
                <a:solidFill>
                  <a:prstClr val="black"/>
                </a:solidFill>
                <a:latin typeface="Arial" panose="020B0604020202020204" pitchFamily="34" charset="0"/>
                <a:cs typeface="Arial" panose="020B0604020202020204" pitchFamily="34" charset="0"/>
              </a:rPr>
              <a:t>Funding: 		Service provider, Nespresso, Neumann </a:t>
            </a:r>
            <a:r>
              <a:rPr lang="en-US" sz="1200" dirty="0">
                <a:latin typeface="Arial" panose="020B0604020202020204" pitchFamily="34" charset="0"/>
                <a:cs typeface="Arial" panose="020B0604020202020204" pitchFamily="34" charset="0"/>
              </a:rPr>
              <a:t>Gruppe, </a:t>
            </a:r>
            <a:r>
              <a:rPr lang="en-US" sz="1200" dirty="0">
                <a:solidFill>
                  <a:prstClr val="black"/>
                </a:solidFill>
                <a:latin typeface="Arial" panose="020B0604020202020204" pitchFamily="34" charset="0"/>
                <a:cs typeface="Arial" panose="020B0604020202020204" pitchFamily="34" charset="0"/>
              </a:rPr>
              <a:t>		USAID, Rabobank, ABN AMRO, IDH</a:t>
            </a:r>
          </a:p>
          <a:p>
            <a:pPr marL="0" indent="0">
              <a:spcBef>
                <a:spcPts val="0"/>
              </a:spcBef>
              <a:buNone/>
            </a:pPr>
            <a:r>
              <a:rPr lang="en-US" sz="1200" dirty="0">
                <a:solidFill>
                  <a:prstClr val="black"/>
                </a:solidFill>
                <a:latin typeface="Arial" panose="020B0604020202020204" pitchFamily="34" charset="0"/>
                <a:cs typeface="Arial" panose="020B0604020202020204" pitchFamily="34" charset="0"/>
              </a:rPr>
              <a:t>SDM Archetype*:	Global</a:t>
            </a:r>
          </a:p>
        </p:txBody>
      </p:sp>
      <p:sp>
        <p:nvSpPr>
          <p:cNvPr id="12" name="Rectangle 11"/>
          <p:cNvSpPr/>
          <p:nvPr/>
        </p:nvSpPr>
        <p:spPr>
          <a:xfrm>
            <a:off x="256441" y="3810000"/>
            <a:ext cx="5166590" cy="2954655"/>
          </a:xfrm>
          <a:prstGeom prst="rect">
            <a:avLst/>
          </a:prstGeom>
        </p:spPr>
        <p:txBody>
          <a:bodyPr wrap="square">
            <a:spAutoFit/>
          </a:bodyPr>
          <a:lstStyle/>
          <a:p>
            <a:pPr marL="15875" algn="just">
              <a:spcBef>
                <a:spcPts val="600"/>
              </a:spcBef>
              <a:defRPr/>
            </a:pPr>
            <a:r>
              <a:rPr lang="en-US" sz="1200" dirty="0">
                <a:solidFill>
                  <a:prstClr val="black"/>
                </a:solidFill>
              </a:rPr>
              <a:t>SKN was founded in 1945 in Tolima by Lord Schaefer, </a:t>
            </a:r>
            <a:r>
              <a:rPr lang="en-US" sz="1200" dirty="0" err="1">
                <a:solidFill>
                  <a:prstClr val="black"/>
                </a:solidFill>
              </a:rPr>
              <a:t>Klausmann</a:t>
            </a:r>
            <a:r>
              <a:rPr lang="en-US" sz="1200" dirty="0">
                <a:solidFill>
                  <a:prstClr val="black"/>
                </a:solidFill>
              </a:rPr>
              <a:t> and Neumann. </a:t>
            </a:r>
          </a:p>
          <a:p>
            <a:pPr marL="15875" algn="just">
              <a:spcBef>
                <a:spcPts val="600"/>
              </a:spcBef>
              <a:defRPr/>
            </a:pPr>
            <a:r>
              <a:rPr lang="en-US" sz="1200" dirty="0" err="1">
                <a:solidFill>
                  <a:prstClr val="black"/>
                </a:solidFill>
              </a:rPr>
              <a:t>Caribecafé</a:t>
            </a:r>
            <a:r>
              <a:rPr lang="en-US" sz="1200" dirty="0">
                <a:solidFill>
                  <a:prstClr val="black"/>
                </a:solidFill>
              </a:rPr>
              <a:t> started in 1956 in Medellin by Lord John </a:t>
            </a:r>
            <a:r>
              <a:rPr lang="en-US" sz="1200" dirty="0" err="1">
                <a:solidFill>
                  <a:prstClr val="black"/>
                </a:solidFill>
              </a:rPr>
              <a:t>Kalf</a:t>
            </a:r>
            <a:r>
              <a:rPr lang="en-US" sz="1200" dirty="0">
                <a:solidFill>
                  <a:prstClr val="black"/>
                </a:solidFill>
              </a:rPr>
              <a:t> and Gunter Lemberg. </a:t>
            </a:r>
          </a:p>
          <a:p>
            <a:pPr marL="15875" lvl="0" algn="just">
              <a:spcBef>
                <a:spcPts val="600"/>
              </a:spcBef>
              <a:defRPr/>
            </a:pPr>
            <a:r>
              <a:rPr lang="en-US" sz="1200" dirty="0">
                <a:solidFill>
                  <a:prstClr val="black"/>
                </a:solidFill>
              </a:rPr>
              <a:t> In 1997 the companies were merged to form SKN </a:t>
            </a:r>
            <a:r>
              <a:rPr lang="en-US" sz="1200" dirty="0" err="1">
                <a:solidFill>
                  <a:prstClr val="black"/>
                </a:solidFill>
              </a:rPr>
              <a:t>Caribecafé</a:t>
            </a:r>
            <a:r>
              <a:rPr lang="en-US" sz="1200" dirty="0">
                <a:solidFill>
                  <a:prstClr val="black"/>
                </a:solidFill>
              </a:rPr>
              <a:t>. The </a:t>
            </a:r>
            <a:r>
              <a:rPr lang="en-US" sz="1200" dirty="0" err="1">
                <a:solidFill>
                  <a:prstClr val="black"/>
                </a:solidFill>
              </a:rPr>
              <a:t>Nuemann</a:t>
            </a:r>
            <a:r>
              <a:rPr lang="en-US" sz="1200" dirty="0">
                <a:solidFill>
                  <a:prstClr val="black"/>
                </a:solidFill>
              </a:rPr>
              <a:t> </a:t>
            </a:r>
            <a:r>
              <a:rPr lang="en-US" sz="1200" dirty="0" err="1">
                <a:solidFill>
                  <a:prstClr val="black"/>
                </a:solidFill>
              </a:rPr>
              <a:t>Kaffee</a:t>
            </a:r>
            <a:r>
              <a:rPr lang="en-US" sz="1200" dirty="0">
                <a:solidFill>
                  <a:prstClr val="black"/>
                </a:solidFill>
              </a:rPr>
              <a:t> Gruppe became the majority shareholder. The direct access to farmers and high-quality Arabica beans were the rational for the acquisition.</a:t>
            </a:r>
          </a:p>
          <a:p>
            <a:pPr marL="15875" algn="just">
              <a:spcBef>
                <a:spcPts val="600"/>
              </a:spcBef>
              <a:defRPr/>
            </a:pPr>
            <a:r>
              <a:rPr lang="en-US" sz="1200" dirty="0">
                <a:solidFill>
                  <a:prstClr val="black"/>
                </a:solidFill>
              </a:rPr>
              <a:t>In 2007 SKN </a:t>
            </a:r>
            <a:r>
              <a:rPr lang="en-US" sz="1200" dirty="0" err="1">
                <a:solidFill>
                  <a:prstClr val="black"/>
                </a:solidFill>
              </a:rPr>
              <a:t>Caribecafé</a:t>
            </a:r>
            <a:r>
              <a:rPr lang="en-US" sz="1200" dirty="0">
                <a:solidFill>
                  <a:prstClr val="black"/>
                </a:solidFill>
              </a:rPr>
              <a:t> started a partnership with Nespresso to source AAA quality coffee, that buys directly from farmers through their 10 buying stations.</a:t>
            </a:r>
          </a:p>
          <a:p>
            <a:pPr marL="15875" algn="just">
              <a:spcBef>
                <a:spcPts val="600"/>
              </a:spcBef>
              <a:defRPr/>
            </a:pPr>
            <a:endParaRPr lang="en-US" sz="1200" dirty="0">
              <a:solidFill>
                <a:prstClr val="black"/>
              </a:solidFill>
            </a:endParaRPr>
          </a:p>
          <a:p>
            <a:pPr marL="15875" lvl="0" algn="just">
              <a:spcBef>
                <a:spcPts val="600"/>
              </a:spcBef>
              <a:defRPr/>
            </a:pPr>
            <a:endParaRPr lang="en-US" sz="1200" dirty="0">
              <a:solidFill>
                <a:prstClr val="black"/>
              </a:solidFill>
            </a:endParaRPr>
          </a:p>
        </p:txBody>
      </p:sp>
      <p:sp>
        <p:nvSpPr>
          <p:cNvPr id="9" name="Rectangle 8">
            <a:extLst>
              <a:ext uri="{FF2B5EF4-FFF2-40B4-BE49-F238E27FC236}">
                <a16:creationId xmlns:a16="http://schemas.microsoft.com/office/drawing/2014/main" id="{9AFBDD4B-705D-4AAF-91CC-AD77342E8FA0}"/>
              </a:ext>
            </a:extLst>
          </p:cNvPr>
          <p:cNvSpPr/>
          <p:nvPr/>
        </p:nvSpPr>
        <p:spPr>
          <a:xfrm>
            <a:off x="5638800" y="1142425"/>
            <a:ext cx="3273396" cy="338554"/>
          </a:xfrm>
          <a:prstGeom prst="rect">
            <a:avLst/>
          </a:prstGeom>
        </p:spPr>
        <p:txBody>
          <a:bodyPr wrap="square">
            <a:spAutoFit/>
          </a:bodyPr>
          <a:lstStyle/>
          <a:p>
            <a:pPr algn="just">
              <a:spcAft>
                <a:spcPts val="600"/>
              </a:spcAft>
            </a:pPr>
            <a:r>
              <a:rPr lang="en-US" sz="1600" b="1" dirty="0">
                <a:solidFill>
                  <a:schemeClr val="tx2"/>
                </a:solidFill>
                <a:latin typeface="Arial" panose="020B0604020202020204" pitchFamily="34" charset="0"/>
                <a:cs typeface="Arial" panose="020B0604020202020204" pitchFamily="34" charset="0"/>
              </a:rPr>
              <a:t>SDM objectives:</a:t>
            </a:r>
          </a:p>
        </p:txBody>
      </p:sp>
      <p:sp>
        <p:nvSpPr>
          <p:cNvPr id="18" name="TextBox 17">
            <a:extLst>
              <a:ext uri="{FF2B5EF4-FFF2-40B4-BE49-F238E27FC236}">
                <a16:creationId xmlns:a16="http://schemas.microsoft.com/office/drawing/2014/main" id="{D3A55542-7EDB-49A8-BF24-782D2149CC19}"/>
              </a:ext>
            </a:extLst>
          </p:cNvPr>
          <p:cNvSpPr txBox="1"/>
          <p:nvPr/>
        </p:nvSpPr>
        <p:spPr>
          <a:xfrm>
            <a:off x="219348" y="6246168"/>
            <a:ext cx="4484660" cy="230832"/>
          </a:xfrm>
          <a:prstGeom prst="rect">
            <a:avLst/>
          </a:prstGeom>
          <a:noFill/>
        </p:spPr>
        <p:txBody>
          <a:bodyPr wrap="square" rtlCol="0">
            <a:spAutoFit/>
          </a:bodyPr>
          <a:lstStyle/>
          <a:p>
            <a:r>
              <a:rPr lang="nl-NL" sz="900" dirty="0"/>
              <a:t>* For more info on SDM archetypes, see the </a:t>
            </a:r>
            <a:r>
              <a:rPr lang="nl-NL" sz="900" dirty="0">
                <a:hlinkClick r:id="rId8"/>
              </a:rPr>
              <a:t>IDH Smallholder Engagement Report</a:t>
            </a:r>
            <a:endParaRPr lang="nl-NL" sz="900" dirty="0"/>
          </a:p>
        </p:txBody>
      </p:sp>
      <p:grpSp>
        <p:nvGrpSpPr>
          <p:cNvPr id="4" name="Group 3"/>
          <p:cNvGrpSpPr/>
          <p:nvPr/>
        </p:nvGrpSpPr>
        <p:grpSpPr>
          <a:xfrm>
            <a:off x="5843268" y="1623831"/>
            <a:ext cx="3192659" cy="2311431"/>
            <a:chOff x="5053104" y="1263961"/>
            <a:chExt cx="3192659" cy="2311431"/>
          </a:xfrm>
        </p:grpSpPr>
        <p:sp>
          <p:nvSpPr>
            <p:cNvPr id="117" name="Oval 116"/>
            <p:cNvSpPr/>
            <p:nvPr/>
          </p:nvSpPr>
          <p:spPr>
            <a:xfrm>
              <a:off x="5053104" y="1270004"/>
              <a:ext cx="284510" cy="28450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1</a:t>
              </a:r>
            </a:p>
          </p:txBody>
        </p:sp>
        <p:sp>
          <p:nvSpPr>
            <p:cNvPr id="151" name="Rectangle 150"/>
            <p:cNvSpPr/>
            <p:nvPr/>
          </p:nvSpPr>
          <p:spPr>
            <a:xfrm>
              <a:off x="5437310" y="1263961"/>
              <a:ext cx="2808453" cy="2965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rPr>
                <a:t>Strengthen SKN supply chain</a:t>
              </a:r>
            </a:p>
          </p:txBody>
        </p:sp>
        <p:sp>
          <p:nvSpPr>
            <p:cNvPr id="152" name="Oval 151"/>
            <p:cNvSpPr/>
            <p:nvPr/>
          </p:nvSpPr>
          <p:spPr>
            <a:xfrm>
              <a:off x="5053104" y="1913273"/>
              <a:ext cx="284510" cy="28450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2</a:t>
              </a:r>
            </a:p>
          </p:txBody>
        </p:sp>
        <p:sp>
          <p:nvSpPr>
            <p:cNvPr id="154" name="Rectangle 153"/>
            <p:cNvSpPr/>
            <p:nvPr/>
          </p:nvSpPr>
          <p:spPr>
            <a:xfrm>
              <a:off x="5437310" y="1850572"/>
              <a:ext cx="2808453" cy="4099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rPr>
                <a:t>Enable farmers to realize their full potential via the provision of services</a:t>
              </a:r>
            </a:p>
          </p:txBody>
        </p:sp>
        <p:sp>
          <p:nvSpPr>
            <p:cNvPr id="160" name="Oval 159"/>
            <p:cNvSpPr/>
            <p:nvPr/>
          </p:nvSpPr>
          <p:spPr>
            <a:xfrm>
              <a:off x="5053104" y="2560652"/>
              <a:ext cx="284510" cy="28450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3</a:t>
              </a:r>
            </a:p>
          </p:txBody>
        </p:sp>
        <p:sp>
          <p:nvSpPr>
            <p:cNvPr id="162" name="Rectangle 161"/>
            <p:cNvSpPr/>
            <p:nvPr/>
          </p:nvSpPr>
          <p:spPr>
            <a:xfrm>
              <a:off x="5437310" y="2550704"/>
              <a:ext cx="2808453" cy="3044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rPr>
                <a:t>Establish a sustainable Farmer Service Unit that offers commercially viable services to farmers</a:t>
              </a:r>
            </a:p>
          </p:txBody>
        </p:sp>
        <p:sp>
          <p:nvSpPr>
            <p:cNvPr id="165" name="Oval 164"/>
            <p:cNvSpPr/>
            <p:nvPr/>
          </p:nvSpPr>
          <p:spPr>
            <a:xfrm>
              <a:off x="5053104" y="3218107"/>
              <a:ext cx="284510" cy="28450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4</a:t>
              </a:r>
            </a:p>
          </p:txBody>
        </p:sp>
        <p:sp>
          <p:nvSpPr>
            <p:cNvPr id="166" name="Rectangle 165"/>
            <p:cNvSpPr/>
            <p:nvPr/>
          </p:nvSpPr>
          <p:spPr>
            <a:xfrm>
              <a:off x="5437310" y="3145330"/>
              <a:ext cx="2808453" cy="430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rPr>
                <a:t>Improve access to high quality coffee, increasing income for producers and value chain actors</a:t>
              </a:r>
            </a:p>
          </p:txBody>
        </p:sp>
      </p:grpSp>
      <p:sp>
        <p:nvSpPr>
          <p:cNvPr id="34" name="Rectangle 33">
            <a:extLst>
              <a:ext uri="{FF2B5EF4-FFF2-40B4-BE49-F238E27FC236}">
                <a16:creationId xmlns:a16="http://schemas.microsoft.com/office/drawing/2014/main" id="{27654FD7-9C38-4252-8FA6-870069B6DB8B}"/>
              </a:ext>
            </a:extLst>
          </p:cNvPr>
          <p:cNvSpPr/>
          <p:nvPr/>
        </p:nvSpPr>
        <p:spPr>
          <a:xfrm>
            <a:off x="5618434" y="4232779"/>
            <a:ext cx="3273396" cy="338554"/>
          </a:xfrm>
          <a:prstGeom prst="rect">
            <a:avLst/>
          </a:prstGeom>
        </p:spPr>
        <p:txBody>
          <a:bodyPr wrap="square">
            <a:spAutoFit/>
          </a:bodyPr>
          <a:lstStyle/>
          <a:p>
            <a:pPr algn="just">
              <a:spcAft>
                <a:spcPts val="600"/>
              </a:spcAft>
            </a:pPr>
            <a:r>
              <a:rPr lang="en-US" sz="1600" b="1" dirty="0">
                <a:solidFill>
                  <a:schemeClr val="tx2"/>
                </a:solidFill>
                <a:latin typeface="Arial" panose="020B0604020202020204" pitchFamily="34" charset="0"/>
                <a:cs typeface="Arial" panose="020B0604020202020204" pitchFamily="34" charset="0"/>
              </a:rPr>
              <a:t>SDM rationale:</a:t>
            </a:r>
          </a:p>
        </p:txBody>
      </p:sp>
      <p:pic>
        <p:nvPicPr>
          <p:cNvPr id="38" name="Picture 2" descr="Image result for SKN cafe caribe">
            <a:extLst>
              <a:ext uri="{FF2B5EF4-FFF2-40B4-BE49-F238E27FC236}">
                <a16:creationId xmlns:a16="http://schemas.microsoft.com/office/drawing/2014/main" id="{BF2EB1C6-23B4-4D92-A456-65A6E69B845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44262" y="2514600"/>
            <a:ext cx="2990949" cy="1869343"/>
          </a:xfrm>
          <a:prstGeom prst="rect">
            <a:avLst/>
          </a:prstGeom>
          <a:noFill/>
          <a:extLst>
            <a:ext uri="{909E8E84-426E-40DD-AFC4-6F175D3DCCD1}">
              <a14:hiddenFill xmlns:a14="http://schemas.microsoft.com/office/drawing/2010/main">
                <a:solidFill>
                  <a:srgbClr val="FFFFFF"/>
                </a:solidFill>
              </a14:hiddenFill>
            </a:ext>
          </a:extLst>
        </p:spPr>
      </p:pic>
      <p:sp>
        <p:nvSpPr>
          <p:cNvPr id="74" name="Rectangle 73">
            <a:extLst>
              <a:ext uri="{FF2B5EF4-FFF2-40B4-BE49-F238E27FC236}">
                <a16:creationId xmlns:a16="http://schemas.microsoft.com/office/drawing/2014/main" id="{2BFAD227-2B63-48AA-95D2-A6204D016446}"/>
              </a:ext>
            </a:extLst>
          </p:cNvPr>
          <p:cNvSpPr/>
          <p:nvPr/>
        </p:nvSpPr>
        <p:spPr>
          <a:xfrm>
            <a:off x="5562600" y="5389602"/>
            <a:ext cx="931590" cy="356939"/>
          </a:xfrm>
          <a:prstGeom prst="rect">
            <a:avLst/>
          </a:prstGeom>
          <a:noFill/>
          <a:ln w="9525">
            <a:noFill/>
          </a:ln>
        </p:spPr>
        <p:style>
          <a:lnRef idx="2">
            <a:schemeClr val="accent6"/>
          </a:lnRef>
          <a:fillRef idx="1">
            <a:schemeClr val="lt1"/>
          </a:fillRef>
          <a:effectRef idx="0">
            <a:schemeClr val="accent6"/>
          </a:effectRef>
          <a:fontRef idx="minor">
            <a:schemeClr val="dk1"/>
          </a:fontRef>
        </p:style>
        <p:txBody>
          <a:bodyPr rtlCol="0" anchor="t"/>
          <a:lstStyle/>
          <a:p>
            <a:pPr algn="ctr">
              <a:lnSpc>
                <a:spcPct val="80000"/>
              </a:lnSpc>
            </a:pPr>
            <a:r>
              <a:rPr lang="en-US" sz="1000" dirty="0">
                <a:solidFill>
                  <a:schemeClr val="tx2"/>
                </a:solidFill>
                <a:latin typeface="Arial" panose="020B0604020202020204" pitchFamily="34" charset="0"/>
                <a:cs typeface="Arial" panose="020B0604020202020204" pitchFamily="34" charset="0"/>
              </a:rPr>
              <a:t>Good Agricultural Practices (GAP)</a:t>
            </a:r>
          </a:p>
        </p:txBody>
      </p:sp>
      <p:sp>
        <p:nvSpPr>
          <p:cNvPr id="75" name="Rectangle 74">
            <a:extLst>
              <a:ext uri="{FF2B5EF4-FFF2-40B4-BE49-F238E27FC236}">
                <a16:creationId xmlns:a16="http://schemas.microsoft.com/office/drawing/2014/main" id="{4FD26D00-DA72-4251-B78D-1251C4457DD9}"/>
              </a:ext>
            </a:extLst>
          </p:cNvPr>
          <p:cNvSpPr/>
          <p:nvPr/>
        </p:nvSpPr>
        <p:spPr>
          <a:xfrm>
            <a:off x="7924800" y="5389602"/>
            <a:ext cx="1094713" cy="370025"/>
          </a:xfrm>
          <a:prstGeom prst="rect">
            <a:avLst/>
          </a:prstGeom>
          <a:noFill/>
          <a:ln w="9525">
            <a:noFill/>
          </a:ln>
        </p:spPr>
        <p:style>
          <a:lnRef idx="2">
            <a:schemeClr val="accent6"/>
          </a:lnRef>
          <a:fillRef idx="1">
            <a:schemeClr val="lt1"/>
          </a:fillRef>
          <a:effectRef idx="0">
            <a:schemeClr val="accent6"/>
          </a:effectRef>
          <a:fontRef idx="minor">
            <a:schemeClr val="dk1"/>
          </a:fontRef>
        </p:style>
        <p:txBody>
          <a:bodyPr rtlCol="0" anchor="t"/>
          <a:lstStyle/>
          <a:p>
            <a:pPr algn="ctr">
              <a:lnSpc>
                <a:spcPct val="80000"/>
              </a:lnSpc>
            </a:pPr>
            <a:r>
              <a:rPr lang="en-US" sz="1000" dirty="0">
                <a:solidFill>
                  <a:schemeClr val="tx2"/>
                </a:solidFill>
                <a:latin typeface="Arial" panose="020B0604020202020204" pitchFamily="34" charset="0"/>
                <a:cs typeface="Arial" panose="020B0604020202020204" pitchFamily="34" charset="0"/>
              </a:rPr>
              <a:t>Improved farmer livelihoods</a:t>
            </a:r>
          </a:p>
        </p:txBody>
      </p:sp>
      <p:sp>
        <p:nvSpPr>
          <p:cNvPr id="76" name="Chevron 101">
            <a:extLst>
              <a:ext uri="{FF2B5EF4-FFF2-40B4-BE49-F238E27FC236}">
                <a16:creationId xmlns:a16="http://schemas.microsoft.com/office/drawing/2014/main" id="{4A3E6948-C69E-46DA-AF1D-2D45F00E2071}"/>
              </a:ext>
            </a:extLst>
          </p:cNvPr>
          <p:cNvSpPr/>
          <p:nvPr/>
        </p:nvSpPr>
        <p:spPr>
          <a:xfrm>
            <a:off x="7848600" y="4890282"/>
            <a:ext cx="279523" cy="494810"/>
          </a:xfrm>
          <a:prstGeom prst="chevron">
            <a:avLst>
              <a:gd name="adj" fmla="val 5994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pic>
        <p:nvPicPr>
          <p:cNvPr id="77" name="Picture 76">
            <a:extLst>
              <a:ext uri="{FF2B5EF4-FFF2-40B4-BE49-F238E27FC236}">
                <a16:creationId xmlns:a16="http://schemas.microsoft.com/office/drawing/2014/main" id="{2CFAAEDB-E6D3-4519-8F6A-1AC549A28F6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123443" y="4788974"/>
            <a:ext cx="697426" cy="697426"/>
          </a:xfrm>
          <a:prstGeom prst="rect">
            <a:avLst/>
          </a:prstGeom>
        </p:spPr>
      </p:pic>
      <p:sp>
        <p:nvSpPr>
          <p:cNvPr id="78" name="Rectangle 77">
            <a:extLst>
              <a:ext uri="{FF2B5EF4-FFF2-40B4-BE49-F238E27FC236}">
                <a16:creationId xmlns:a16="http://schemas.microsoft.com/office/drawing/2014/main" id="{3FD3D02A-12D6-4767-88ED-6E49F94CDFD5}"/>
              </a:ext>
            </a:extLst>
          </p:cNvPr>
          <p:cNvSpPr/>
          <p:nvPr/>
        </p:nvSpPr>
        <p:spPr>
          <a:xfrm>
            <a:off x="6532682" y="5389602"/>
            <a:ext cx="706318" cy="363508"/>
          </a:xfrm>
          <a:prstGeom prst="rect">
            <a:avLst/>
          </a:prstGeom>
          <a:noFill/>
          <a:ln w="9525">
            <a:noFill/>
          </a:ln>
        </p:spPr>
        <p:style>
          <a:lnRef idx="2">
            <a:schemeClr val="accent6"/>
          </a:lnRef>
          <a:fillRef idx="1">
            <a:schemeClr val="lt1"/>
          </a:fillRef>
          <a:effectRef idx="0">
            <a:schemeClr val="accent6"/>
          </a:effectRef>
          <a:fontRef idx="minor">
            <a:schemeClr val="dk1"/>
          </a:fontRef>
        </p:style>
        <p:txBody>
          <a:bodyPr rtlCol="0" anchor="t"/>
          <a:lstStyle/>
          <a:p>
            <a:pPr algn="ctr">
              <a:lnSpc>
                <a:spcPct val="80000"/>
              </a:lnSpc>
            </a:pPr>
            <a:r>
              <a:rPr lang="en-US" sz="1000" dirty="0">
                <a:solidFill>
                  <a:schemeClr val="tx2"/>
                </a:solidFill>
                <a:latin typeface="Arial" panose="020B0604020202020204" pitchFamily="34" charset="0"/>
                <a:cs typeface="Arial" panose="020B0604020202020204" pitchFamily="34" charset="0"/>
              </a:rPr>
              <a:t>Access to finances</a:t>
            </a:r>
          </a:p>
        </p:txBody>
      </p:sp>
      <p:pic>
        <p:nvPicPr>
          <p:cNvPr id="71" name="Picture 70">
            <a:extLst>
              <a:ext uri="{FF2B5EF4-FFF2-40B4-BE49-F238E27FC236}">
                <a16:creationId xmlns:a16="http://schemas.microsoft.com/office/drawing/2014/main" id="{7846F6C3-5BB2-49B0-B851-144E58F78A66}"/>
              </a:ext>
            </a:extLst>
          </p:cNvPr>
          <p:cNvPicPr>
            <a:picLocks noChangeAspect="1"/>
          </p:cNvPicPr>
          <p:nvPr/>
        </p:nvPicPr>
        <p:blipFill>
          <a:blip r:embed="rId11"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5759929" y="4869221"/>
            <a:ext cx="536933" cy="536933"/>
          </a:xfrm>
          <a:prstGeom prst="rect">
            <a:avLst/>
          </a:prstGeom>
        </p:spPr>
      </p:pic>
      <p:sp>
        <p:nvSpPr>
          <p:cNvPr id="73" name="Plus Sign 72">
            <a:extLst>
              <a:ext uri="{FF2B5EF4-FFF2-40B4-BE49-F238E27FC236}">
                <a16:creationId xmlns:a16="http://schemas.microsoft.com/office/drawing/2014/main" id="{DA8155B1-C37E-4FE7-A76B-3B381879A1A2}"/>
              </a:ext>
            </a:extLst>
          </p:cNvPr>
          <p:cNvSpPr/>
          <p:nvPr/>
        </p:nvSpPr>
        <p:spPr>
          <a:xfrm>
            <a:off x="6324600" y="4981737"/>
            <a:ext cx="311901" cy="311901"/>
          </a:xfrm>
          <a:prstGeom prst="mathPlu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F4EA58DC-3139-4A76-90E0-EE423CDFA118}"/>
              </a:ext>
            </a:extLst>
          </p:cNvPr>
          <p:cNvSpPr/>
          <p:nvPr/>
        </p:nvSpPr>
        <p:spPr>
          <a:xfrm>
            <a:off x="7110234" y="5389602"/>
            <a:ext cx="890766" cy="461665"/>
          </a:xfrm>
          <a:prstGeom prst="rect">
            <a:avLst/>
          </a:prstGeom>
        </p:spPr>
        <p:txBody>
          <a:bodyPr wrap="square" anchor="t">
            <a:spAutoFit/>
          </a:bodyPr>
          <a:lstStyle/>
          <a:p>
            <a:pPr algn="ctr">
              <a:lnSpc>
                <a:spcPct val="80000"/>
              </a:lnSpc>
            </a:pPr>
            <a:r>
              <a:rPr lang="en-US" sz="1000" dirty="0">
                <a:solidFill>
                  <a:schemeClr val="accent1"/>
                </a:solidFill>
                <a:latin typeface="Arial" panose="020B0604020202020204" pitchFamily="34" charset="0"/>
                <a:cs typeface="Arial" panose="020B0604020202020204" pitchFamily="34" charset="0"/>
              </a:rPr>
              <a:t>Increased access to markets</a:t>
            </a:r>
            <a:endParaRPr lang="en-US" sz="1000" dirty="0">
              <a:solidFill>
                <a:schemeClr val="accent1"/>
              </a:solidFill>
            </a:endParaRPr>
          </a:p>
        </p:txBody>
      </p:sp>
      <p:pic>
        <p:nvPicPr>
          <p:cNvPr id="33" name="Picture 32">
            <a:extLst>
              <a:ext uri="{FF2B5EF4-FFF2-40B4-BE49-F238E27FC236}">
                <a16:creationId xmlns:a16="http://schemas.microsoft.com/office/drawing/2014/main" id="{E755E296-85D5-4528-88C1-6CAD6D97B98B}"/>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617375" y="4869221"/>
            <a:ext cx="536933" cy="536933"/>
          </a:xfrm>
          <a:prstGeom prst="rect">
            <a:avLst/>
          </a:prstGeom>
        </p:spPr>
      </p:pic>
      <p:pic>
        <p:nvPicPr>
          <p:cNvPr id="8" name="Picture 7" descr="A close up of a chair&#10;&#10;Description automatically generated">
            <a:extLst>
              <a:ext uri="{FF2B5EF4-FFF2-40B4-BE49-F238E27FC236}">
                <a16:creationId xmlns:a16="http://schemas.microsoft.com/office/drawing/2014/main" id="{0E67EE2F-4A9D-4DB8-A31F-CA0158088359}"/>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262783" y="4844853"/>
            <a:ext cx="585668" cy="585668"/>
          </a:xfrm>
          <a:prstGeom prst="rect">
            <a:avLst/>
          </a:prstGeom>
        </p:spPr>
      </p:pic>
      <p:sp>
        <p:nvSpPr>
          <p:cNvPr id="36" name="Plus Sign 35">
            <a:extLst>
              <a:ext uri="{FF2B5EF4-FFF2-40B4-BE49-F238E27FC236}">
                <a16:creationId xmlns:a16="http://schemas.microsoft.com/office/drawing/2014/main" id="{AAA1E088-B6BC-4D26-AFE6-0152F27F2C4D}"/>
              </a:ext>
            </a:extLst>
          </p:cNvPr>
          <p:cNvSpPr/>
          <p:nvPr/>
        </p:nvSpPr>
        <p:spPr>
          <a:xfrm>
            <a:off x="7072428" y="4981737"/>
            <a:ext cx="311901" cy="311901"/>
          </a:xfrm>
          <a:prstGeom prst="mathPlu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73763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4" name="Object 113" hidden="1"/>
          <p:cNvGraphicFramePr>
            <a:graphicFrameLocks noChangeAspect="1"/>
          </p:cNvGraphicFramePr>
          <p:nvPr>
            <p:custDataLst>
              <p:tags r:id="rId2"/>
            </p:custDataLst>
            <p:extLst>
              <p:ext uri="{D42A27DB-BD31-4B8C-83A1-F6EECF244321}">
                <p14:modId xmlns:p14="http://schemas.microsoft.com/office/powerpoint/2010/main" val="20596577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59824" name="think-cell Slide" r:id="rId6" imgW="378" imgH="377" progId="TCLayout.ActiveDocument.1">
                  <p:embed/>
                </p:oleObj>
              </mc:Choice>
              <mc:Fallback>
                <p:oleObj name="think-cell Slide" r:id="rId6" imgW="378" imgH="377" progId="TCLayout.ActiveDocument.1">
                  <p:embed/>
                  <p:pic>
                    <p:nvPicPr>
                      <p:cNvPr id="114" name="Object 113"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13" name="Rectangle 12" hidden="1">
            <a:extLst>
              <a:ext uri="{FF2B5EF4-FFF2-40B4-BE49-F238E27FC236}">
                <a16:creationId xmlns:a16="http://schemas.microsoft.com/office/drawing/2014/main" id="{22AC2A38-99AD-4948-B383-5FC55A18637D}"/>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US" sz="2400" dirty="0">
              <a:latin typeface="Arial" panose="020B0604020202020204" pitchFamily="34" charset="0"/>
              <a:ea typeface="+mj-ea"/>
              <a:cs typeface="Arial" panose="020B0604020202020204" pitchFamily="34" charset="0"/>
              <a:sym typeface="Arial" panose="020B0604020202020204" pitchFamily="34" charset="0"/>
            </a:endParaRPr>
          </a:p>
        </p:txBody>
      </p:sp>
      <p:cxnSp>
        <p:nvCxnSpPr>
          <p:cNvPr id="55" name="Connector: Elbow 54">
            <a:extLst>
              <a:ext uri="{FF2B5EF4-FFF2-40B4-BE49-F238E27FC236}">
                <a16:creationId xmlns:a16="http://schemas.microsoft.com/office/drawing/2014/main" id="{508A8DC3-1D56-469B-B1B2-67938B4C71C6}"/>
              </a:ext>
            </a:extLst>
          </p:cNvPr>
          <p:cNvCxnSpPr>
            <a:cxnSpLocks/>
          </p:cNvCxnSpPr>
          <p:nvPr/>
        </p:nvCxnSpPr>
        <p:spPr>
          <a:xfrm rot="5400000">
            <a:off x="1012056" y="3083347"/>
            <a:ext cx="3332690" cy="162006"/>
          </a:xfrm>
          <a:prstGeom prst="bentConnector3">
            <a:avLst>
              <a:gd name="adj1" fmla="val 6623"/>
            </a:avLst>
          </a:prstGeom>
          <a:ln w="19050">
            <a:solidFill>
              <a:srgbClr val="36AA40"/>
            </a:solidFill>
            <a:tailEnd type="arrow"/>
          </a:ln>
        </p:spPr>
        <p:style>
          <a:lnRef idx="1">
            <a:schemeClr val="accent1"/>
          </a:lnRef>
          <a:fillRef idx="0">
            <a:schemeClr val="accent1"/>
          </a:fillRef>
          <a:effectRef idx="0">
            <a:schemeClr val="accent1"/>
          </a:effectRef>
          <a:fontRef idx="minor">
            <a:schemeClr val="tx1"/>
          </a:fontRef>
        </p:style>
      </p:cxnSp>
      <p:cxnSp>
        <p:nvCxnSpPr>
          <p:cNvPr id="212" name="Straight Arrow Connector 120">
            <a:extLst>
              <a:ext uri="{FF2B5EF4-FFF2-40B4-BE49-F238E27FC236}">
                <a16:creationId xmlns:a16="http://schemas.microsoft.com/office/drawing/2014/main" id="{C3D0038D-1700-4C1C-80A6-99F0BAB88A8C}"/>
              </a:ext>
            </a:extLst>
          </p:cNvPr>
          <p:cNvCxnSpPr>
            <a:cxnSpLocks/>
            <a:endCxn id="225" idx="2"/>
          </p:cNvCxnSpPr>
          <p:nvPr/>
        </p:nvCxnSpPr>
        <p:spPr>
          <a:xfrm rot="5400000" flipH="1" flipV="1">
            <a:off x="3251251" y="3472360"/>
            <a:ext cx="1676508" cy="1132587"/>
          </a:xfrm>
          <a:prstGeom prst="bentConnector3">
            <a:avLst>
              <a:gd name="adj1" fmla="val 50000"/>
            </a:avLst>
          </a:prstGeom>
          <a:ln w="190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341" name="Straight Arrow Connector 120">
            <a:extLst>
              <a:ext uri="{FF2B5EF4-FFF2-40B4-BE49-F238E27FC236}">
                <a16:creationId xmlns:a16="http://schemas.microsoft.com/office/drawing/2014/main" id="{684B753D-CFA6-40B8-9A14-53525901D3B0}"/>
              </a:ext>
            </a:extLst>
          </p:cNvPr>
          <p:cNvCxnSpPr>
            <a:cxnSpLocks/>
          </p:cNvCxnSpPr>
          <p:nvPr/>
        </p:nvCxnSpPr>
        <p:spPr>
          <a:xfrm>
            <a:off x="3046749" y="1468940"/>
            <a:ext cx="440262" cy="1236216"/>
          </a:xfrm>
          <a:prstGeom prst="bentConnector2">
            <a:avLst/>
          </a:prstGeom>
          <a:ln w="19050">
            <a:solidFill>
              <a:schemeClr val="tx2"/>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292" name="Straight Arrow Connector 120">
            <a:extLst>
              <a:ext uri="{FF2B5EF4-FFF2-40B4-BE49-F238E27FC236}">
                <a16:creationId xmlns:a16="http://schemas.microsoft.com/office/drawing/2014/main" id="{9C13905F-8BB8-4825-B8C8-7C0F74B3C627}"/>
              </a:ext>
            </a:extLst>
          </p:cNvPr>
          <p:cNvCxnSpPr>
            <a:cxnSpLocks/>
          </p:cNvCxnSpPr>
          <p:nvPr/>
        </p:nvCxnSpPr>
        <p:spPr>
          <a:xfrm>
            <a:off x="2336283" y="1273889"/>
            <a:ext cx="2239269" cy="1281333"/>
          </a:xfrm>
          <a:prstGeom prst="bentConnector2">
            <a:avLst/>
          </a:prstGeom>
          <a:ln w="19050">
            <a:solidFill>
              <a:srgbClr val="36AA40"/>
            </a:solidFill>
            <a:tailEnd type="arrow"/>
          </a:ln>
        </p:spPr>
        <p:style>
          <a:lnRef idx="1">
            <a:schemeClr val="accent1"/>
          </a:lnRef>
          <a:fillRef idx="0">
            <a:schemeClr val="accent1"/>
          </a:fillRef>
          <a:effectRef idx="0">
            <a:schemeClr val="accent1"/>
          </a:effectRef>
          <a:fontRef idx="minor">
            <a:schemeClr val="tx1"/>
          </a:fontRef>
        </p:style>
      </p:cxnSp>
      <p:cxnSp>
        <p:nvCxnSpPr>
          <p:cNvPr id="293" name="Straight Arrow Connector 292">
            <a:extLst>
              <a:ext uri="{FF2B5EF4-FFF2-40B4-BE49-F238E27FC236}">
                <a16:creationId xmlns:a16="http://schemas.microsoft.com/office/drawing/2014/main" id="{0F003175-EB1A-4698-BFAF-A1E455165615}"/>
              </a:ext>
            </a:extLst>
          </p:cNvPr>
          <p:cNvCxnSpPr>
            <a:cxnSpLocks/>
            <a:endCxn id="194" idx="2"/>
          </p:cNvCxnSpPr>
          <p:nvPr/>
        </p:nvCxnSpPr>
        <p:spPr>
          <a:xfrm flipV="1">
            <a:off x="2048963" y="3173010"/>
            <a:ext cx="0" cy="1673309"/>
          </a:xfrm>
          <a:prstGeom prst="straightConnector1">
            <a:avLst/>
          </a:prstGeom>
          <a:ln w="19050">
            <a:solidFill>
              <a:schemeClr val="tx2"/>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290" name="Rectangle 289">
            <a:extLst>
              <a:ext uri="{FF2B5EF4-FFF2-40B4-BE49-F238E27FC236}">
                <a16:creationId xmlns:a16="http://schemas.microsoft.com/office/drawing/2014/main" id="{C9731C10-932A-4F5D-8775-B3DC257A6CC9}"/>
              </a:ext>
            </a:extLst>
          </p:cNvPr>
          <p:cNvSpPr/>
          <p:nvPr/>
        </p:nvSpPr>
        <p:spPr>
          <a:xfrm>
            <a:off x="1844512" y="4808469"/>
            <a:ext cx="1715170" cy="576072"/>
          </a:xfrm>
          <a:prstGeom prst="rect">
            <a:avLst/>
          </a:prstGeom>
          <a:solidFill>
            <a:srgbClr val="CCE3F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2" name="Title 1"/>
          <p:cNvSpPr>
            <a:spLocks noGrp="1"/>
          </p:cNvSpPr>
          <p:nvPr>
            <p:ph type="title"/>
          </p:nvPr>
        </p:nvSpPr>
        <p:spPr>
          <a:xfrm>
            <a:off x="228600" y="235040"/>
            <a:ext cx="8686800" cy="596637"/>
          </a:xfrm>
        </p:spPr>
        <p:txBody>
          <a:bodyPr/>
          <a:lstStyle/>
          <a:p>
            <a:r>
              <a:rPr lang="en-US" dirty="0">
                <a:latin typeface="Arial" panose="020B0604020202020204" pitchFamily="34" charset="0"/>
                <a:cs typeface="Arial" panose="020B0604020202020204" pitchFamily="34" charset="0"/>
              </a:rPr>
              <a:t>SDM and structure and enabling environment</a:t>
            </a:r>
          </a:p>
        </p:txBody>
      </p:sp>
      <p:sp>
        <p:nvSpPr>
          <p:cNvPr id="5" name="Slide Number Placeholder 4"/>
          <p:cNvSpPr>
            <a:spLocks noGrp="1"/>
          </p:cNvSpPr>
          <p:nvPr>
            <p:ph type="sldNum" sz="quarter" idx="4"/>
          </p:nvPr>
        </p:nvSpPr>
        <p:spPr>
          <a:xfrm>
            <a:off x="6705600" y="6460964"/>
            <a:ext cx="2209800" cy="304800"/>
          </a:xfrm>
        </p:spPr>
        <p:txBody>
          <a:bodyPr/>
          <a:lstStyle/>
          <a:p>
            <a:fld id="{94895F93-9E70-4CBF-8144-0BD5504DC31D}" type="slidenum">
              <a:rPr lang="en-US" smtClean="0"/>
              <a:pPr/>
              <a:t>4</a:t>
            </a:fld>
            <a:endParaRPr lang="en-US" dirty="0"/>
          </a:p>
        </p:txBody>
      </p:sp>
      <p:sp>
        <p:nvSpPr>
          <p:cNvPr id="160" name="Rectangle 159">
            <a:extLst>
              <a:ext uri="{FF2B5EF4-FFF2-40B4-BE49-F238E27FC236}">
                <a16:creationId xmlns:a16="http://schemas.microsoft.com/office/drawing/2014/main" id="{DC91FFFC-1163-42AC-928D-4E85FB5DB7D9}"/>
              </a:ext>
            </a:extLst>
          </p:cNvPr>
          <p:cNvSpPr/>
          <p:nvPr/>
        </p:nvSpPr>
        <p:spPr>
          <a:xfrm>
            <a:off x="5654846" y="685800"/>
            <a:ext cx="3287185" cy="556956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36000" rtlCol="0" anchor="t"/>
          <a:lstStyle/>
          <a:p>
            <a:pPr lvl="0"/>
            <a:r>
              <a:rPr lang="en-US" sz="1600" b="1" dirty="0">
                <a:solidFill>
                  <a:schemeClr val="accent1"/>
                </a:solidFill>
              </a:rPr>
              <a:t>Enabling environment </a:t>
            </a:r>
          </a:p>
          <a:p>
            <a:pPr lvl="0"/>
            <a:r>
              <a:rPr lang="en-US" sz="1200" dirty="0">
                <a:solidFill>
                  <a:schemeClr val="tx1"/>
                </a:solidFill>
              </a:rPr>
              <a:t>Farmers are impacted by several factors within their enabling environment. Most important are:</a:t>
            </a:r>
          </a:p>
          <a:p>
            <a:pPr lvl="0"/>
            <a:endParaRPr lang="en-US" sz="1200" dirty="0">
              <a:solidFill>
                <a:schemeClr val="tx1"/>
              </a:solidFill>
            </a:endParaRPr>
          </a:p>
          <a:p>
            <a:pPr algn="just"/>
            <a:r>
              <a:rPr lang="en-US" sz="1200" b="1" dirty="0">
                <a:solidFill>
                  <a:schemeClr val="tx2"/>
                </a:solidFill>
              </a:rPr>
              <a:t>1. Trading system</a:t>
            </a:r>
          </a:p>
          <a:p>
            <a:pPr lvl="0"/>
            <a:r>
              <a:rPr lang="en-US" sz="1200" dirty="0">
                <a:solidFill>
                  <a:schemeClr val="tx1"/>
                </a:solidFill>
              </a:rPr>
              <a:t>Coops (often managed by FNC) are the normal market outlet where producers can sell their coffee at a transparent price that is in line with current international market prices and receive cash payment for their coffee.</a:t>
            </a:r>
          </a:p>
          <a:p>
            <a:pPr lvl="0"/>
            <a:endParaRPr lang="en-US" sz="1200" b="1" dirty="0">
              <a:solidFill>
                <a:schemeClr val="tx2"/>
              </a:solidFill>
            </a:endParaRPr>
          </a:p>
          <a:p>
            <a:r>
              <a:rPr lang="en-US" sz="1200" b="1" dirty="0">
                <a:solidFill>
                  <a:schemeClr val="tx2"/>
                </a:solidFill>
              </a:rPr>
              <a:t>2. Inputs &amp; Financing</a:t>
            </a:r>
          </a:p>
          <a:p>
            <a:r>
              <a:rPr lang="en-US" sz="1200" dirty="0">
                <a:solidFill>
                  <a:schemeClr val="tx1"/>
                </a:solidFill>
              </a:rPr>
              <a:t>Due to high default risks and information asymmetries, access to finance is too complex for farmers. Often, farmers in need for access to working capital, sell wet parchment to middleman at a lower cost, decreasing the potential profits on their produce. There is the need for guarantors or other structures that facilitate access to finance. </a:t>
            </a:r>
            <a:endParaRPr lang="en-US" sz="1200" b="1" dirty="0">
              <a:solidFill>
                <a:schemeClr val="tx1"/>
              </a:solidFill>
            </a:endParaRPr>
          </a:p>
          <a:p>
            <a:pPr lvl="0"/>
            <a:endParaRPr lang="en-US" sz="1200" b="1" dirty="0">
              <a:solidFill>
                <a:schemeClr val="tx2"/>
              </a:solidFill>
            </a:endParaRPr>
          </a:p>
          <a:p>
            <a:pPr lvl="0"/>
            <a:r>
              <a:rPr lang="en-US" sz="1200" b="1" dirty="0">
                <a:solidFill>
                  <a:schemeClr val="tx2"/>
                </a:solidFill>
              </a:rPr>
              <a:t>3. Price &amp; Competitiveness</a:t>
            </a:r>
          </a:p>
          <a:p>
            <a:pPr lvl="0"/>
            <a:r>
              <a:rPr lang="en-US" sz="1200" dirty="0">
                <a:solidFill>
                  <a:schemeClr val="tx1"/>
                </a:solidFill>
              </a:rPr>
              <a:t>Coffee prices are highly volatile following the international market price. Between 2008 and 2017, prices to growers varied by over 100%. Moreover, recent global surpluses have put further downward pressure on price. </a:t>
            </a:r>
          </a:p>
        </p:txBody>
      </p:sp>
      <p:cxnSp>
        <p:nvCxnSpPr>
          <p:cNvPr id="103" name="Straight Arrow Connector 120">
            <a:extLst>
              <a:ext uri="{FF2B5EF4-FFF2-40B4-BE49-F238E27FC236}">
                <a16:creationId xmlns:a16="http://schemas.microsoft.com/office/drawing/2014/main" id="{69819424-54D1-4964-9E6C-BB810A6F1228}"/>
              </a:ext>
            </a:extLst>
          </p:cNvPr>
          <p:cNvCxnSpPr>
            <a:cxnSpLocks/>
          </p:cNvCxnSpPr>
          <p:nvPr/>
        </p:nvCxnSpPr>
        <p:spPr>
          <a:xfrm rot="5400000">
            <a:off x="3123300" y="3597325"/>
            <a:ext cx="2157759" cy="1256894"/>
          </a:xfrm>
          <a:prstGeom prst="bentConnector2">
            <a:avLst/>
          </a:prstGeom>
          <a:ln w="190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04" name="Straight Arrow Connector 120">
            <a:extLst>
              <a:ext uri="{FF2B5EF4-FFF2-40B4-BE49-F238E27FC236}">
                <a16:creationId xmlns:a16="http://schemas.microsoft.com/office/drawing/2014/main" id="{CDC1B126-A705-4422-BAED-FED3DF243E00}"/>
              </a:ext>
            </a:extLst>
          </p:cNvPr>
          <p:cNvCxnSpPr>
            <a:cxnSpLocks/>
          </p:cNvCxnSpPr>
          <p:nvPr/>
        </p:nvCxnSpPr>
        <p:spPr>
          <a:xfrm>
            <a:off x="3068913" y="1154288"/>
            <a:ext cx="1671199" cy="1406719"/>
          </a:xfrm>
          <a:prstGeom prst="bentConnector2">
            <a:avLst/>
          </a:prstGeom>
          <a:ln w="1905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116" name="Rectangle 115">
            <a:extLst>
              <a:ext uri="{FF2B5EF4-FFF2-40B4-BE49-F238E27FC236}">
                <a16:creationId xmlns:a16="http://schemas.microsoft.com/office/drawing/2014/main" id="{141C9A6B-92D4-4789-BCC5-77C3D927B70D}"/>
              </a:ext>
            </a:extLst>
          </p:cNvPr>
          <p:cNvSpPr/>
          <p:nvPr/>
        </p:nvSpPr>
        <p:spPr>
          <a:xfrm>
            <a:off x="1279990" y="852835"/>
            <a:ext cx="3841122" cy="4556689"/>
          </a:xfrm>
          <a:prstGeom prst="rect">
            <a:avLst/>
          </a:prstGeom>
          <a:noFill/>
          <a:ln w="9525">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173" name="TextBox 172">
            <a:extLst>
              <a:ext uri="{FF2B5EF4-FFF2-40B4-BE49-F238E27FC236}">
                <a16:creationId xmlns:a16="http://schemas.microsoft.com/office/drawing/2014/main" id="{53629E83-DBC9-49BE-91E2-3600B5C2F678}"/>
              </a:ext>
            </a:extLst>
          </p:cNvPr>
          <p:cNvSpPr txBox="1"/>
          <p:nvPr/>
        </p:nvSpPr>
        <p:spPr>
          <a:xfrm>
            <a:off x="2257906" y="5156752"/>
            <a:ext cx="841179" cy="215444"/>
          </a:xfrm>
          <a:prstGeom prst="rect">
            <a:avLst/>
          </a:prstGeom>
          <a:noFill/>
        </p:spPr>
        <p:txBody>
          <a:bodyPr wrap="square" rtlCol="0">
            <a:spAutoFit/>
          </a:bodyPr>
          <a:lstStyle/>
          <a:p>
            <a:pPr algn="ctr"/>
            <a:r>
              <a:rPr lang="en-US" sz="800" b="1" dirty="0">
                <a:solidFill>
                  <a:srgbClr val="0072C6"/>
                </a:solidFill>
              </a:rPr>
              <a:t>Farmers</a:t>
            </a:r>
          </a:p>
        </p:txBody>
      </p:sp>
      <p:pic>
        <p:nvPicPr>
          <p:cNvPr id="175" name="Picture 174">
            <a:extLst>
              <a:ext uri="{FF2B5EF4-FFF2-40B4-BE49-F238E27FC236}">
                <a16:creationId xmlns:a16="http://schemas.microsoft.com/office/drawing/2014/main" id="{EBABB3B9-AB25-4850-AF37-5A942D0D200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992819" y="4830918"/>
            <a:ext cx="457200" cy="457200"/>
          </a:xfrm>
          <a:prstGeom prst="rect">
            <a:avLst/>
          </a:prstGeom>
        </p:spPr>
      </p:pic>
      <p:pic>
        <p:nvPicPr>
          <p:cNvPr id="176" name="Picture 175">
            <a:extLst>
              <a:ext uri="{FF2B5EF4-FFF2-40B4-BE49-F238E27FC236}">
                <a16:creationId xmlns:a16="http://schemas.microsoft.com/office/drawing/2014/main" id="{27B7423D-6541-4801-8FD9-46633A7DA9C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064130" y="4830918"/>
            <a:ext cx="457200" cy="457200"/>
          </a:xfrm>
          <a:prstGeom prst="rect">
            <a:avLst/>
          </a:prstGeom>
        </p:spPr>
      </p:pic>
      <p:pic>
        <p:nvPicPr>
          <p:cNvPr id="177" name="Picture 176">
            <a:extLst>
              <a:ext uri="{FF2B5EF4-FFF2-40B4-BE49-F238E27FC236}">
                <a16:creationId xmlns:a16="http://schemas.microsoft.com/office/drawing/2014/main" id="{7FCF8CAD-692D-4AC4-8E3A-AEE55421AAF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527337" y="4830695"/>
            <a:ext cx="457200" cy="457200"/>
          </a:xfrm>
          <a:prstGeom prst="rect">
            <a:avLst/>
          </a:prstGeom>
        </p:spPr>
      </p:pic>
      <p:grpSp>
        <p:nvGrpSpPr>
          <p:cNvPr id="179" name="Group 178">
            <a:extLst>
              <a:ext uri="{FF2B5EF4-FFF2-40B4-BE49-F238E27FC236}">
                <a16:creationId xmlns:a16="http://schemas.microsoft.com/office/drawing/2014/main" id="{178CD19B-1095-4E93-B6FF-175E11B93BCA}"/>
              </a:ext>
            </a:extLst>
          </p:cNvPr>
          <p:cNvGrpSpPr>
            <a:grpSpLocks noChangeAspect="1"/>
          </p:cNvGrpSpPr>
          <p:nvPr/>
        </p:nvGrpSpPr>
        <p:grpSpPr>
          <a:xfrm>
            <a:off x="235664" y="4764789"/>
            <a:ext cx="839679" cy="548640"/>
            <a:chOff x="128232" y="4385871"/>
            <a:chExt cx="1083622" cy="643767"/>
          </a:xfrm>
        </p:grpSpPr>
        <p:grpSp>
          <p:nvGrpSpPr>
            <p:cNvPr id="180" name="Group 179">
              <a:extLst>
                <a:ext uri="{FF2B5EF4-FFF2-40B4-BE49-F238E27FC236}">
                  <a16:creationId xmlns:a16="http://schemas.microsoft.com/office/drawing/2014/main" id="{62155AF8-C8E7-404C-911C-B1D6B410BF20}"/>
                </a:ext>
              </a:extLst>
            </p:cNvPr>
            <p:cNvGrpSpPr/>
            <p:nvPr/>
          </p:nvGrpSpPr>
          <p:grpSpPr>
            <a:xfrm>
              <a:off x="128232" y="4762113"/>
              <a:ext cx="1083622" cy="267525"/>
              <a:chOff x="3715899" y="4133624"/>
              <a:chExt cx="1067927" cy="267525"/>
            </a:xfrm>
          </p:grpSpPr>
          <p:sp>
            <p:nvSpPr>
              <p:cNvPr id="182" name="TextBox 181">
                <a:extLst>
                  <a:ext uri="{FF2B5EF4-FFF2-40B4-BE49-F238E27FC236}">
                    <a16:creationId xmlns:a16="http://schemas.microsoft.com/office/drawing/2014/main" id="{DB520459-DF5A-4505-BD51-104A204062EB}"/>
                  </a:ext>
                </a:extLst>
              </p:cNvPr>
              <p:cNvSpPr txBox="1"/>
              <p:nvPr/>
            </p:nvSpPr>
            <p:spPr>
              <a:xfrm>
                <a:off x="3715899" y="4185705"/>
                <a:ext cx="1060412" cy="215444"/>
              </a:xfrm>
              <a:prstGeom prst="rect">
                <a:avLst/>
              </a:prstGeom>
              <a:noFill/>
            </p:spPr>
            <p:txBody>
              <a:bodyPr wrap="square" rtlCol="0">
                <a:spAutoFit/>
              </a:bodyPr>
              <a:lstStyle/>
              <a:p>
                <a:pPr algn="ctr">
                  <a:lnSpc>
                    <a:spcPct val="80000"/>
                  </a:lnSpc>
                </a:pPr>
                <a:endParaRPr lang="en-US" sz="1000" b="1" dirty="0">
                  <a:solidFill>
                    <a:schemeClr val="bg1">
                      <a:lumMod val="50000"/>
                    </a:schemeClr>
                  </a:solidFill>
                </a:endParaRPr>
              </a:p>
            </p:txBody>
          </p:sp>
          <p:sp>
            <p:nvSpPr>
              <p:cNvPr id="183" name="TextBox 182">
                <a:extLst>
                  <a:ext uri="{FF2B5EF4-FFF2-40B4-BE49-F238E27FC236}">
                    <a16:creationId xmlns:a16="http://schemas.microsoft.com/office/drawing/2014/main" id="{86B416E0-92A1-41E8-9829-2CC69E453C63}"/>
                  </a:ext>
                </a:extLst>
              </p:cNvPr>
              <p:cNvSpPr txBox="1"/>
              <p:nvPr/>
            </p:nvSpPr>
            <p:spPr>
              <a:xfrm>
                <a:off x="3730024" y="4133624"/>
                <a:ext cx="1053802" cy="252799"/>
              </a:xfrm>
              <a:prstGeom prst="rect">
                <a:avLst/>
              </a:prstGeom>
              <a:noFill/>
            </p:spPr>
            <p:txBody>
              <a:bodyPr wrap="square" rtlCol="0">
                <a:spAutoFit/>
              </a:bodyPr>
              <a:lstStyle/>
              <a:p>
                <a:pPr algn="ctr"/>
                <a:r>
                  <a:rPr lang="en-US" sz="800" b="1" dirty="0">
                    <a:solidFill>
                      <a:schemeClr val="tx1">
                        <a:lumMod val="50000"/>
                        <a:lumOff val="50000"/>
                      </a:schemeClr>
                    </a:solidFill>
                  </a:rPr>
                  <a:t>Cooperative</a:t>
                </a:r>
              </a:p>
            </p:txBody>
          </p:sp>
        </p:grpSp>
        <p:pic>
          <p:nvPicPr>
            <p:cNvPr id="181" name="Picture 180">
              <a:extLst>
                <a:ext uri="{FF2B5EF4-FFF2-40B4-BE49-F238E27FC236}">
                  <a16:creationId xmlns:a16="http://schemas.microsoft.com/office/drawing/2014/main" id="{EE353B53-3CF3-454E-874D-E4C4FEB9D9DB}"/>
                </a:ext>
              </a:extLst>
            </p:cNvPr>
            <p:cNvPicPr>
              <a:picLocks noChangeAspect="1"/>
            </p:cNvPicPr>
            <p:nvPr/>
          </p:nvPicPr>
          <p:blipFill>
            <a:blip r:embed="rId10" cstate="print">
              <a:extLst>
                <a:ext uri="{BEBA8EAE-BF5A-486C-A8C5-ECC9F3942E4B}">
                  <a14:imgProps xmlns:a14="http://schemas.microsoft.com/office/drawing/2010/main">
                    <a14:imgLayer r:embed="rId11">
                      <a14:imgEffect>
                        <a14:saturation sat="0"/>
                      </a14:imgEffect>
                    </a14:imgLayer>
                  </a14:imgProps>
                </a:ext>
                <a:ext uri="{28A0092B-C50C-407E-A947-70E740481C1C}">
                  <a14:useLocalDpi xmlns:a14="http://schemas.microsoft.com/office/drawing/2010/main" val="0"/>
                </a:ext>
              </a:extLst>
            </a:blip>
            <a:srcRect/>
            <a:stretch/>
          </p:blipFill>
          <p:spPr>
            <a:xfrm>
              <a:off x="393152" y="4385871"/>
              <a:ext cx="600237" cy="545757"/>
            </a:xfrm>
            <a:prstGeom prst="rect">
              <a:avLst/>
            </a:prstGeom>
          </p:spPr>
        </p:pic>
      </p:grpSp>
      <p:grpSp>
        <p:nvGrpSpPr>
          <p:cNvPr id="28" name="Group 27">
            <a:extLst>
              <a:ext uri="{FF2B5EF4-FFF2-40B4-BE49-F238E27FC236}">
                <a16:creationId xmlns:a16="http://schemas.microsoft.com/office/drawing/2014/main" id="{1751CF70-5424-4271-84A8-7114D3E9E38D}"/>
              </a:ext>
            </a:extLst>
          </p:cNvPr>
          <p:cNvGrpSpPr/>
          <p:nvPr/>
        </p:nvGrpSpPr>
        <p:grpSpPr>
          <a:xfrm>
            <a:off x="3142960" y="3581993"/>
            <a:ext cx="758952" cy="662749"/>
            <a:chOff x="2584704" y="3457023"/>
            <a:chExt cx="758952" cy="662749"/>
          </a:xfrm>
        </p:grpSpPr>
        <p:sp>
          <p:nvSpPr>
            <p:cNvPr id="291" name="Rectangle 290">
              <a:extLst>
                <a:ext uri="{FF2B5EF4-FFF2-40B4-BE49-F238E27FC236}">
                  <a16:creationId xmlns:a16="http://schemas.microsoft.com/office/drawing/2014/main" id="{5AC481F7-352E-4F54-BD7D-347B0EB108BF}"/>
                </a:ext>
              </a:extLst>
            </p:cNvPr>
            <p:cNvSpPr/>
            <p:nvPr/>
          </p:nvSpPr>
          <p:spPr>
            <a:xfrm>
              <a:off x="2584704" y="3515757"/>
              <a:ext cx="758952" cy="576072"/>
            </a:xfrm>
            <a:prstGeom prst="rect">
              <a:avLst/>
            </a:prstGeom>
            <a:solidFill>
              <a:srgbClr val="CCE3F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grpSp>
          <p:nvGrpSpPr>
            <p:cNvPr id="185" name="Group 184">
              <a:extLst>
                <a:ext uri="{FF2B5EF4-FFF2-40B4-BE49-F238E27FC236}">
                  <a16:creationId xmlns:a16="http://schemas.microsoft.com/office/drawing/2014/main" id="{F11BF9D7-7764-4000-AF39-62A60ED6218E}"/>
                </a:ext>
              </a:extLst>
            </p:cNvPr>
            <p:cNvGrpSpPr/>
            <p:nvPr/>
          </p:nvGrpSpPr>
          <p:grpSpPr>
            <a:xfrm>
              <a:off x="2603170" y="3457023"/>
              <a:ext cx="740486" cy="662749"/>
              <a:chOff x="4351272" y="1461189"/>
              <a:chExt cx="841684" cy="753325"/>
            </a:xfrm>
          </p:grpSpPr>
          <p:pic>
            <p:nvPicPr>
              <p:cNvPr id="186" name="Picture 185">
                <a:extLst>
                  <a:ext uri="{FF2B5EF4-FFF2-40B4-BE49-F238E27FC236}">
                    <a16:creationId xmlns:a16="http://schemas.microsoft.com/office/drawing/2014/main" id="{DDED7737-AA2D-4AB7-B6BB-C8C18300C3AB}"/>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512273" y="1461189"/>
                <a:ext cx="519683" cy="519683"/>
              </a:xfrm>
              <a:prstGeom prst="rect">
                <a:avLst/>
              </a:prstGeom>
            </p:spPr>
          </p:pic>
          <p:sp>
            <p:nvSpPr>
              <p:cNvPr id="187" name="TextBox 186">
                <a:extLst>
                  <a:ext uri="{FF2B5EF4-FFF2-40B4-BE49-F238E27FC236}">
                    <a16:creationId xmlns:a16="http://schemas.microsoft.com/office/drawing/2014/main" id="{3B43C91E-850D-4347-9A01-714FC9F0249F}"/>
                  </a:ext>
                </a:extLst>
              </p:cNvPr>
              <p:cNvSpPr txBox="1"/>
              <p:nvPr/>
            </p:nvSpPr>
            <p:spPr>
              <a:xfrm>
                <a:off x="4351272" y="1885665"/>
                <a:ext cx="841684" cy="328849"/>
              </a:xfrm>
              <a:prstGeom prst="rect">
                <a:avLst/>
              </a:prstGeom>
              <a:noFill/>
            </p:spPr>
            <p:txBody>
              <a:bodyPr wrap="square" rtlCol="0">
                <a:spAutoFit/>
              </a:bodyPr>
              <a:lstStyle/>
              <a:p>
                <a:pPr algn="ctr">
                  <a:lnSpc>
                    <a:spcPct val="80000"/>
                  </a:lnSpc>
                </a:pPr>
                <a:r>
                  <a:rPr lang="en-US" sz="800" b="1" dirty="0">
                    <a:solidFill>
                      <a:srgbClr val="0072C6"/>
                    </a:solidFill>
                  </a:rPr>
                  <a:t>Buying station</a:t>
                </a:r>
              </a:p>
            </p:txBody>
          </p:sp>
        </p:grpSp>
      </p:grpSp>
      <p:grpSp>
        <p:nvGrpSpPr>
          <p:cNvPr id="19" name="Group 18">
            <a:extLst>
              <a:ext uri="{FF2B5EF4-FFF2-40B4-BE49-F238E27FC236}">
                <a16:creationId xmlns:a16="http://schemas.microsoft.com/office/drawing/2014/main" id="{EA910102-FDD6-4D4D-9CBC-6B4634DAF719}"/>
              </a:ext>
            </a:extLst>
          </p:cNvPr>
          <p:cNvGrpSpPr/>
          <p:nvPr/>
        </p:nvGrpSpPr>
        <p:grpSpPr>
          <a:xfrm>
            <a:off x="228600" y="870586"/>
            <a:ext cx="951992" cy="1220754"/>
            <a:chOff x="25994" y="749568"/>
            <a:chExt cx="951992" cy="1220754"/>
          </a:xfrm>
        </p:grpSpPr>
        <p:pic>
          <p:nvPicPr>
            <p:cNvPr id="115" name="Picture 114">
              <a:extLst>
                <a:ext uri="{FF2B5EF4-FFF2-40B4-BE49-F238E27FC236}">
                  <a16:creationId xmlns:a16="http://schemas.microsoft.com/office/drawing/2014/main" id="{398728A9-5DB0-4D31-A8DE-8242C1A2002F}"/>
                </a:ext>
              </a:extLst>
            </p:cNvPr>
            <p:cNvPicPr>
              <a:picLocks noChangeAspect="1"/>
            </p:cNvPicPr>
            <p:nvPr/>
          </p:nvPicPr>
          <p:blipFill>
            <a:blip r:embed="rId13" cstate="print">
              <a:extLst>
                <a:ext uri="{BEBA8EAE-BF5A-486C-A8C5-ECC9F3942E4B}">
                  <a14:imgProps xmlns:a14="http://schemas.microsoft.com/office/drawing/2010/main">
                    <a14:imgLayer r:embed="rId14">
                      <a14:imgEffect>
                        <a14:saturation sat="0"/>
                      </a14:imgEffect>
                    </a14:imgLayer>
                  </a14:imgProps>
                </a:ext>
                <a:ext uri="{28A0092B-C50C-407E-A947-70E740481C1C}">
                  <a14:useLocalDpi xmlns:a14="http://schemas.microsoft.com/office/drawing/2010/main" val="0"/>
                </a:ext>
              </a:extLst>
            </a:blip>
            <a:stretch>
              <a:fillRect/>
            </a:stretch>
          </p:blipFill>
          <p:spPr>
            <a:xfrm>
              <a:off x="240178" y="749568"/>
              <a:ext cx="466344" cy="466344"/>
            </a:xfrm>
            <a:prstGeom prst="rect">
              <a:avLst/>
            </a:prstGeom>
          </p:spPr>
        </p:pic>
        <p:sp>
          <p:nvSpPr>
            <p:cNvPr id="188" name="TextBox 187">
              <a:extLst>
                <a:ext uri="{FF2B5EF4-FFF2-40B4-BE49-F238E27FC236}">
                  <a16:creationId xmlns:a16="http://schemas.microsoft.com/office/drawing/2014/main" id="{684F8C56-1A32-48A9-AC33-CEE21517AADB}"/>
                </a:ext>
              </a:extLst>
            </p:cNvPr>
            <p:cNvSpPr txBox="1"/>
            <p:nvPr/>
          </p:nvSpPr>
          <p:spPr>
            <a:xfrm>
              <a:off x="25994" y="1139325"/>
              <a:ext cx="951992" cy="830997"/>
            </a:xfrm>
            <a:prstGeom prst="rect">
              <a:avLst/>
            </a:prstGeom>
            <a:noFill/>
          </p:spPr>
          <p:txBody>
            <a:bodyPr wrap="square" rtlCol="0">
              <a:spAutoFit/>
            </a:bodyPr>
            <a:lstStyle/>
            <a:p>
              <a:pPr algn="ctr"/>
              <a:r>
                <a:rPr lang="en-US" sz="800" b="1" dirty="0">
                  <a:solidFill>
                    <a:schemeClr val="tx1">
                      <a:lumMod val="50000"/>
                      <a:lumOff val="50000"/>
                    </a:schemeClr>
                  </a:solidFill>
                </a:rPr>
                <a:t>Neumann </a:t>
              </a:r>
              <a:r>
                <a:rPr lang="en-US" sz="800" b="1" dirty="0" err="1">
                  <a:solidFill>
                    <a:schemeClr val="tx1">
                      <a:lumMod val="50000"/>
                      <a:lumOff val="50000"/>
                    </a:schemeClr>
                  </a:solidFill>
                </a:rPr>
                <a:t>Grupe</a:t>
              </a:r>
              <a:endParaRPr lang="en-US" sz="800" b="1" dirty="0">
                <a:solidFill>
                  <a:schemeClr val="tx1">
                    <a:lumMod val="50000"/>
                    <a:lumOff val="50000"/>
                  </a:schemeClr>
                </a:solidFill>
              </a:endParaRPr>
            </a:p>
            <a:p>
              <a:pPr algn="ctr"/>
              <a:r>
                <a:rPr lang="en-US" sz="800" b="1" dirty="0">
                  <a:solidFill>
                    <a:schemeClr val="tx1">
                      <a:lumMod val="50000"/>
                      <a:lumOff val="50000"/>
                    </a:schemeClr>
                  </a:solidFill>
                </a:rPr>
                <a:t>USAID, IDH, Rabobank and ABN AMRO</a:t>
              </a:r>
            </a:p>
            <a:p>
              <a:pPr algn="ctr"/>
              <a:endParaRPr lang="en-US" sz="800" b="1" dirty="0">
                <a:solidFill>
                  <a:schemeClr val="tx1">
                    <a:lumMod val="50000"/>
                    <a:lumOff val="50000"/>
                  </a:schemeClr>
                </a:solidFill>
              </a:endParaRPr>
            </a:p>
          </p:txBody>
        </p:sp>
      </p:grpSp>
      <p:sp>
        <p:nvSpPr>
          <p:cNvPr id="289" name="Rectangle 288">
            <a:extLst>
              <a:ext uri="{FF2B5EF4-FFF2-40B4-BE49-F238E27FC236}">
                <a16:creationId xmlns:a16="http://schemas.microsoft.com/office/drawing/2014/main" id="{BE9A8234-B2AC-438B-94D5-F673DD94CF68}"/>
              </a:ext>
            </a:extLst>
          </p:cNvPr>
          <p:cNvSpPr/>
          <p:nvPr/>
        </p:nvSpPr>
        <p:spPr>
          <a:xfrm>
            <a:off x="1681195" y="2582239"/>
            <a:ext cx="758952" cy="576072"/>
          </a:xfrm>
          <a:prstGeom prst="rect">
            <a:avLst/>
          </a:prstGeom>
          <a:solidFill>
            <a:srgbClr val="CCE3F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pic>
        <p:nvPicPr>
          <p:cNvPr id="193" name="Picture 192">
            <a:extLst>
              <a:ext uri="{FF2B5EF4-FFF2-40B4-BE49-F238E27FC236}">
                <a16:creationId xmlns:a16="http://schemas.microsoft.com/office/drawing/2014/main" id="{867422D4-3661-41B7-938A-A620007012C1}"/>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856546" y="2503018"/>
            <a:ext cx="457974" cy="457200"/>
          </a:xfrm>
          <a:prstGeom prst="rect">
            <a:avLst/>
          </a:prstGeom>
        </p:spPr>
      </p:pic>
      <p:sp>
        <p:nvSpPr>
          <p:cNvPr id="194" name="TextBox 193">
            <a:extLst>
              <a:ext uri="{FF2B5EF4-FFF2-40B4-BE49-F238E27FC236}">
                <a16:creationId xmlns:a16="http://schemas.microsoft.com/office/drawing/2014/main" id="{E41CDE3A-632F-492F-ADB2-AAE449382DB0}"/>
              </a:ext>
            </a:extLst>
          </p:cNvPr>
          <p:cNvSpPr txBox="1"/>
          <p:nvPr/>
        </p:nvSpPr>
        <p:spPr>
          <a:xfrm>
            <a:off x="1650129" y="2861846"/>
            <a:ext cx="797667" cy="338554"/>
          </a:xfrm>
          <a:prstGeom prst="rect">
            <a:avLst/>
          </a:prstGeom>
          <a:noFill/>
        </p:spPr>
        <p:txBody>
          <a:bodyPr wrap="square" rtlCol="0">
            <a:spAutoFit/>
          </a:bodyPr>
          <a:lstStyle/>
          <a:p>
            <a:pPr algn="ctr"/>
            <a:r>
              <a:rPr lang="en-US" sz="800" b="1" dirty="0">
                <a:solidFill>
                  <a:srgbClr val="0072C6"/>
                </a:solidFill>
              </a:rPr>
              <a:t>Certifier/ verifier</a:t>
            </a:r>
          </a:p>
        </p:txBody>
      </p:sp>
      <p:cxnSp>
        <p:nvCxnSpPr>
          <p:cNvPr id="197" name="Straight Arrow Connector 196">
            <a:extLst>
              <a:ext uri="{FF2B5EF4-FFF2-40B4-BE49-F238E27FC236}">
                <a16:creationId xmlns:a16="http://schemas.microsoft.com/office/drawing/2014/main" id="{DBF9F4B9-81EB-43C8-B580-343D88C5A1E4}"/>
              </a:ext>
            </a:extLst>
          </p:cNvPr>
          <p:cNvCxnSpPr>
            <a:cxnSpLocks/>
            <a:stCxn id="115" idx="3"/>
          </p:cNvCxnSpPr>
          <p:nvPr/>
        </p:nvCxnSpPr>
        <p:spPr>
          <a:xfrm flipV="1">
            <a:off x="909128" y="1103274"/>
            <a:ext cx="1379620" cy="484"/>
          </a:xfrm>
          <a:prstGeom prst="straightConnector1">
            <a:avLst/>
          </a:prstGeom>
          <a:ln w="19050">
            <a:solidFill>
              <a:schemeClr val="accent5"/>
            </a:solidFill>
            <a:tailEnd type="arrow"/>
          </a:ln>
        </p:spPr>
        <p:style>
          <a:lnRef idx="1">
            <a:schemeClr val="accent1"/>
          </a:lnRef>
          <a:fillRef idx="0">
            <a:schemeClr val="accent1"/>
          </a:fillRef>
          <a:effectRef idx="0">
            <a:schemeClr val="accent1"/>
          </a:effectRef>
          <a:fontRef idx="minor">
            <a:schemeClr val="tx1"/>
          </a:fontRef>
        </p:style>
      </p:cxnSp>
      <p:cxnSp>
        <p:nvCxnSpPr>
          <p:cNvPr id="199" name="Straight Arrow Connector 120">
            <a:extLst>
              <a:ext uri="{FF2B5EF4-FFF2-40B4-BE49-F238E27FC236}">
                <a16:creationId xmlns:a16="http://schemas.microsoft.com/office/drawing/2014/main" id="{8AD3003E-0BC9-41D5-803A-7757EBB871D4}"/>
              </a:ext>
            </a:extLst>
          </p:cNvPr>
          <p:cNvCxnSpPr>
            <a:cxnSpLocks/>
            <a:stCxn id="178" idx="1"/>
            <a:endCxn id="190" idx="3"/>
          </p:cNvCxnSpPr>
          <p:nvPr/>
        </p:nvCxnSpPr>
        <p:spPr>
          <a:xfrm rot="10800000" flipV="1">
            <a:off x="905677" y="1416970"/>
            <a:ext cx="1418468" cy="1647066"/>
          </a:xfrm>
          <a:prstGeom prst="bentConnector3">
            <a:avLst>
              <a:gd name="adj1" fmla="val 54029"/>
            </a:avLst>
          </a:prstGeom>
          <a:ln w="19050">
            <a:solidFill>
              <a:srgbClr val="36AA40"/>
            </a:solidFill>
            <a:tailEnd type="arrow"/>
          </a:ln>
        </p:spPr>
        <p:style>
          <a:lnRef idx="1">
            <a:schemeClr val="accent1"/>
          </a:lnRef>
          <a:fillRef idx="0">
            <a:schemeClr val="accent1"/>
          </a:fillRef>
          <a:effectRef idx="0">
            <a:schemeClr val="accent1"/>
          </a:effectRef>
          <a:fontRef idx="minor">
            <a:schemeClr val="tx1"/>
          </a:fontRef>
        </p:style>
      </p:cxnSp>
      <p:cxnSp>
        <p:nvCxnSpPr>
          <p:cNvPr id="201" name="Straight Arrow Connector 200">
            <a:extLst>
              <a:ext uri="{FF2B5EF4-FFF2-40B4-BE49-F238E27FC236}">
                <a16:creationId xmlns:a16="http://schemas.microsoft.com/office/drawing/2014/main" id="{6BE2B808-5FCF-4E7A-8FF7-9D8A9ACC544A}"/>
              </a:ext>
            </a:extLst>
          </p:cNvPr>
          <p:cNvCxnSpPr>
            <a:cxnSpLocks/>
          </p:cNvCxnSpPr>
          <p:nvPr/>
        </p:nvCxnSpPr>
        <p:spPr>
          <a:xfrm flipV="1">
            <a:off x="3509871" y="4225470"/>
            <a:ext cx="0" cy="575583"/>
          </a:xfrm>
          <a:prstGeom prst="straightConnector1">
            <a:avLst/>
          </a:prstGeom>
          <a:ln w="1905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208" name="Straight Arrow Connector 120">
            <a:extLst>
              <a:ext uri="{FF2B5EF4-FFF2-40B4-BE49-F238E27FC236}">
                <a16:creationId xmlns:a16="http://schemas.microsoft.com/office/drawing/2014/main" id="{FFF6C954-637B-46C0-A85D-5C0D42B71E8F}"/>
              </a:ext>
            </a:extLst>
          </p:cNvPr>
          <p:cNvCxnSpPr>
            <a:cxnSpLocks/>
            <a:endCxn id="193" idx="0"/>
          </p:cNvCxnSpPr>
          <p:nvPr/>
        </p:nvCxnSpPr>
        <p:spPr>
          <a:xfrm rot="5400000">
            <a:off x="1753849" y="1807483"/>
            <a:ext cx="1027220" cy="363851"/>
          </a:xfrm>
          <a:prstGeom prst="bentConnector3">
            <a:avLst>
              <a:gd name="adj1" fmla="val 23719"/>
            </a:avLst>
          </a:prstGeom>
          <a:ln w="19050">
            <a:solidFill>
              <a:srgbClr val="36AA40"/>
            </a:solidFill>
            <a:tailEnd type="arrow"/>
          </a:ln>
        </p:spPr>
        <p:style>
          <a:lnRef idx="1">
            <a:schemeClr val="accent1"/>
          </a:lnRef>
          <a:fillRef idx="0">
            <a:schemeClr val="accent1"/>
          </a:fillRef>
          <a:effectRef idx="0">
            <a:schemeClr val="accent1"/>
          </a:effectRef>
          <a:fontRef idx="minor">
            <a:schemeClr val="tx1"/>
          </a:fontRef>
        </p:style>
      </p:cxnSp>
      <p:cxnSp>
        <p:nvCxnSpPr>
          <p:cNvPr id="211" name="Straight Arrow Connector 120">
            <a:extLst>
              <a:ext uri="{FF2B5EF4-FFF2-40B4-BE49-F238E27FC236}">
                <a16:creationId xmlns:a16="http://schemas.microsoft.com/office/drawing/2014/main" id="{4727BA9D-D34F-4C23-90E3-A1B81DCC6B79}"/>
              </a:ext>
            </a:extLst>
          </p:cNvPr>
          <p:cNvCxnSpPr>
            <a:cxnSpLocks/>
            <a:endCxn id="222" idx="3"/>
          </p:cNvCxnSpPr>
          <p:nvPr/>
        </p:nvCxnSpPr>
        <p:spPr>
          <a:xfrm rot="5400000">
            <a:off x="3135597" y="3596876"/>
            <a:ext cx="1816302" cy="896550"/>
          </a:xfrm>
          <a:prstGeom prst="bentConnector2">
            <a:avLst/>
          </a:prstGeom>
          <a:ln w="1905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214" name="Straight Arrow Connector 120">
            <a:extLst>
              <a:ext uri="{FF2B5EF4-FFF2-40B4-BE49-F238E27FC236}">
                <a16:creationId xmlns:a16="http://schemas.microsoft.com/office/drawing/2014/main" id="{0D1E7EB4-1C60-4F7B-8D43-AEA1A3D2E621}"/>
              </a:ext>
            </a:extLst>
          </p:cNvPr>
          <p:cNvCxnSpPr>
            <a:cxnSpLocks/>
          </p:cNvCxnSpPr>
          <p:nvPr/>
        </p:nvCxnSpPr>
        <p:spPr>
          <a:xfrm rot="16200000" flipV="1">
            <a:off x="3048372" y="1019772"/>
            <a:ext cx="1807739" cy="1792508"/>
          </a:xfrm>
          <a:prstGeom prst="bentConnector3">
            <a:avLst>
              <a:gd name="adj1" fmla="val 100056"/>
            </a:avLst>
          </a:prstGeom>
          <a:ln w="190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18" name="Straight Arrow Connector 217">
            <a:extLst>
              <a:ext uri="{FF2B5EF4-FFF2-40B4-BE49-F238E27FC236}">
                <a16:creationId xmlns:a16="http://schemas.microsoft.com/office/drawing/2014/main" id="{880CB45E-528E-4ECE-9F8A-A9A098B298D3}"/>
              </a:ext>
            </a:extLst>
          </p:cNvPr>
          <p:cNvCxnSpPr>
            <a:cxnSpLocks/>
          </p:cNvCxnSpPr>
          <p:nvPr/>
        </p:nvCxnSpPr>
        <p:spPr>
          <a:xfrm flipV="1">
            <a:off x="2969485" y="1498005"/>
            <a:ext cx="0" cy="3318561"/>
          </a:xfrm>
          <a:prstGeom prst="straightConnector1">
            <a:avLst/>
          </a:prstGeom>
          <a:ln w="19050">
            <a:solidFill>
              <a:schemeClr val="tx2"/>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1" name="Straight Arrow Connector 220">
            <a:extLst>
              <a:ext uri="{FF2B5EF4-FFF2-40B4-BE49-F238E27FC236}">
                <a16:creationId xmlns:a16="http://schemas.microsoft.com/office/drawing/2014/main" id="{FB00A794-B49D-472B-B546-B727990F1583}"/>
              </a:ext>
            </a:extLst>
          </p:cNvPr>
          <p:cNvCxnSpPr>
            <a:cxnSpLocks/>
            <a:stCxn id="191" idx="3"/>
          </p:cNvCxnSpPr>
          <p:nvPr/>
        </p:nvCxnSpPr>
        <p:spPr>
          <a:xfrm flipV="1">
            <a:off x="950148" y="3220460"/>
            <a:ext cx="724516" cy="0"/>
          </a:xfrm>
          <a:prstGeom prst="straightConnector1">
            <a:avLst/>
          </a:prstGeom>
          <a:ln w="1905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288" name="Rectangle 287">
            <a:extLst>
              <a:ext uri="{FF2B5EF4-FFF2-40B4-BE49-F238E27FC236}">
                <a16:creationId xmlns:a16="http://schemas.microsoft.com/office/drawing/2014/main" id="{1E451D1C-5B1F-462F-A991-17672DE27F81}"/>
              </a:ext>
            </a:extLst>
          </p:cNvPr>
          <p:cNvSpPr/>
          <p:nvPr/>
        </p:nvSpPr>
        <p:spPr>
          <a:xfrm>
            <a:off x="4260547" y="2582239"/>
            <a:ext cx="758952" cy="576072"/>
          </a:xfrm>
          <a:prstGeom prst="rect">
            <a:avLst/>
          </a:prstGeom>
          <a:solidFill>
            <a:srgbClr val="CCE3F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pic>
        <p:nvPicPr>
          <p:cNvPr id="224" name="Picture 223">
            <a:extLst>
              <a:ext uri="{FF2B5EF4-FFF2-40B4-BE49-F238E27FC236}">
                <a16:creationId xmlns:a16="http://schemas.microsoft.com/office/drawing/2014/main" id="{D813291C-ACC9-4743-B257-4CF08F380015}"/>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420475" y="2527292"/>
            <a:ext cx="457200" cy="457200"/>
          </a:xfrm>
          <a:prstGeom prst="rect">
            <a:avLst/>
          </a:prstGeom>
        </p:spPr>
      </p:pic>
      <p:sp>
        <p:nvSpPr>
          <p:cNvPr id="225" name="TextBox 224">
            <a:extLst>
              <a:ext uri="{FF2B5EF4-FFF2-40B4-BE49-F238E27FC236}">
                <a16:creationId xmlns:a16="http://schemas.microsoft.com/office/drawing/2014/main" id="{C01630AF-BAE5-42BF-9774-8571F810F3DC}"/>
              </a:ext>
            </a:extLst>
          </p:cNvPr>
          <p:cNvSpPr txBox="1"/>
          <p:nvPr/>
        </p:nvSpPr>
        <p:spPr>
          <a:xfrm>
            <a:off x="4276323" y="2861846"/>
            <a:ext cx="758952" cy="338554"/>
          </a:xfrm>
          <a:prstGeom prst="rect">
            <a:avLst/>
          </a:prstGeom>
          <a:noFill/>
        </p:spPr>
        <p:txBody>
          <a:bodyPr wrap="square" rtlCol="0" anchor="ctr">
            <a:spAutoFit/>
          </a:bodyPr>
          <a:lstStyle/>
          <a:p>
            <a:pPr algn="ctr"/>
            <a:r>
              <a:rPr lang="en-US" sz="800" b="1" dirty="0">
                <a:solidFill>
                  <a:srgbClr val="0072C6"/>
                </a:solidFill>
              </a:rPr>
              <a:t>Field officers</a:t>
            </a:r>
          </a:p>
        </p:txBody>
      </p:sp>
      <p:sp>
        <p:nvSpPr>
          <p:cNvPr id="287" name="Rectangle 286">
            <a:extLst>
              <a:ext uri="{FF2B5EF4-FFF2-40B4-BE49-F238E27FC236}">
                <a16:creationId xmlns:a16="http://schemas.microsoft.com/office/drawing/2014/main" id="{533D6880-F4D0-4DA7-A486-1B6CA1849141}"/>
              </a:ext>
            </a:extLst>
          </p:cNvPr>
          <p:cNvSpPr/>
          <p:nvPr/>
        </p:nvSpPr>
        <p:spPr>
          <a:xfrm>
            <a:off x="3144111" y="2582239"/>
            <a:ext cx="731520" cy="576072"/>
          </a:xfrm>
          <a:prstGeom prst="rect">
            <a:avLst/>
          </a:prstGeom>
          <a:solidFill>
            <a:srgbClr val="CCE3F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pic>
        <p:nvPicPr>
          <p:cNvPr id="227" name="Picture 226">
            <a:extLst>
              <a:ext uri="{FF2B5EF4-FFF2-40B4-BE49-F238E27FC236}">
                <a16:creationId xmlns:a16="http://schemas.microsoft.com/office/drawing/2014/main" id="{EE9E9267-CC49-4E3E-9E29-8CFD55544A82}"/>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293836" y="2547995"/>
            <a:ext cx="457200" cy="457200"/>
          </a:xfrm>
          <a:prstGeom prst="rect">
            <a:avLst/>
          </a:prstGeom>
        </p:spPr>
      </p:pic>
      <p:sp>
        <p:nvSpPr>
          <p:cNvPr id="228" name="TextBox 227">
            <a:extLst>
              <a:ext uri="{FF2B5EF4-FFF2-40B4-BE49-F238E27FC236}">
                <a16:creationId xmlns:a16="http://schemas.microsoft.com/office/drawing/2014/main" id="{BB72CF13-A41C-4B66-9AC5-47EAE28C52D1}"/>
              </a:ext>
            </a:extLst>
          </p:cNvPr>
          <p:cNvSpPr txBox="1"/>
          <p:nvPr/>
        </p:nvSpPr>
        <p:spPr>
          <a:xfrm>
            <a:off x="3124200" y="2905959"/>
            <a:ext cx="737942" cy="190821"/>
          </a:xfrm>
          <a:prstGeom prst="rect">
            <a:avLst/>
          </a:prstGeom>
          <a:noFill/>
        </p:spPr>
        <p:txBody>
          <a:bodyPr wrap="square" rtlCol="0">
            <a:spAutoFit/>
          </a:bodyPr>
          <a:lstStyle/>
          <a:p>
            <a:pPr algn="ctr">
              <a:lnSpc>
                <a:spcPct val="80000"/>
              </a:lnSpc>
            </a:pPr>
            <a:r>
              <a:rPr lang="en-US" sz="800" b="1" dirty="0">
                <a:solidFill>
                  <a:srgbClr val="0072C6"/>
                </a:solidFill>
              </a:rPr>
              <a:t>Dry mill</a:t>
            </a:r>
          </a:p>
        </p:txBody>
      </p:sp>
      <p:sp>
        <p:nvSpPr>
          <p:cNvPr id="233" name="TextBox 232">
            <a:extLst>
              <a:ext uri="{FF2B5EF4-FFF2-40B4-BE49-F238E27FC236}">
                <a16:creationId xmlns:a16="http://schemas.microsoft.com/office/drawing/2014/main" id="{C4640A70-E5A9-42CF-9086-7F2DFFF94031}"/>
              </a:ext>
            </a:extLst>
          </p:cNvPr>
          <p:cNvSpPr txBox="1"/>
          <p:nvPr/>
        </p:nvSpPr>
        <p:spPr>
          <a:xfrm>
            <a:off x="1485981" y="6318556"/>
            <a:ext cx="3635131" cy="215444"/>
          </a:xfrm>
          <a:prstGeom prst="rect">
            <a:avLst/>
          </a:prstGeom>
          <a:noFill/>
        </p:spPr>
        <p:txBody>
          <a:bodyPr wrap="square" rtlCol="0">
            <a:spAutoFit/>
          </a:bodyPr>
          <a:lstStyle/>
          <a:p>
            <a:pPr algn="r"/>
            <a:r>
              <a:rPr lang="en-US" sz="800" i="1" dirty="0"/>
              <a:t>* Services under development that will be offered from 2020 onwards </a:t>
            </a:r>
          </a:p>
        </p:txBody>
      </p:sp>
      <p:cxnSp>
        <p:nvCxnSpPr>
          <p:cNvPr id="235" name="Straight Arrow Connector 234">
            <a:extLst>
              <a:ext uri="{FF2B5EF4-FFF2-40B4-BE49-F238E27FC236}">
                <a16:creationId xmlns:a16="http://schemas.microsoft.com/office/drawing/2014/main" id="{8A3A71A1-C01F-40B8-A42D-C2C5297A8B96}"/>
              </a:ext>
            </a:extLst>
          </p:cNvPr>
          <p:cNvCxnSpPr>
            <a:cxnSpLocks/>
          </p:cNvCxnSpPr>
          <p:nvPr/>
        </p:nvCxnSpPr>
        <p:spPr>
          <a:xfrm>
            <a:off x="918730" y="5032195"/>
            <a:ext cx="946096" cy="0"/>
          </a:xfrm>
          <a:prstGeom prst="straightConnector1">
            <a:avLst/>
          </a:prstGeom>
          <a:ln w="1905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236" name="Straight Arrow Connector 235">
            <a:extLst>
              <a:ext uri="{FF2B5EF4-FFF2-40B4-BE49-F238E27FC236}">
                <a16:creationId xmlns:a16="http://schemas.microsoft.com/office/drawing/2014/main" id="{DA911EDE-9A99-49F9-BF08-B7A6373BF92C}"/>
              </a:ext>
            </a:extLst>
          </p:cNvPr>
          <p:cNvCxnSpPr>
            <a:cxnSpLocks/>
          </p:cNvCxnSpPr>
          <p:nvPr/>
        </p:nvCxnSpPr>
        <p:spPr>
          <a:xfrm flipH="1">
            <a:off x="950148" y="5159181"/>
            <a:ext cx="828961" cy="0"/>
          </a:xfrm>
          <a:prstGeom prst="straightConnector1">
            <a:avLst/>
          </a:prstGeom>
          <a:ln w="19050">
            <a:solidFill>
              <a:schemeClr val="accent5"/>
            </a:solidFill>
            <a:tailEnd type="arrow"/>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406D9581-D1B2-480C-9A7C-D5D922710502}"/>
              </a:ext>
            </a:extLst>
          </p:cNvPr>
          <p:cNvGrpSpPr/>
          <p:nvPr/>
        </p:nvGrpSpPr>
        <p:grpSpPr>
          <a:xfrm>
            <a:off x="300272" y="2092100"/>
            <a:ext cx="845240" cy="545512"/>
            <a:chOff x="145577" y="2059326"/>
            <a:chExt cx="845240" cy="545512"/>
          </a:xfrm>
        </p:grpSpPr>
        <p:pic>
          <p:nvPicPr>
            <p:cNvPr id="238" name="Picture 237">
              <a:extLst>
                <a:ext uri="{FF2B5EF4-FFF2-40B4-BE49-F238E27FC236}">
                  <a16:creationId xmlns:a16="http://schemas.microsoft.com/office/drawing/2014/main" id="{ABD288FE-22A4-4EDE-8696-CE3A68419AAA}"/>
                </a:ext>
              </a:extLst>
            </p:cNvPr>
            <p:cNvPicPr>
              <a:picLocks/>
            </p:cNvPicPr>
            <p:nvPr/>
          </p:nvPicPr>
          <p:blipFill>
            <a:blip r:embed="rId18" cstate="print">
              <a:grayscl/>
              <a:extLst>
                <a:ext uri="{28A0092B-C50C-407E-A947-70E740481C1C}">
                  <a14:useLocalDpi xmlns:a14="http://schemas.microsoft.com/office/drawing/2010/main" val="0"/>
                </a:ext>
              </a:extLst>
            </a:blip>
            <a:srcRect/>
            <a:stretch/>
          </p:blipFill>
          <p:spPr>
            <a:xfrm>
              <a:off x="306835" y="2059326"/>
              <a:ext cx="457200" cy="457200"/>
            </a:xfrm>
            <a:prstGeom prst="rect">
              <a:avLst/>
            </a:prstGeom>
          </p:spPr>
        </p:pic>
        <p:sp>
          <p:nvSpPr>
            <p:cNvPr id="239" name="TextBox 238">
              <a:extLst>
                <a:ext uri="{FF2B5EF4-FFF2-40B4-BE49-F238E27FC236}">
                  <a16:creationId xmlns:a16="http://schemas.microsoft.com/office/drawing/2014/main" id="{7CC979E1-13F9-41A0-A81A-09A61ACE8466}"/>
                </a:ext>
              </a:extLst>
            </p:cNvPr>
            <p:cNvSpPr txBox="1"/>
            <p:nvPr/>
          </p:nvSpPr>
          <p:spPr>
            <a:xfrm>
              <a:off x="145577" y="2389394"/>
              <a:ext cx="845240" cy="215444"/>
            </a:xfrm>
            <a:prstGeom prst="rect">
              <a:avLst/>
            </a:prstGeom>
            <a:noFill/>
          </p:spPr>
          <p:txBody>
            <a:bodyPr wrap="square" rtlCol="0">
              <a:spAutoFit/>
            </a:bodyPr>
            <a:lstStyle/>
            <a:p>
              <a:pPr algn="ctr"/>
              <a:r>
                <a:rPr lang="en-US" sz="800" b="1" dirty="0">
                  <a:solidFill>
                    <a:schemeClr val="tx1">
                      <a:lumMod val="50000"/>
                      <a:lumOff val="50000"/>
                    </a:schemeClr>
                  </a:solidFill>
                </a:rPr>
                <a:t>Nespresso</a:t>
              </a:r>
            </a:p>
          </p:txBody>
        </p:sp>
      </p:grpSp>
      <p:cxnSp>
        <p:nvCxnSpPr>
          <p:cNvPr id="241" name="Straight Arrow Connector 120">
            <a:extLst>
              <a:ext uri="{FF2B5EF4-FFF2-40B4-BE49-F238E27FC236}">
                <a16:creationId xmlns:a16="http://schemas.microsoft.com/office/drawing/2014/main" id="{D692DC05-CA6B-484C-8346-4255E2399496}"/>
              </a:ext>
            </a:extLst>
          </p:cNvPr>
          <p:cNvCxnSpPr>
            <a:cxnSpLocks/>
            <a:stCxn id="238" idx="3"/>
            <a:endCxn id="286" idx="1"/>
          </p:cNvCxnSpPr>
          <p:nvPr/>
        </p:nvCxnSpPr>
        <p:spPr>
          <a:xfrm flipV="1">
            <a:off x="918730" y="1256853"/>
            <a:ext cx="1403891" cy="1063847"/>
          </a:xfrm>
          <a:prstGeom prst="bentConnector3">
            <a:avLst>
              <a:gd name="adj1" fmla="val 33038"/>
            </a:avLst>
          </a:prstGeom>
          <a:ln w="19050">
            <a:solidFill>
              <a:srgbClr val="36AA40"/>
            </a:solidFill>
            <a:tailEnd type="arrow"/>
          </a:ln>
        </p:spPr>
        <p:style>
          <a:lnRef idx="1">
            <a:schemeClr val="accent1"/>
          </a:lnRef>
          <a:fillRef idx="0">
            <a:schemeClr val="accent1"/>
          </a:fillRef>
          <a:effectRef idx="0">
            <a:schemeClr val="accent1"/>
          </a:effectRef>
          <a:fontRef idx="minor">
            <a:schemeClr val="tx1"/>
          </a:fontRef>
        </p:style>
      </p:cxnSp>
      <p:grpSp>
        <p:nvGrpSpPr>
          <p:cNvPr id="274" name="Group 273">
            <a:extLst>
              <a:ext uri="{FF2B5EF4-FFF2-40B4-BE49-F238E27FC236}">
                <a16:creationId xmlns:a16="http://schemas.microsoft.com/office/drawing/2014/main" id="{1ABFCBCE-946A-496E-A64E-9725FC42D98F}"/>
              </a:ext>
            </a:extLst>
          </p:cNvPr>
          <p:cNvGrpSpPr/>
          <p:nvPr/>
        </p:nvGrpSpPr>
        <p:grpSpPr>
          <a:xfrm>
            <a:off x="3315068" y="5789184"/>
            <a:ext cx="85009" cy="58723"/>
            <a:chOff x="3441618" y="1558283"/>
            <a:chExt cx="438098" cy="224514"/>
          </a:xfrm>
        </p:grpSpPr>
        <p:sp>
          <p:nvSpPr>
            <p:cNvPr id="277" name="Oval 276">
              <a:extLst>
                <a:ext uri="{FF2B5EF4-FFF2-40B4-BE49-F238E27FC236}">
                  <a16:creationId xmlns:a16="http://schemas.microsoft.com/office/drawing/2014/main" id="{AA105ACF-87D8-4B6C-87E9-0C4505EBB6C6}"/>
                </a:ext>
              </a:extLst>
            </p:cNvPr>
            <p:cNvSpPr/>
            <p:nvPr/>
          </p:nvSpPr>
          <p:spPr>
            <a:xfrm rot="233871">
              <a:off x="3665470" y="1673260"/>
              <a:ext cx="214246" cy="10953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8" name="Oval 277">
              <a:extLst>
                <a:ext uri="{FF2B5EF4-FFF2-40B4-BE49-F238E27FC236}">
                  <a16:creationId xmlns:a16="http://schemas.microsoft.com/office/drawing/2014/main" id="{4F514A0B-4779-4241-BCAE-D7EE18BF3853}"/>
                </a:ext>
              </a:extLst>
            </p:cNvPr>
            <p:cNvSpPr/>
            <p:nvPr/>
          </p:nvSpPr>
          <p:spPr>
            <a:xfrm rot="233871">
              <a:off x="3441618" y="1558283"/>
              <a:ext cx="214246" cy="10953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1" name="Rectangle 280">
              <a:extLst>
                <a:ext uri="{FF2B5EF4-FFF2-40B4-BE49-F238E27FC236}">
                  <a16:creationId xmlns:a16="http://schemas.microsoft.com/office/drawing/2014/main" id="{68B4E1F6-3E8B-4993-BDF9-BEC95B532FF6}"/>
                </a:ext>
              </a:extLst>
            </p:cNvPr>
            <p:cNvSpPr/>
            <p:nvPr/>
          </p:nvSpPr>
          <p:spPr>
            <a:xfrm>
              <a:off x="3731117" y="1675834"/>
              <a:ext cx="45719" cy="90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55" name="Group 254">
            <a:extLst>
              <a:ext uri="{FF2B5EF4-FFF2-40B4-BE49-F238E27FC236}">
                <a16:creationId xmlns:a16="http://schemas.microsoft.com/office/drawing/2014/main" id="{8B49F682-A564-4605-BB25-1853511FC058}"/>
              </a:ext>
            </a:extLst>
          </p:cNvPr>
          <p:cNvGrpSpPr/>
          <p:nvPr/>
        </p:nvGrpSpPr>
        <p:grpSpPr>
          <a:xfrm>
            <a:off x="4033244" y="5789183"/>
            <a:ext cx="81556" cy="58724"/>
            <a:chOff x="3441618" y="1558283"/>
            <a:chExt cx="438098" cy="224514"/>
          </a:xfrm>
        </p:grpSpPr>
        <p:sp>
          <p:nvSpPr>
            <p:cNvPr id="269" name="Oval 268">
              <a:extLst>
                <a:ext uri="{FF2B5EF4-FFF2-40B4-BE49-F238E27FC236}">
                  <a16:creationId xmlns:a16="http://schemas.microsoft.com/office/drawing/2014/main" id="{EE521A85-D531-4226-B70F-647F0A519E04}"/>
                </a:ext>
              </a:extLst>
            </p:cNvPr>
            <p:cNvSpPr/>
            <p:nvPr/>
          </p:nvSpPr>
          <p:spPr>
            <a:xfrm rot="233871">
              <a:off x="3665470" y="1673260"/>
              <a:ext cx="214246" cy="10953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0" name="Oval 269">
              <a:extLst>
                <a:ext uri="{FF2B5EF4-FFF2-40B4-BE49-F238E27FC236}">
                  <a16:creationId xmlns:a16="http://schemas.microsoft.com/office/drawing/2014/main" id="{9B5ED432-7BCD-40BE-BE89-B2F3357FECF7}"/>
                </a:ext>
              </a:extLst>
            </p:cNvPr>
            <p:cNvSpPr/>
            <p:nvPr/>
          </p:nvSpPr>
          <p:spPr>
            <a:xfrm rot="233871">
              <a:off x="3441618" y="1558283"/>
              <a:ext cx="214246" cy="10953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1" name="Rectangle 270">
              <a:extLst>
                <a:ext uri="{FF2B5EF4-FFF2-40B4-BE49-F238E27FC236}">
                  <a16:creationId xmlns:a16="http://schemas.microsoft.com/office/drawing/2014/main" id="{BC7B5927-89C9-4512-A738-CE5E39F42F97}"/>
                </a:ext>
              </a:extLst>
            </p:cNvPr>
            <p:cNvSpPr/>
            <p:nvPr/>
          </p:nvSpPr>
          <p:spPr>
            <a:xfrm>
              <a:off x="3731117" y="1675834"/>
              <a:ext cx="45719" cy="90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56" name="TextBox 255">
            <a:extLst>
              <a:ext uri="{FF2B5EF4-FFF2-40B4-BE49-F238E27FC236}">
                <a16:creationId xmlns:a16="http://schemas.microsoft.com/office/drawing/2014/main" id="{10BC321B-0BA2-444A-AE5B-C0D51880AF15}"/>
              </a:ext>
            </a:extLst>
          </p:cNvPr>
          <p:cNvSpPr txBox="1"/>
          <p:nvPr/>
        </p:nvSpPr>
        <p:spPr>
          <a:xfrm>
            <a:off x="2124188" y="5710823"/>
            <a:ext cx="829096" cy="215444"/>
          </a:xfrm>
          <a:prstGeom prst="rect">
            <a:avLst/>
          </a:prstGeom>
          <a:noFill/>
        </p:spPr>
        <p:txBody>
          <a:bodyPr wrap="square" rtlCol="0">
            <a:spAutoFit/>
          </a:bodyPr>
          <a:lstStyle/>
          <a:p>
            <a:pPr algn="ctr"/>
            <a:endParaRPr lang="en-US" sz="800" b="1" dirty="0">
              <a:solidFill>
                <a:srgbClr val="0072C6"/>
              </a:solidFill>
            </a:endParaRPr>
          </a:p>
        </p:txBody>
      </p:sp>
      <p:sp>
        <p:nvSpPr>
          <p:cNvPr id="258" name="TextBox 257">
            <a:extLst>
              <a:ext uri="{FF2B5EF4-FFF2-40B4-BE49-F238E27FC236}">
                <a16:creationId xmlns:a16="http://schemas.microsoft.com/office/drawing/2014/main" id="{2281F63A-381D-4826-8D79-5B0C60CC901B}"/>
              </a:ext>
            </a:extLst>
          </p:cNvPr>
          <p:cNvSpPr txBox="1"/>
          <p:nvPr/>
        </p:nvSpPr>
        <p:spPr>
          <a:xfrm>
            <a:off x="2602222" y="5695435"/>
            <a:ext cx="713256" cy="246221"/>
          </a:xfrm>
          <a:prstGeom prst="rect">
            <a:avLst/>
          </a:prstGeom>
          <a:noFill/>
        </p:spPr>
        <p:txBody>
          <a:bodyPr wrap="square" lIns="0" tIns="0" rIns="0" bIns="0" rtlCol="0">
            <a:spAutoFit/>
          </a:bodyPr>
          <a:lstStyle/>
          <a:p>
            <a:r>
              <a:rPr lang="en-US" sz="800" dirty="0">
                <a:cs typeface="Arial" pitchFamily="34" charset="0"/>
              </a:rPr>
              <a:t>Extension services</a:t>
            </a:r>
          </a:p>
        </p:txBody>
      </p:sp>
      <p:pic>
        <p:nvPicPr>
          <p:cNvPr id="259" name="Picture 258">
            <a:extLst>
              <a:ext uri="{FF2B5EF4-FFF2-40B4-BE49-F238E27FC236}">
                <a16:creationId xmlns:a16="http://schemas.microsoft.com/office/drawing/2014/main" id="{567B950F-34CE-4B16-9EFB-E6FBDCD76187}"/>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2258047" y="5658133"/>
            <a:ext cx="328640" cy="320825"/>
          </a:xfrm>
          <a:prstGeom prst="rect">
            <a:avLst/>
          </a:prstGeom>
        </p:spPr>
      </p:pic>
      <p:sp>
        <p:nvSpPr>
          <p:cNvPr id="260" name="TextBox 259">
            <a:extLst>
              <a:ext uri="{FF2B5EF4-FFF2-40B4-BE49-F238E27FC236}">
                <a16:creationId xmlns:a16="http://schemas.microsoft.com/office/drawing/2014/main" id="{18ABFD53-2AB3-4ECF-B5EC-BACAA725D4F4}"/>
              </a:ext>
            </a:extLst>
          </p:cNvPr>
          <p:cNvSpPr txBox="1"/>
          <p:nvPr/>
        </p:nvSpPr>
        <p:spPr>
          <a:xfrm>
            <a:off x="2589080" y="6041470"/>
            <a:ext cx="530983" cy="246221"/>
          </a:xfrm>
          <a:prstGeom prst="rect">
            <a:avLst/>
          </a:prstGeom>
          <a:noFill/>
        </p:spPr>
        <p:txBody>
          <a:bodyPr wrap="square" lIns="0" tIns="0" rIns="0" bIns="0" rtlCol="0">
            <a:spAutoFit/>
          </a:bodyPr>
          <a:lstStyle/>
          <a:p>
            <a:r>
              <a:rPr lang="en-US" sz="800" dirty="0">
                <a:cs typeface="Arial" pitchFamily="34" charset="0"/>
              </a:rPr>
              <a:t>Financial services*</a:t>
            </a:r>
          </a:p>
        </p:txBody>
      </p:sp>
      <p:pic>
        <p:nvPicPr>
          <p:cNvPr id="261" name="Picture 27">
            <a:extLst>
              <a:ext uri="{FF2B5EF4-FFF2-40B4-BE49-F238E27FC236}">
                <a16:creationId xmlns:a16="http://schemas.microsoft.com/office/drawing/2014/main" id="{2FD1241C-DDB5-4ECE-ABDD-2BAE61F5FC17}"/>
              </a:ext>
            </a:extLst>
          </p:cNvPr>
          <p:cNvPicPr>
            <a:picLocks noChangeAspect="1" noChangeArrowheads="1"/>
          </p:cNvPicPr>
          <p:nvPr/>
        </p:nvPicPr>
        <p:blipFill>
          <a:blip r:embed="rId20" cstate="print">
            <a:duotone>
              <a:schemeClr val="accent5">
                <a:shade val="45000"/>
                <a:satMod val="135000"/>
              </a:schemeClr>
              <a:prstClr val="white"/>
            </a:duotone>
            <a:extLst>
              <a:ext uri="{BEBA8EAE-BF5A-486C-A8C5-ECC9F3942E4B}">
                <a14:imgProps xmlns:a14="http://schemas.microsoft.com/office/drawing/2010/main">
                  <a14:imgLayer r:embed="rId21">
                    <a14:imgEffect>
                      <a14:colorTemperature colorTemp="5499"/>
                    </a14:imgEffect>
                    <a14:imgEffect>
                      <a14:saturation sat="187000"/>
                    </a14:imgEffect>
                  </a14:imgLayer>
                </a14:imgProps>
              </a:ext>
              <a:ext uri="{28A0092B-C50C-407E-A947-70E740481C1C}">
                <a14:useLocalDpi xmlns:a14="http://schemas.microsoft.com/office/drawing/2010/main" val="0"/>
              </a:ext>
            </a:extLst>
          </a:blip>
          <a:srcRect/>
          <a:stretch>
            <a:fillRect/>
          </a:stretch>
        </p:blipFill>
        <p:spPr bwMode="auto">
          <a:xfrm>
            <a:off x="1554951" y="5638800"/>
            <a:ext cx="322394" cy="359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2" name="TextBox 261">
            <a:extLst>
              <a:ext uri="{FF2B5EF4-FFF2-40B4-BE49-F238E27FC236}">
                <a16:creationId xmlns:a16="http://schemas.microsoft.com/office/drawing/2014/main" id="{8D11472F-08BB-4091-8906-90930FC3229C}"/>
              </a:ext>
            </a:extLst>
          </p:cNvPr>
          <p:cNvSpPr txBox="1"/>
          <p:nvPr/>
        </p:nvSpPr>
        <p:spPr>
          <a:xfrm>
            <a:off x="1844512" y="5756990"/>
            <a:ext cx="577722" cy="123111"/>
          </a:xfrm>
          <a:prstGeom prst="rect">
            <a:avLst/>
          </a:prstGeom>
          <a:noFill/>
        </p:spPr>
        <p:txBody>
          <a:bodyPr wrap="square" lIns="0" tIns="0" rIns="0" bIns="0" rtlCol="0">
            <a:spAutoFit/>
          </a:bodyPr>
          <a:lstStyle/>
          <a:p>
            <a:r>
              <a:rPr lang="en-US" sz="800" dirty="0">
                <a:cs typeface="Arial" pitchFamily="34" charset="0"/>
              </a:rPr>
              <a:t>Payment</a:t>
            </a:r>
          </a:p>
        </p:txBody>
      </p:sp>
      <p:sp>
        <p:nvSpPr>
          <p:cNvPr id="263" name="TextBox 262">
            <a:extLst>
              <a:ext uri="{FF2B5EF4-FFF2-40B4-BE49-F238E27FC236}">
                <a16:creationId xmlns:a16="http://schemas.microsoft.com/office/drawing/2014/main" id="{3F0F1845-66A2-4B44-9EF6-9AFB0E2CA4F6}"/>
              </a:ext>
            </a:extLst>
          </p:cNvPr>
          <p:cNvSpPr txBox="1"/>
          <p:nvPr/>
        </p:nvSpPr>
        <p:spPr>
          <a:xfrm>
            <a:off x="1844512" y="6041470"/>
            <a:ext cx="577722" cy="246221"/>
          </a:xfrm>
          <a:prstGeom prst="rect">
            <a:avLst/>
          </a:prstGeom>
          <a:noFill/>
        </p:spPr>
        <p:txBody>
          <a:bodyPr wrap="square" lIns="0" tIns="0" rIns="0" bIns="0" rtlCol="0">
            <a:spAutoFit/>
          </a:bodyPr>
          <a:lstStyle/>
          <a:p>
            <a:r>
              <a:rPr lang="en-US" sz="800" dirty="0">
                <a:cs typeface="Arial" pitchFamily="34" charset="0"/>
              </a:rPr>
              <a:t>Coffee beans</a:t>
            </a:r>
          </a:p>
        </p:txBody>
      </p:sp>
      <p:sp>
        <p:nvSpPr>
          <p:cNvPr id="265" name="TextBox 264">
            <a:extLst>
              <a:ext uri="{FF2B5EF4-FFF2-40B4-BE49-F238E27FC236}">
                <a16:creationId xmlns:a16="http://schemas.microsoft.com/office/drawing/2014/main" id="{717A26C7-C6AE-4038-AB14-415A47A6AB47}"/>
              </a:ext>
            </a:extLst>
          </p:cNvPr>
          <p:cNvSpPr txBox="1"/>
          <p:nvPr/>
        </p:nvSpPr>
        <p:spPr>
          <a:xfrm>
            <a:off x="3465369" y="6041470"/>
            <a:ext cx="577722" cy="246221"/>
          </a:xfrm>
          <a:prstGeom prst="rect">
            <a:avLst/>
          </a:prstGeom>
          <a:noFill/>
        </p:spPr>
        <p:txBody>
          <a:bodyPr wrap="square" lIns="0" tIns="0" rIns="0" bIns="0" rtlCol="0">
            <a:spAutoFit/>
          </a:bodyPr>
          <a:lstStyle/>
          <a:p>
            <a:r>
              <a:rPr lang="en-US" sz="800" dirty="0">
                <a:cs typeface="Arial" pitchFamily="34" charset="0"/>
              </a:rPr>
              <a:t>Information services*</a:t>
            </a:r>
          </a:p>
        </p:txBody>
      </p:sp>
      <p:sp>
        <p:nvSpPr>
          <p:cNvPr id="266" name="TextBox 265">
            <a:extLst>
              <a:ext uri="{FF2B5EF4-FFF2-40B4-BE49-F238E27FC236}">
                <a16:creationId xmlns:a16="http://schemas.microsoft.com/office/drawing/2014/main" id="{D7FA3D04-26A5-42A6-94F4-64753845871E}"/>
              </a:ext>
            </a:extLst>
          </p:cNvPr>
          <p:cNvSpPr txBox="1"/>
          <p:nvPr/>
        </p:nvSpPr>
        <p:spPr>
          <a:xfrm>
            <a:off x="3478511" y="5670812"/>
            <a:ext cx="577722" cy="295466"/>
          </a:xfrm>
          <a:prstGeom prst="rect">
            <a:avLst/>
          </a:prstGeom>
          <a:noFill/>
        </p:spPr>
        <p:txBody>
          <a:bodyPr wrap="square" lIns="0" tIns="0" rIns="0" bIns="0" rtlCol="0">
            <a:spAutoFit/>
          </a:bodyPr>
          <a:lstStyle/>
          <a:p>
            <a:pPr>
              <a:lnSpc>
                <a:spcPct val="80000"/>
              </a:lnSpc>
            </a:pPr>
            <a:r>
              <a:rPr lang="en-US" sz="800" dirty="0">
                <a:cs typeface="Arial" pitchFamily="34" charset="0"/>
              </a:rPr>
              <a:t>Certification &amp; compliance</a:t>
            </a:r>
          </a:p>
        </p:txBody>
      </p:sp>
      <p:sp>
        <p:nvSpPr>
          <p:cNvPr id="267" name="TextBox 266">
            <a:extLst>
              <a:ext uri="{FF2B5EF4-FFF2-40B4-BE49-F238E27FC236}">
                <a16:creationId xmlns:a16="http://schemas.microsoft.com/office/drawing/2014/main" id="{60F2DD51-8FE0-4887-819F-2CBE0E2D877F}"/>
              </a:ext>
            </a:extLst>
          </p:cNvPr>
          <p:cNvSpPr txBox="1"/>
          <p:nvPr/>
        </p:nvSpPr>
        <p:spPr>
          <a:xfrm>
            <a:off x="4408735" y="6041470"/>
            <a:ext cx="772865" cy="246221"/>
          </a:xfrm>
          <a:prstGeom prst="rect">
            <a:avLst/>
          </a:prstGeom>
          <a:noFill/>
        </p:spPr>
        <p:txBody>
          <a:bodyPr wrap="square" lIns="0" tIns="0" rIns="0" bIns="0" rtlCol="0">
            <a:spAutoFit/>
          </a:bodyPr>
          <a:lstStyle/>
          <a:p>
            <a:r>
              <a:rPr lang="en-US" sz="800" dirty="0">
                <a:cs typeface="Arial" pitchFamily="34" charset="0"/>
              </a:rPr>
              <a:t>Fertilizer &amp; crop protection</a:t>
            </a:r>
          </a:p>
        </p:txBody>
      </p:sp>
      <p:sp>
        <p:nvSpPr>
          <p:cNvPr id="254" name="TextBox 253">
            <a:extLst>
              <a:ext uri="{FF2B5EF4-FFF2-40B4-BE49-F238E27FC236}">
                <a16:creationId xmlns:a16="http://schemas.microsoft.com/office/drawing/2014/main" id="{4EDE2CF1-BD7F-4F3F-8CDD-9F25A34DAA54}"/>
              </a:ext>
            </a:extLst>
          </p:cNvPr>
          <p:cNvSpPr txBox="1"/>
          <p:nvPr/>
        </p:nvSpPr>
        <p:spPr>
          <a:xfrm>
            <a:off x="4408735" y="5695435"/>
            <a:ext cx="598278" cy="246221"/>
          </a:xfrm>
          <a:prstGeom prst="rect">
            <a:avLst/>
          </a:prstGeom>
          <a:noFill/>
        </p:spPr>
        <p:txBody>
          <a:bodyPr wrap="square" lIns="0" tIns="0" rIns="0" bIns="0" rtlCol="0">
            <a:spAutoFit/>
          </a:bodyPr>
          <a:lstStyle/>
          <a:p>
            <a:r>
              <a:rPr lang="en-US" sz="800" dirty="0">
                <a:cs typeface="Arial" pitchFamily="34" charset="0"/>
              </a:rPr>
              <a:t>Market access*</a:t>
            </a:r>
          </a:p>
        </p:txBody>
      </p:sp>
      <p:grpSp>
        <p:nvGrpSpPr>
          <p:cNvPr id="328" name="Group 327">
            <a:extLst>
              <a:ext uri="{FF2B5EF4-FFF2-40B4-BE49-F238E27FC236}">
                <a16:creationId xmlns:a16="http://schemas.microsoft.com/office/drawing/2014/main" id="{12397C42-8329-4C85-A391-19CDAF728E8D}"/>
              </a:ext>
            </a:extLst>
          </p:cNvPr>
          <p:cNvGrpSpPr/>
          <p:nvPr/>
        </p:nvGrpSpPr>
        <p:grpSpPr>
          <a:xfrm>
            <a:off x="326144" y="5563866"/>
            <a:ext cx="1258356" cy="714644"/>
            <a:chOff x="500011" y="5711400"/>
            <a:chExt cx="1258356" cy="714644"/>
          </a:xfrm>
        </p:grpSpPr>
        <p:grpSp>
          <p:nvGrpSpPr>
            <p:cNvPr id="243" name="Group 242">
              <a:extLst>
                <a:ext uri="{FF2B5EF4-FFF2-40B4-BE49-F238E27FC236}">
                  <a16:creationId xmlns:a16="http://schemas.microsoft.com/office/drawing/2014/main" id="{95653867-5C89-42B8-9782-9F981FA038C3}"/>
                </a:ext>
              </a:extLst>
            </p:cNvPr>
            <p:cNvGrpSpPr/>
            <p:nvPr/>
          </p:nvGrpSpPr>
          <p:grpSpPr>
            <a:xfrm>
              <a:off x="500011" y="5711400"/>
              <a:ext cx="1252735" cy="545967"/>
              <a:chOff x="678290" y="5772250"/>
              <a:chExt cx="1252735" cy="545967"/>
            </a:xfrm>
          </p:grpSpPr>
          <p:sp>
            <p:nvSpPr>
              <p:cNvPr id="244" name="TextBox 243">
                <a:extLst>
                  <a:ext uri="{FF2B5EF4-FFF2-40B4-BE49-F238E27FC236}">
                    <a16:creationId xmlns:a16="http://schemas.microsoft.com/office/drawing/2014/main" id="{7AF26C39-FBDC-49F3-8BC4-81B5E74C8D62}"/>
                  </a:ext>
                </a:extLst>
              </p:cNvPr>
              <p:cNvSpPr txBox="1"/>
              <p:nvPr/>
            </p:nvSpPr>
            <p:spPr>
              <a:xfrm>
                <a:off x="1070916" y="5932174"/>
                <a:ext cx="847871" cy="246221"/>
              </a:xfrm>
              <a:prstGeom prst="rect">
                <a:avLst/>
              </a:prstGeom>
              <a:noFill/>
            </p:spPr>
            <p:txBody>
              <a:bodyPr wrap="square" lIns="0" tIns="0" rIns="0" bIns="0" rtlCol="0">
                <a:spAutoFit/>
              </a:bodyPr>
              <a:lstStyle/>
              <a:p>
                <a:r>
                  <a:rPr lang="en-US" sz="800" dirty="0">
                    <a:cs typeface="Arial" pitchFamily="34" charset="0"/>
                  </a:rPr>
                  <a:t>Flow of goods/</a:t>
                </a:r>
              </a:p>
              <a:p>
                <a:r>
                  <a:rPr lang="en-US" sz="800" dirty="0">
                    <a:cs typeface="Arial" pitchFamily="34" charset="0"/>
                  </a:rPr>
                  <a:t>services</a:t>
                </a:r>
              </a:p>
            </p:txBody>
          </p:sp>
          <p:sp>
            <p:nvSpPr>
              <p:cNvPr id="245" name="TextBox 244">
                <a:extLst>
                  <a:ext uri="{FF2B5EF4-FFF2-40B4-BE49-F238E27FC236}">
                    <a16:creationId xmlns:a16="http://schemas.microsoft.com/office/drawing/2014/main" id="{D7466554-589D-4A06-9B1B-FCBE50F2AE1D}"/>
                  </a:ext>
                </a:extLst>
              </p:cNvPr>
              <p:cNvSpPr txBox="1"/>
              <p:nvPr/>
            </p:nvSpPr>
            <p:spPr>
              <a:xfrm>
                <a:off x="1092281" y="6195106"/>
                <a:ext cx="838744" cy="123111"/>
              </a:xfrm>
              <a:prstGeom prst="rect">
                <a:avLst/>
              </a:prstGeom>
              <a:noFill/>
            </p:spPr>
            <p:txBody>
              <a:bodyPr wrap="square" lIns="0" tIns="0" rIns="0" bIns="0" rtlCol="0">
                <a:spAutoFit/>
              </a:bodyPr>
              <a:lstStyle/>
              <a:p>
                <a:r>
                  <a:rPr lang="en-US" sz="800" dirty="0">
                    <a:cs typeface="Arial" pitchFamily="34" charset="0"/>
                  </a:rPr>
                  <a:t>Cash flow</a:t>
                </a:r>
              </a:p>
            </p:txBody>
          </p:sp>
          <p:sp>
            <p:nvSpPr>
              <p:cNvPr id="246" name="TextBox 245">
                <a:extLst>
                  <a:ext uri="{FF2B5EF4-FFF2-40B4-BE49-F238E27FC236}">
                    <a16:creationId xmlns:a16="http://schemas.microsoft.com/office/drawing/2014/main" id="{AFF106F3-F4BA-4DA6-AE9E-1DB51952BABA}"/>
                  </a:ext>
                </a:extLst>
              </p:cNvPr>
              <p:cNvSpPr txBox="1"/>
              <p:nvPr/>
            </p:nvSpPr>
            <p:spPr>
              <a:xfrm>
                <a:off x="678290" y="5772250"/>
                <a:ext cx="428487" cy="123111"/>
              </a:xfrm>
              <a:prstGeom prst="rect">
                <a:avLst/>
              </a:prstGeom>
              <a:noFill/>
            </p:spPr>
            <p:txBody>
              <a:bodyPr wrap="square" lIns="0" tIns="0" rIns="0" bIns="0" rtlCol="0">
                <a:spAutoFit/>
              </a:bodyPr>
              <a:lstStyle/>
              <a:p>
                <a:r>
                  <a:rPr lang="en-US" sz="800" b="1" dirty="0">
                    <a:cs typeface="Arial" pitchFamily="34" charset="0"/>
                  </a:rPr>
                  <a:t>Legend</a:t>
                </a:r>
              </a:p>
            </p:txBody>
          </p:sp>
          <p:cxnSp>
            <p:nvCxnSpPr>
              <p:cNvPr id="247" name="Straight Arrow Connector 246">
                <a:extLst>
                  <a:ext uri="{FF2B5EF4-FFF2-40B4-BE49-F238E27FC236}">
                    <a16:creationId xmlns:a16="http://schemas.microsoft.com/office/drawing/2014/main" id="{16641125-A72F-4FB9-8DF2-DCA8D4DE8A6A}"/>
                  </a:ext>
                </a:extLst>
              </p:cNvPr>
              <p:cNvCxnSpPr>
                <a:cxnSpLocks/>
              </p:cNvCxnSpPr>
              <p:nvPr/>
            </p:nvCxnSpPr>
            <p:spPr>
              <a:xfrm>
                <a:off x="816892" y="6109926"/>
                <a:ext cx="213111" cy="0"/>
              </a:xfrm>
              <a:prstGeom prst="straightConnector1">
                <a:avLst/>
              </a:prstGeom>
              <a:ln w="952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248" name="Straight Arrow Connector 247">
                <a:extLst>
                  <a:ext uri="{FF2B5EF4-FFF2-40B4-BE49-F238E27FC236}">
                    <a16:creationId xmlns:a16="http://schemas.microsoft.com/office/drawing/2014/main" id="{0C7E295C-C3F5-47A4-986A-92B34573BCC8}"/>
                  </a:ext>
                </a:extLst>
              </p:cNvPr>
              <p:cNvCxnSpPr/>
              <p:nvPr/>
            </p:nvCxnSpPr>
            <p:spPr>
              <a:xfrm>
                <a:off x="846459" y="6266836"/>
                <a:ext cx="213111" cy="0"/>
              </a:xfrm>
              <a:prstGeom prst="straightConnector1">
                <a:avLst/>
              </a:prstGeom>
              <a:ln w="9525">
                <a:solidFill>
                  <a:schemeClr val="accent5"/>
                </a:solidFill>
                <a:tailEnd type="arrow"/>
              </a:ln>
            </p:spPr>
            <p:style>
              <a:lnRef idx="1">
                <a:schemeClr val="accent1"/>
              </a:lnRef>
              <a:fillRef idx="0">
                <a:schemeClr val="accent1"/>
              </a:fillRef>
              <a:effectRef idx="0">
                <a:schemeClr val="accent1"/>
              </a:effectRef>
              <a:fontRef idx="minor">
                <a:schemeClr val="tx1"/>
              </a:fontRef>
            </p:style>
          </p:cxnSp>
        </p:grpSp>
        <p:sp>
          <p:nvSpPr>
            <p:cNvPr id="284" name="TextBox 283">
              <a:extLst>
                <a:ext uri="{FF2B5EF4-FFF2-40B4-BE49-F238E27FC236}">
                  <a16:creationId xmlns:a16="http://schemas.microsoft.com/office/drawing/2014/main" id="{10D61C11-869B-4788-A804-16FC70F3BD79}"/>
                </a:ext>
              </a:extLst>
            </p:cNvPr>
            <p:cNvSpPr txBox="1"/>
            <p:nvPr/>
          </p:nvSpPr>
          <p:spPr>
            <a:xfrm>
              <a:off x="919623" y="6302933"/>
              <a:ext cx="838744" cy="123111"/>
            </a:xfrm>
            <a:prstGeom prst="rect">
              <a:avLst/>
            </a:prstGeom>
            <a:noFill/>
          </p:spPr>
          <p:txBody>
            <a:bodyPr wrap="square" lIns="0" tIns="0" rIns="0" bIns="0" rtlCol="0">
              <a:spAutoFit/>
            </a:bodyPr>
            <a:lstStyle/>
            <a:p>
              <a:r>
                <a:rPr lang="en-US" sz="800" dirty="0">
                  <a:cs typeface="Arial" pitchFamily="34" charset="0"/>
                </a:rPr>
                <a:t>Data</a:t>
              </a:r>
            </a:p>
          </p:txBody>
        </p:sp>
        <p:cxnSp>
          <p:nvCxnSpPr>
            <p:cNvPr id="285" name="Straight Arrow Connector 284">
              <a:extLst>
                <a:ext uri="{FF2B5EF4-FFF2-40B4-BE49-F238E27FC236}">
                  <a16:creationId xmlns:a16="http://schemas.microsoft.com/office/drawing/2014/main" id="{D9AF6CF6-91BD-4A63-9525-761B2D3251CF}"/>
                </a:ext>
              </a:extLst>
            </p:cNvPr>
            <p:cNvCxnSpPr/>
            <p:nvPr/>
          </p:nvCxnSpPr>
          <p:spPr>
            <a:xfrm>
              <a:off x="673801" y="6374663"/>
              <a:ext cx="213111" cy="0"/>
            </a:xfrm>
            <a:prstGeom prst="straightConnector1">
              <a:avLst/>
            </a:prstGeom>
            <a:ln w="9525">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grpSp>
        <p:nvGrpSpPr>
          <p:cNvPr id="313" name="Group 312">
            <a:extLst>
              <a:ext uri="{FF2B5EF4-FFF2-40B4-BE49-F238E27FC236}">
                <a16:creationId xmlns:a16="http://schemas.microsoft.com/office/drawing/2014/main" id="{27838FB0-FBDB-46E1-A032-29CED480CE93}"/>
              </a:ext>
            </a:extLst>
          </p:cNvPr>
          <p:cNvGrpSpPr/>
          <p:nvPr/>
        </p:nvGrpSpPr>
        <p:grpSpPr>
          <a:xfrm>
            <a:off x="2322621" y="933339"/>
            <a:ext cx="758952" cy="652908"/>
            <a:chOff x="2062732" y="920647"/>
            <a:chExt cx="758952" cy="652908"/>
          </a:xfrm>
        </p:grpSpPr>
        <p:sp>
          <p:nvSpPr>
            <p:cNvPr id="286" name="Rectangle 285">
              <a:extLst>
                <a:ext uri="{FF2B5EF4-FFF2-40B4-BE49-F238E27FC236}">
                  <a16:creationId xmlns:a16="http://schemas.microsoft.com/office/drawing/2014/main" id="{8887408A-DE7C-4F6C-8DDC-9B48E114F556}"/>
                </a:ext>
              </a:extLst>
            </p:cNvPr>
            <p:cNvSpPr/>
            <p:nvPr/>
          </p:nvSpPr>
          <p:spPr>
            <a:xfrm>
              <a:off x="2062732" y="956125"/>
              <a:ext cx="758952" cy="576072"/>
            </a:xfrm>
            <a:prstGeom prst="rect">
              <a:avLst/>
            </a:prstGeom>
            <a:solidFill>
              <a:srgbClr val="CCE3F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pic>
          <p:nvPicPr>
            <p:cNvPr id="113" name="Picture 112">
              <a:extLst>
                <a:ext uri="{FF2B5EF4-FFF2-40B4-BE49-F238E27FC236}">
                  <a16:creationId xmlns:a16="http://schemas.microsoft.com/office/drawing/2014/main" id="{E5698CEB-06B7-47ED-9218-E3E670ED43F0}"/>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2213608" y="920647"/>
              <a:ext cx="457200" cy="457200"/>
            </a:xfrm>
            <a:prstGeom prst="rect">
              <a:avLst/>
            </a:prstGeom>
          </p:spPr>
        </p:pic>
        <p:sp>
          <p:nvSpPr>
            <p:cNvPr id="178" name="TextBox 177">
              <a:extLst>
                <a:ext uri="{FF2B5EF4-FFF2-40B4-BE49-F238E27FC236}">
                  <a16:creationId xmlns:a16="http://schemas.microsoft.com/office/drawing/2014/main" id="{A76BB044-15BF-42BD-8DC3-961F0A656E69}"/>
                </a:ext>
              </a:extLst>
            </p:cNvPr>
            <p:cNvSpPr txBox="1"/>
            <p:nvPr/>
          </p:nvSpPr>
          <p:spPr>
            <a:xfrm>
              <a:off x="2064256" y="1235001"/>
              <a:ext cx="755904" cy="338554"/>
            </a:xfrm>
            <a:prstGeom prst="rect">
              <a:avLst/>
            </a:prstGeom>
            <a:noFill/>
          </p:spPr>
          <p:txBody>
            <a:bodyPr wrap="square" rtlCol="0">
              <a:spAutoFit/>
            </a:bodyPr>
            <a:lstStyle/>
            <a:p>
              <a:pPr algn="ctr"/>
              <a:r>
                <a:rPr lang="en-US" sz="800" b="1" dirty="0">
                  <a:solidFill>
                    <a:srgbClr val="0072C6"/>
                  </a:solidFill>
                </a:rPr>
                <a:t>SKN </a:t>
              </a:r>
              <a:r>
                <a:rPr lang="en-US" sz="800" b="1" dirty="0" err="1">
                  <a:solidFill>
                    <a:srgbClr val="0072C6"/>
                  </a:solidFill>
                </a:rPr>
                <a:t>Caribecafé</a:t>
              </a:r>
              <a:endParaRPr lang="en-US" sz="800" b="1" dirty="0">
                <a:solidFill>
                  <a:srgbClr val="0072C6"/>
                </a:solidFill>
              </a:endParaRPr>
            </a:p>
          </p:txBody>
        </p:sp>
      </p:grpSp>
      <p:grpSp>
        <p:nvGrpSpPr>
          <p:cNvPr id="18" name="Group 17">
            <a:extLst>
              <a:ext uri="{FF2B5EF4-FFF2-40B4-BE49-F238E27FC236}">
                <a16:creationId xmlns:a16="http://schemas.microsoft.com/office/drawing/2014/main" id="{F0518F72-6278-418A-AADA-E0CD0BE9C348}"/>
              </a:ext>
            </a:extLst>
          </p:cNvPr>
          <p:cNvGrpSpPr/>
          <p:nvPr/>
        </p:nvGrpSpPr>
        <p:grpSpPr>
          <a:xfrm>
            <a:off x="326144" y="2832905"/>
            <a:ext cx="624004" cy="548197"/>
            <a:chOff x="139609" y="2799304"/>
            <a:chExt cx="624004" cy="548197"/>
          </a:xfrm>
        </p:grpSpPr>
        <p:grpSp>
          <p:nvGrpSpPr>
            <p:cNvPr id="189" name="Group 188">
              <a:extLst>
                <a:ext uri="{FF2B5EF4-FFF2-40B4-BE49-F238E27FC236}">
                  <a16:creationId xmlns:a16="http://schemas.microsoft.com/office/drawing/2014/main" id="{8FEEA90A-4161-447B-ABE8-D366E9FECCE4}"/>
                </a:ext>
              </a:extLst>
            </p:cNvPr>
            <p:cNvGrpSpPr/>
            <p:nvPr/>
          </p:nvGrpSpPr>
          <p:grpSpPr>
            <a:xfrm>
              <a:off x="139609" y="2801835"/>
              <a:ext cx="624004" cy="545666"/>
              <a:chOff x="-7582543" y="784620"/>
              <a:chExt cx="624004" cy="758857"/>
            </a:xfrm>
          </p:grpSpPr>
          <p:pic>
            <p:nvPicPr>
              <p:cNvPr id="190" name="Picture 189">
                <a:extLst>
                  <a:ext uri="{FF2B5EF4-FFF2-40B4-BE49-F238E27FC236}">
                    <a16:creationId xmlns:a16="http://schemas.microsoft.com/office/drawing/2014/main" id="{8ECAD2C3-5F1B-41D4-B395-F60C2D0BEE24}"/>
                  </a:ext>
                </a:extLst>
              </p:cNvPr>
              <p:cNvPicPr>
                <a:picLocks/>
              </p:cNvPicPr>
              <p:nvPr/>
            </p:nvPicPr>
            <p:blipFill>
              <a:blip r:embed="rId23" cstate="print">
                <a:extLst>
                  <a:ext uri="{BEBA8EAE-BF5A-486C-A8C5-ECC9F3942E4B}">
                    <a14:imgProps xmlns:a14="http://schemas.microsoft.com/office/drawing/2010/main">
                      <a14:imgLayer r:embed="rId24">
                        <a14:imgEffect>
                          <a14:saturation sat="0"/>
                        </a14:imgEffect>
                      </a14:imgLayer>
                    </a14:imgProps>
                  </a:ext>
                  <a:ext uri="{28A0092B-C50C-407E-A947-70E740481C1C}">
                    <a14:useLocalDpi xmlns:a14="http://schemas.microsoft.com/office/drawing/2010/main" val="0"/>
                  </a:ext>
                </a:extLst>
              </a:blip>
              <a:stretch>
                <a:fillRect/>
              </a:stretch>
            </p:blipFill>
            <p:spPr>
              <a:xfrm>
                <a:off x="-7460210" y="784620"/>
                <a:ext cx="457200" cy="635827"/>
              </a:xfrm>
              <a:prstGeom prst="rect">
                <a:avLst/>
              </a:prstGeom>
            </p:spPr>
          </p:pic>
          <p:sp>
            <p:nvSpPr>
              <p:cNvPr id="191" name="TextBox 190">
                <a:extLst>
                  <a:ext uri="{FF2B5EF4-FFF2-40B4-BE49-F238E27FC236}">
                    <a16:creationId xmlns:a16="http://schemas.microsoft.com/office/drawing/2014/main" id="{20790A7B-7E1B-4391-974C-B90DE1F86B4F}"/>
                  </a:ext>
                </a:extLst>
              </p:cNvPr>
              <p:cNvSpPr txBox="1"/>
              <p:nvPr/>
            </p:nvSpPr>
            <p:spPr>
              <a:xfrm>
                <a:off x="-7582543" y="1243859"/>
                <a:ext cx="624004" cy="299618"/>
              </a:xfrm>
              <a:prstGeom prst="rect">
                <a:avLst/>
              </a:prstGeom>
              <a:noFill/>
            </p:spPr>
            <p:txBody>
              <a:bodyPr wrap="square" rtlCol="0">
                <a:spAutoFit/>
              </a:bodyPr>
              <a:lstStyle/>
              <a:p>
                <a:pPr algn="ctr"/>
                <a:r>
                  <a:rPr lang="en-US" sz="800" b="1" dirty="0">
                    <a:solidFill>
                      <a:schemeClr val="tx1">
                        <a:lumMod val="50000"/>
                        <a:lumOff val="50000"/>
                      </a:schemeClr>
                    </a:solidFill>
                  </a:rPr>
                  <a:t>Certifier</a:t>
                </a:r>
              </a:p>
            </p:txBody>
          </p:sp>
        </p:grpSp>
        <p:sp>
          <p:nvSpPr>
            <p:cNvPr id="43" name="Rectangle 42">
              <a:extLst>
                <a:ext uri="{FF2B5EF4-FFF2-40B4-BE49-F238E27FC236}">
                  <a16:creationId xmlns:a16="http://schemas.microsoft.com/office/drawing/2014/main" id="{2BC14087-C616-465F-B14C-1E565D2B3BF5}"/>
                </a:ext>
              </a:extLst>
            </p:cNvPr>
            <p:cNvSpPr/>
            <p:nvPr/>
          </p:nvSpPr>
          <p:spPr>
            <a:xfrm>
              <a:off x="444525" y="2799304"/>
              <a:ext cx="139651" cy="171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14" name="Straight Arrow Connector 313">
            <a:extLst>
              <a:ext uri="{FF2B5EF4-FFF2-40B4-BE49-F238E27FC236}">
                <a16:creationId xmlns:a16="http://schemas.microsoft.com/office/drawing/2014/main" id="{C518AA26-2655-447B-816C-A95A93B5B652}"/>
              </a:ext>
            </a:extLst>
          </p:cNvPr>
          <p:cNvCxnSpPr>
            <a:cxnSpLocks/>
          </p:cNvCxnSpPr>
          <p:nvPr/>
        </p:nvCxnSpPr>
        <p:spPr>
          <a:xfrm flipH="1" flipV="1">
            <a:off x="3509871" y="3180140"/>
            <a:ext cx="0" cy="440106"/>
          </a:xfrm>
          <a:prstGeom prst="straightConnector1">
            <a:avLst/>
          </a:prstGeom>
          <a:ln w="19050">
            <a:solidFill>
              <a:schemeClr val="tx2"/>
            </a:solidFill>
            <a:tailEnd type="arrow"/>
          </a:ln>
        </p:spPr>
        <p:style>
          <a:lnRef idx="1">
            <a:schemeClr val="accent1"/>
          </a:lnRef>
          <a:fillRef idx="0">
            <a:schemeClr val="accent1"/>
          </a:fillRef>
          <a:effectRef idx="0">
            <a:schemeClr val="accent1"/>
          </a:effectRef>
          <a:fontRef idx="minor">
            <a:schemeClr val="tx1"/>
          </a:fontRef>
        </p:style>
      </p:cxnSp>
      <p:pic>
        <p:nvPicPr>
          <p:cNvPr id="195" name="Picture 27">
            <a:extLst>
              <a:ext uri="{FF2B5EF4-FFF2-40B4-BE49-F238E27FC236}">
                <a16:creationId xmlns:a16="http://schemas.microsoft.com/office/drawing/2014/main" id="{29EC77D3-EADD-4008-802D-A5409CADC0FF}"/>
              </a:ext>
            </a:extLst>
          </p:cNvPr>
          <p:cNvPicPr>
            <a:picLocks noChangeAspect="1" noChangeArrowheads="1"/>
          </p:cNvPicPr>
          <p:nvPr/>
        </p:nvPicPr>
        <p:blipFill>
          <a:blip r:embed="rId20" cstate="print">
            <a:duotone>
              <a:schemeClr val="accent5">
                <a:shade val="45000"/>
                <a:satMod val="135000"/>
              </a:schemeClr>
              <a:prstClr val="white"/>
            </a:duotone>
            <a:extLst>
              <a:ext uri="{BEBA8EAE-BF5A-486C-A8C5-ECC9F3942E4B}">
                <a14:imgProps xmlns:a14="http://schemas.microsoft.com/office/drawing/2010/main">
                  <a14:imgLayer r:embed="rId21">
                    <a14:imgEffect>
                      <a14:colorTemperature colorTemp="5499"/>
                    </a14:imgEffect>
                    <a14:imgEffect>
                      <a14:saturation sat="187000"/>
                    </a14:imgEffect>
                  </a14:imgLayer>
                </a14:imgProps>
              </a:ext>
              <a:ext uri="{28A0092B-C50C-407E-A947-70E740481C1C}">
                <a14:useLocalDpi xmlns:a14="http://schemas.microsoft.com/office/drawing/2010/main" val="0"/>
              </a:ext>
            </a:extLst>
          </a:blip>
          <a:srcRect/>
          <a:stretch>
            <a:fillRect/>
          </a:stretch>
        </p:blipFill>
        <p:spPr bwMode="auto">
          <a:xfrm>
            <a:off x="853912" y="2648600"/>
            <a:ext cx="41002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6" name="Picture 27">
            <a:extLst>
              <a:ext uri="{FF2B5EF4-FFF2-40B4-BE49-F238E27FC236}">
                <a16:creationId xmlns:a16="http://schemas.microsoft.com/office/drawing/2014/main" id="{75E78290-51BB-4F9C-A749-65FD587D57FF}"/>
              </a:ext>
            </a:extLst>
          </p:cNvPr>
          <p:cNvPicPr>
            <a:picLocks noChangeAspect="1" noChangeArrowheads="1"/>
          </p:cNvPicPr>
          <p:nvPr/>
        </p:nvPicPr>
        <p:blipFill>
          <a:blip r:embed="rId20" cstate="print">
            <a:duotone>
              <a:schemeClr val="accent5">
                <a:shade val="45000"/>
                <a:satMod val="135000"/>
              </a:schemeClr>
              <a:prstClr val="white"/>
            </a:duotone>
            <a:extLst>
              <a:ext uri="{BEBA8EAE-BF5A-486C-A8C5-ECC9F3942E4B}">
                <a14:imgProps xmlns:a14="http://schemas.microsoft.com/office/drawing/2010/main">
                  <a14:imgLayer r:embed="rId21">
                    <a14:imgEffect>
                      <a14:colorTemperature colorTemp="5499"/>
                    </a14:imgEffect>
                    <a14:imgEffect>
                      <a14:saturation sat="187000"/>
                    </a14:imgEffect>
                  </a14:imgLayer>
                </a14:imgProps>
              </a:ext>
              <a:ext uri="{28A0092B-C50C-407E-A947-70E740481C1C}">
                <a14:useLocalDpi xmlns:a14="http://schemas.microsoft.com/office/drawing/2010/main" val="0"/>
              </a:ext>
            </a:extLst>
          </a:blip>
          <a:srcRect/>
          <a:stretch>
            <a:fillRect/>
          </a:stretch>
        </p:blipFill>
        <p:spPr bwMode="auto">
          <a:xfrm>
            <a:off x="853912" y="1949071"/>
            <a:ext cx="41002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5" name="Rectangle 214">
            <a:extLst>
              <a:ext uri="{FF2B5EF4-FFF2-40B4-BE49-F238E27FC236}">
                <a16:creationId xmlns:a16="http://schemas.microsoft.com/office/drawing/2014/main" id="{9A58AA81-F31E-4009-9EE3-D299BA56E8B7}"/>
              </a:ext>
            </a:extLst>
          </p:cNvPr>
          <p:cNvSpPr/>
          <p:nvPr/>
        </p:nvSpPr>
        <p:spPr>
          <a:xfrm>
            <a:off x="4612725" y="2561007"/>
            <a:ext cx="139651" cy="171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Rectangle 218">
            <a:extLst>
              <a:ext uri="{FF2B5EF4-FFF2-40B4-BE49-F238E27FC236}">
                <a16:creationId xmlns:a16="http://schemas.microsoft.com/office/drawing/2014/main" id="{288C60C5-043C-4632-AFA6-30D4948AC395}"/>
              </a:ext>
            </a:extLst>
          </p:cNvPr>
          <p:cNvSpPr/>
          <p:nvPr/>
        </p:nvSpPr>
        <p:spPr>
          <a:xfrm>
            <a:off x="3433583" y="5194118"/>
            <a:ext cx="139651" cy="171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Rectangle 221">
            <a:extLst>
              <a:ext uri="{FF2B5EF4-FFF2-40B4-BE49-F238E27FC236}">
                <a16:creationId xmlns:a16="http://schemas.microsoft.com/office/drawing/2014/main" id="{3A85E7DD-CC8E-4039-B673-28CCC36B36AB}"/>
              </a:ext>
            </a:extLst>
          </p:cNvPr>
          <p:cNvSpPr/>
          <p:nvPr/>
        </p:nvSpPr>
        <p:spPr>
          <a:xfrm>
            <a:off x="3455822" y="4867347"/>
            <a:ext cx="139651" cy="171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0" name="Picture 27">
            <a:extLst>
              <a:ext uri="{FF2B5EF4-FFF2-40B4-BE49-F238E27FC236}">
                <a16:creationId xmlns:a16="http://schemas.microsoft.com/office/drawing/2014/main" id="{37C3B79C-7F7E-4234-8723-03B11063744D}"/>
              </a:ext>
            </a:extLst>
          </p:cNvPr>
          <p:cNvPicPr>
            <a:picLocks noChangeAspect="1" noChangeArrowheads="1"/>
          </p:cNvPicPr>
          <p:nvPr/>
        </p:nvPicPr>
        <p:blipFill>
          <a:blip r:embed="rId20" cstate="print">
            <a:duotone>
              <a:schemeClr val="accent5">
                <a:shade val="45000"/>
                <a:satMod val="135000"/>
              </a:schemeClr>
              <a:prstClr val="white"/>
            </a:duotone>
            <a:extLst>
              <a:ext uri="{BEBA8EAE-BF5A-486C-A8C5-ECC9F3942E4B}">
                <a14:imgProps xmlns:a14="http://schemas.microsoft.com/office/drawing/2010/main">
                  <a14:imgLayer r:embed="rId21">
                    <a14:imgEffect>
                      <a14:colorTemperature colorTemp="5499"/>
                    </a14:imgEffect>
                    <a14:imgEffect>
                      <a14:saturation sat="187000"/>
                    </a14:imgEffect>
                  </a14:imgLayer>
                </a14:imgProps>
              </a:ext>
              <a:ext uri="{28A0092B-C50C-407E-A947-70E740481C1C}">
                <a14:useLocalDpi xmlns:a14="http://schemas.microsoft.com/office/drawing/2010/main" val="0"/>
              </a:ext>
            </a:extLst>
          </a:blip>
          <a:srcRect/>
          <a:stretch>
            <a:fillRect/>
          </a:stretch>
        </p:blipFill>
        <p:spPr bwMode="auto">
          <a:xfrm>
            <a:off x="4156485" y="1917692"/>
            <a:ext cx="41002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1" name="Rectangle 320">
            <a:extLst>
              <a:ext uri="{FF2B5EF4-FFF2-40B4-BE49-F238E27FC236}">
                <a16:creationId xmlns:a16="http://schemas.microsoft.com/office/drawing/2014/main" id="{14E927FE-CC56-45A4-94CC-E770555E20E6}"/>
              </a:ext>
            </a:extLst>
          </p:cNvPr>
          <p:cNvSpPr/>
          <p:nvPr/>
        </p:nvSpPr>
        <p:spPr>
          <a:xfrm>
            <a:off x="4268231" y="2574229"/>
            <a:ext cx="139651" cy="171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2" name="Connector: Elbow 321">
            <a:extLst>
              <a:ext uri="{FF2B5EF4-FFF2-40B4-BE49-F238E27FC236}">
                <a16:creationId xmlns:a16="http://schemas.microsoft.com/office/drawing/2014/main" id="{26FD3435-CFEC-4E4F-A740-71CEB314F773}"/>
              </a:ext>
            </a:extLst>
          </p:cNvPr>
          <p:cNvCxnSpPr>
            <a:cxnSpLocks/>
          </p:cNvCxnSpPr>
          <p:nvPr/>
        </p:nvCxnSpPr>
        <p:spPr>
          <a:xfrm>
            <a:off x="3064130" y="1374083"/>
            <a:ext cx="1203759" cy="1243214"/>
          </a:xfrm>
          <a:prstGeom prst="bentConnector3">
            <a:avLst>
              <a:gd name="adj1" fmla="val 81380"/>
            </a:avLst>
          </a:prstGeom>
          <a:ln w="19050">
            <a:solidFill>
              <a:srgbClr val="0072C6"/>
            </a:solidFill>
            <a:tailEnd type="arrow"/>
          </a:ln>
        </p:spPr>
        <p:style>
          <a:lnRef idx="1">
            <a:schemeClr val="accent1"/>
          </a:lnRef>
          <a:fillRef idx="0">
            <a:schemeClr val="accent1"/>
          </a:fillRef>
          <a:effectRef idx="0">
            <a:schemeClr val="accent1"/>
          </a:effectRef>
          <a:fontRef idx="minor">
            <a:schemeClr val="tx1"/>
          </a:fontRef>
        </p:style>
      </p:cxnSp>
      <p:pic>
        <p:nvPicPr>
          <p:cNvPr id="323" name="Picture 27">
            <a:extLst>
              <a:ext uri="{FF2B5EF4-FFF2-40B4-BE49-F238E27FC236}">
                <a16:creationId xmlns:a16="http://schemas.microsoft.com/office/drawing/2014/main" id="{60B78D89-AB28-4978-8E86-923E7E61393B}"/>
              </a:ext>
            </a:extLst>
          </p:cNvPr>
          <p:cNvPicPr>
            <a:picLocks noChangeAspect="1" noChangeArrowheads="1"/>
          </p:cNvPicPr>
          <p:nvPr/>
        </p:nvPicPr>
        <p:blipFill>
          <a:blip r:embed="rId20" cstate="print">
            <a:duotone>
              <a:schemeClr val="accent5">
                <a:shade val="45000"/>
                <a:satMod val="135000"/>
              </a:schemeClr>
              <a:prstClr val="white"/>
            </a:duotone>
            <a:extLst>
              <a:ext uri="{BEBA8EAE-BF5A-486C-A8C5-ECC9F3942E4B}">
                <a14:imgProps xmlns:a14="http://schemas.microsoft.com/office/drawing/2010/main">
                  <a14:imgLayer r:embed="rId21">
                    <a14:imgEffect>
                      <a14:colorTemperature colorTemp="5499"/>
                    </a14:imgEffect>
                    <a14:imgEffect>
                      <a14:saturation sat="187000"/>
                    </a14:imgEffect>
                  </a14:imgLayer>
                </a14:imgProps>
              </a:ext>
              <a:ext uri="{28A0092B-C50C-407E-A947-70E740481C1C}">
                <a14:useLocalDpi xmlns:a14="http://schemas.microsoft.com/office/drawing/2010/main" val="0"/>
              </a:ext>
            </a:extLst>
          </a:blip>
          <a:srcRect/>
          <a:stretch>
            <a:fillRect/>
          </a:stretch>
        </p:blipFill>
        <p:spPr bwMode="auto">
          <a:xfrm>
            <a:off x="2139879" y="4356092"/>
            <a:ext cx="41002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7" name="Picture 27">
            <a:extLst>
              <a:ext uri="{FF2B5EF4-FFF2-40B4-BE49-F238E27FC236}">
                <a16:creationId xmlns:a16="http://schemas.microsoft.com/office/drawing/2014/main" id="{BCDFC629-6EA9-4FAB-BDAC-5E9DD13BABB9}"/>
              </a:ext>
            </a:extLst>
          </p:cNvPr>
          <p:cNvPicPr>
            <a:picLocks noChangeAspect="1" noChangeArrowheads="1"/>
          </p:cNvPicPr>
          <p:nvPr/>
        </p:nvPicPr>
        <p:blipFill>
          <a:blip r:embed="rId20" cstate="print">
            <a:duotone>
              <a:schemeClr val="accent5">
                <a:shade val="45000"/>
                <a:satMod val="135000"/>
              </a:schemeClr>
              <a:prstClr val="white"/>
            </a:duotone>
            <a:extLst>
              <a:ext uri="{BEBA8EAE-BF5A-486C-A8C5-ECC9F3942E4B}">
                <a14:imgProps xmlns:a14="http://schemas.microsoft.com/office/drawing/2010/main">
                  <a14:imgLayer r:embed="rId21">
                    <a14:imgEffect>
                      <a14:colorTemperature colorTemp="5499"/>
                    </a14:imgEffect>
                    <a14:imgEffect>
                      <a14:saturation sat="187000"/>
                    </a14:imgEffect>
                  </a14:imgLayer>
                </a14:imgProps>
              </a:ext>
              <a:ext uri="{28A0092B-C50C-407E-A947-70E740481C1C}">
                <a14:useLocalDpi xmlns:a14="http://schemas.microsoft.com/office/drawing/2010/main" val="0"/>
              </a:ext>
            </a:extLst>
          </a:blip>
          <a:srcRect/>
          <a:stretch>
            <a:fillRect/>
          </a:stretch>
        </p:blipFill>
        <p:spPr bwMode="auto">
          <a:xfrm>
            <a:off x="853912" y="685800"/>
            <a:ext cx="41002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1" name="Picture 330" descr="A close up of a logo&#10;&#10;Description automatically generated">
            <a:extLst>
              <a:ext uri="{FF2B5EF4-FFF2-40B4-BE49-F238E27FC236}">
                <a16:creationId xmlns:a16="http://schemas.microsoft.com/office/drawing/2014/main" id="{6D3AE32F-6AAB-484E-8624-9C1969C045AA}"/>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1539712" y="6013704"/>
            <a:ext cx="301752" cy="301752"/>
          </a:xfrm>
          <a:prstGeom prst="rect">
            <a:avLst/>
          </a:prstGeom>
        </p:spPr>
      </p:pic>
      <p:pic>
        <p:nvPicPr>
          <p:cNvPr id="332" name="Picture 331" descr="A close up of a logo&#10;&#10;Description automatically generated">
            <a:extLst>
              <a:ext uri="{FF2B5EF4-FFF2-40B4-BE49-F238E27FC236}">
                <a16:creationId xmlns:a16="http://schemas.microsoft.com/office/drawing/2014/main" id="{BBA4F661-0392-48D8-A940-8BB214B118C1}"/>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3105936" y="4401812"/>
            <a:ext cx="365760" cy="365760"/>
          </a:xfrm>
          <a:prstGeom prst="rect">
            <a:avLst/>
          </a:prstGeom>
        </p:spPr>
      </p:pic>
      <p:pic>
        <p:nvPicPr>
          <p:cNvPr id="333" name="Picture 332" descr="A close up of a logo&#10;&#10;Description automatically generated">
            <a:extLst>
              <a:ext uri="{FF2B5EF4-FFF2-40B4-BE49-F238E27FC236}">
                <a16:creationId xmlns:a16="http://schemas.microsoft.com/office/drawing/2014/main" id="{EB358320-C640-4705-A694-A280A964317B}"/>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3105936" y="3258812"/>
            <a:ext cx="365760" cy="365760"/>
          </a:xfrm>
          <a:prstGeom prst="rect">
            <a:avLst/>
          </a:prstGeom>
        </p:spPr>
      </p:pic>
      <p:pic>
        <p:nvPicPr>
          <p:cNvPr id="334" name="Picture 333" descr="A close up of a logo&#10;&#10;Description automatically generated">
            <a:extLst>
              <a:ext uri="{FF2B5EF4-FFF2-40B4-BE49-F238E27FC236}">
                <a16:creationId xmlns:a16="http://schemas.microsoft.com/office/drawing/2014/main" id="{69DAB6D9-199F-4649-97D0-1E344E882762}"/>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3105936" y="1963412"/>
            <a:ext cx="365760" cy="365760"/>
          </a:xfrm>
          <a:prstGeom prst="rect">
            <a:avLst/>
          </a:prstGeom>
        </p:spPr>
      </p:pic>
      <p:pic>
        <p:nvPicPr>
          <p:cNvPr id="337" name="Picture 336">
            <a:extLst>
              <a:ext uri="{FF2B5EF4-FFF2-40B4-BE49-F238E27FC236}">
                <a16:creationId xmlns:a16="http://schemas.microsoft.com/office/drawing/2014/main" id="{67A5B7EB-C2DC-45CD-BBB8-2674D07957E4}"/>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2601756" y="3258812"/>
            <a:ext cx="365760" cy="365760"/>
          </a:xfrm>
          <a:prstGeom prst="rect">
            <a:avLst/>
          </a:prstGeom>
        </p:spPr>
      </p:pic>
      <p:pic>
        <p:nvPicPr>
          <p:cNvPr id="348" name="Picture 347" descr="A close up of a logo&#10;&#10;Description automatically generated">
            <a:extLst>
              <a:ext uri="{FF2B5EF4-FFF2-40B4-BE49-F238E27FC236}">
                <a16:creationId xmlns:a16="http://schemas.microsoft.com/office/drawing/2014/main" id="{720B6C92-D977-44FD-B518-235B7972CD97}"/>
              </a:ext>
            </a:extLst>
          </p:cNvPr>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3144111" y="6009216"/>
            <a:ext cx="310896" cy="310896"/>
          </a:xfrm>
          <a:prstGeom prst="rect">
            <a:avLst/>
          </a:prstGeom>
        </p:spPr>
      </p:pic>
      <p:pic>
        <p:nvPicPr>
          <p:cNvPr id="349" name="Picture 348">
            <a:extLst>
              <a:ext uri="{FF2B5EF4-FFF2-40B4-BE49-F238E27FC236}">
                <a16:creationId xmlns:a16="http://schemas.microsoft.com/office/drawing/2014/main" id="{46757E0D-170B-46D5-8117-3DBB62D3213F}"/>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3610805" y="1963412"/>
            <a:ext cx="374670" cy="365760"/>
          </a:xfrm>
          <a:prstGeom prst="rect">
            <a:avLst/>
          </a:prstGeom>
        </p:spPr>
      </p:pic>
      <p:pic>
        <p:nvPicPr>
          <p:cNvPr id="352" name="Picture 351">
            <a:extLst>
              <a:ext uri="{FF2B5EF4-FFF2-40B4-BE49-F238E27FC236}">
                <a16:creationId xmlns:a16="http://schemas.microsoft.com/office/drawing/2014/main" id="{3AD8DD08-E176-4A79-845B-8C6331B96FF7}"/>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4070799" y="4401812"/>
            <a:ext cx="374670" cy="365760"/>
          </a:xfrm>
          <a:prstGeom prst="rect">
            <a:avLst/>
          </a:prstGeom>
        </p:spPr>
      </p:pic>
      <p:pic>
        <p:nvPicPr>
          <p:cNvPr id="353" name="Picture 352" descr="A close up of a logo&#10;&#10;Description automatically generated">
            <a:extLst>
              <a:ext uri="{FF2B5EF4-FFF2-40B4-BE49-F238E27FC236}">
                <a16:creationId xmlns:a16="http://schemas.microsoft.com/office/drawing/2014/main" id="{D5F8191C-E17F-4FFE-A98A-3154EE5CD8C7}"/>
              </a:ext>
            </a:extLst>
          </p:cNvPr>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2610077" y="3669827"/>
            <a:ext cx="365760" cy="365760"/>
          </a:xfrm>
          <a:prstGeom prst="rect">
            <a:avLst/>
          </a:prstGeom>
        </p:spPr>
      </p:pic>
      <p:pic>
        <p:nvPicPr>
          <p:cNvPr id="355" name="Picture 27">
            <a:extLst>
              <a:ext uri="{FF2B5EF4-FFF2-40B4-BE49-F238E27FC236}">
                <a16:creationId xmlns:a16="http://schemas.microsoft.com/office/drawing/2014/main" id="{BC329E1C-2019-4CDC-B9D2-7237E04F79B0}"/>
              </a:ext>
            </a:extLst>
          </p:cNvPr>
          <p:cNvPicPr>
            <a:picLocks noChangeAspect="1" noChangeArrowheads="1"/>
          </p:cNvPicPr>
          <p:nvPr/>
        </p:nvPicPr>
        <p:blipFill>
          <a:blip r:embed="rId20" cstate="print">
            <a:duotone>
              <a:schemeClr val="accent5">
                <a:shade val="45000"/>
                <a:satMod val="135000"/>
              </a:schemeClr>
              <a:prstClr val="white"/>
            </a:duotone>
            <a:extLst>
              <a:ext uri="{BEBA8EAE-BF5A-486C-A8C5-ECC9F3942E4B}">
                <a14:imgProps xmlns:a14="http://schemas.microsoft.com/office/drawing/2010/main">
                  <a14:imgLayer r:embed="rId21">
                    <a14:imgEffect>
                      <a14:colorTemperature colorTemp="5499"/>
                    </a14:imgEffect>
                    <a14:imgEffect>
                      <a14:saturation sat="187000"/>
                    </a14:imgEffect>
                  </a14:imgLayer>
                </a14:imgProps>
              </a:ext>
              <a:ext uri="{28A0092B-C50C-407E-A947-70E740481C1C}">
                <a14:useLocalDpi xmlns:a14="http://schemas.microsoft.com/office/drawing/2010/main" val="0"/>
              </a:ext>
            </a:extLst>
          </a:blip>
          <a:srcRect/>
          <a:stretch>
            <a:fillRect/>
          </a:stretch>
        </p:blipFill>
        <p:spPr bwMode="auto">
          <a:xfrm>
            <a:off x="853912" y="5196541"/>
            <a:ext cx="41002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5" name="Picture 164" descr="A close up of a logo&#10;&#10;Description automatically generated">
            <a:extLst>
              <a:ext uri="{FF2B5EF4-FFF2-40B4-BE49-F238E27FC236}">
                <a16:creationId xmlns:a16="http://schemas.microsoft.com/office/drawing/2014/main" id="{4569D8CC-F0D0-4549-B676-42BD94432CEC}"/>
              </a:ext>
            </a:extLst>
          </p:cNvPr>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876042" y="4660892"/>
            <a:ext cx="365760" cy="365760"/>
          </a:xfrm>
          <a:prstGeom prst="rect">
            <a:avLst/>
          </a:prstGeom>
        </p:spPr>
      </p:pic>
      <p:pic>
        <p:nvPicPr>
          <p:cNvPr id="356" name="Picture 355" descr="A close up of a logo&#10;&#10;Description automatically generated">
            <a:extLst>
              <a:ext uri="{FF2B5EF4-FFF2-40B4-BE49-F238E27FC236}">
                <a16:creationId xmlns:a16="http://schemas.microsoft.com/office/drawing/2014/main" id="{BAC76CAB-0573-4448-9EC2-5D438C180CB8}"/>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4085462" y="6004936"/>
            <a:ext cx="320040" cy="320040"/>
          </a:xfrm>
          <a:prstGeom prst="rect">
            <a:avLst/>
          </a:prstGeom>
        </p:spPr>
      </p:pic>
      <p:pic>
        <p:nvPicPr>
          <p:cNvPr id="357" name="Picture 27">
            <a:extLst>
              <a:ext uri="{FF2B5EF4-FFF2-40B4-BE49-F238E27FC236}">
                <a16:creationId xmlns:a16="http://schemas.microsoft.com/office/drawing/2014/main" id="{99FDA1F2-05CE-4051-A589-5D9B7F3D14CF}"/>
              </a:ext>
            </a:extLst>
          </p:cNvPr>
          <p:cNvPicPr>
            <a:picLocks noChangeAspect="1" noChangeArrowheads="1"/>
          </p:cNvPicPr>
          <p:nvPr/>
        </p:nvPicPr>
        <p:blipFill>
          <a:blip r:embed="rId20" cstate="print">
            <a:duotone>
              <a:schemeClr val="accent5">
                <a:shade val="45000"/>
                <a:satMod val="135000"/>
              </a:schemeClr>
              <a:prstClr val="white"/>
            </a:duotone>
            <a:extLst>
              <a:ext uri="{BEBA8EAE-BF5A-486C-A8C5-ECC9F3942E4B}">
                <a14:imgProps xmlns:a14="http://schemas.microsoft.com/office/drawing/2010/main">
                  <a14:imgLayer r:embed="rId21">
                    <a14:imgEffect>
                      <a14:colorTemperature colorTemp="5499"/>
                    </a14:imgEffect>
                    <a14:imgEffect>
                      <a14:saturation sat="187000"/>
                    </a14:imgEffect>
                  </a14:imgLayer>
                </a14:imgProps>
              </a:ext>
              <a:ext uri="{28A0092B-C50C-407E-A947-70E740481C1C}">
                <a14:useLocalDpi xmlns:a14="http://schemas.microsoft.com/office/drawing/2010/main" val="0"/>
              </a:ext>
            </a:extLst>
          </a:blip>
          <a:srcRect/>
          <a:stretch>
            <a:fillRect/>
          </a:stretch>
        </p:blipFill>
        <p:spPr bwMode="auto">
          <a:xfrm>
            <a:off x="1674055" y="1917692"/>
            <a:ext cx="41002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9" name="TextBox 358">
            <a:extLst>
              <a:ext uri="{FF2B5EF4-FFF2-40B4-BE49-F238E27FC236}">
                <a16:creationId xmlns:a16="http://schemas.microsoft.com/office/drawing/2014/main" id="{C595C46D-96ED-45B8-A090-7480081A97A0}"/>
              </a:ext>
            </a:extLst>
          </p:cNvPr>
          <p:cNvSpPr txBox="1"/>
          <p:nvPr/>
        </p:nvSpPr>
        <p:spPr>
          <a:xfrm>
            <a:off x="3278451" y="5431588"/>
            <a:ext cx="1847455" cy="123111"/>
          </a:xfrm>
          <a:prstGeom prst="rect">
            <a:avLst/>
          </a:prstGeom>
          <a:noFill/>
        </p:spPr>
        <p:txBody>
          <a:bodyPr wrap="square" lIns="0" tIns="0" rIns="0" bIns="0" rtlCol="0">
            <a:spAutoFit/>
          </a:bodyPr>
          <a:lstStyle/>
          <a:p>
            <a:pPr algn="r"/>
            <a:r>
              <a:rPr lang="en-US" sz="800" i="1" dirty="0">
                <a:solidFill>
                  <a:schemeClr val="tx2"/>
                </a:solidFill>
                <a:cs typeface="Arial" pitchFamily="34" charset="0"/>
              </a:rPr>
              <a:t>Scope of SDM analysis</a:t>
            </a:r>
          </a:p>
        </p:txBody>
      </p:sp>
      <p:pic>
        <p:nvPicPr>
          <p:cNvPr id="364" name="Picture 363">
            <a:extLst>
              <a:ext uri="{FF2B5EF4-FFF2-40B4-BE49-F238E27FC236}">
                <a16:creationId xmlns:a16="http://schemas.microsoft.com/office/drawing/2014/main" id="{4BBDBCE8-D3DB-4E67-8BC9-16694959089B}"/>
              </a:ext>
            </a:extLst>
          </p:cNvPr>
          <p:cNvPicPr>
            <a:picLocks noChangeAspect="1"/>
          </p:cNvPicPr>
          <p:nvPr/>
        </p:nvPicPr>
        <p:blipFill>
          <a:blip r:embed="rId32"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3151458" y="5658525"/>
            <a:ext cx="320040" cy="320040"/>
          </a:xfrm>
          <a:prstGeom prst="rect">
            <a:avLst/>
          </a:prstGeom>
        </p:spPr>
      </p:pic>
      <p:pic>
        <p:nvPicPr>
          <p:cNvPr id="365" name="Picture 364">
            <a:extLst>
              <a:ext uri="{FF2B5EF4-FFF2-40B4-BE49-F238E27FC236}">
                <a16:creationId xmlns:a16="http://schemas.microsoft.com/office/drawing/2014/main" id="{22C80DDF-2F5E-458C-8E30-98639C357063}"/>
              </a:ext>
            </a:extLst>
          </p:cNvPr>
          <p:cNvPicPr>
            <a:picLocks noChangeAspect="1"/>
          </p:cNvPicPr>
          <p:nvPr/>
        </p:nvPicPr>
        <p:blipFill>
          <a:blip r:embed="rId32"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910525" y="3212897"/>
            <a:ext cx="393192" cy="393192"/>
          </a:xfrm>
          <a:prstGeom prst="rect">
            <a:avLst/>
          </a:prstGeom>
        </p:spPr>
      </p:pic>
      <p:pic>
        <p:nvPicPr>
          <p:cNvPr id="366" name="Picture 365">
            <a:extLst>
              <a:ext uri="{FF2B5EF4-FFF2-40B4-BE49-F238E27FC236}">
                <a16:creationId xmlns:a16="http://schemas.microsoft.com/office/drawing/2014/main" id="{61B008CE-C536-4437-94CC-501B336CA321}"/>
              </a:ext>
            </a:extLst>
          </p:cNvPr>
          <p:cNvPicPr>
            <a:picLocks noChangeAspect="1"/>
          </p:cNvPicPr>
          <p:nvPr/>
        </p:nvPicPr>
        <p:blipFill>
          <a:blip r:embed="rId32"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1633143" y="4374140"/>
            <a:ext cx="393192" cy="393192"/>
          </a:xfrm>
          <a:prstGeom prst="rect">
            <a:avLst/>
          </a:prstGeom>
        </p:spPr>
      </p:pic>
      <p:pic>
        <p:nvPicPr>
          <p:cNvPr id="367" name="Picture 366">
            <a:extLst>
              <a:ext uri="{FF2B5EF4-FFF2-40B4-BE49-F238E27FC236}">
                <a16:creationId xmlns:a16="http://schemas.microsoft.com/office/drawing/2014/main" id="{95089E73-D986-4D9D-B60B-5B97EEE4611C}"/>
              </a:ext>
            </a:extLst>
          </p:cNvPr>
          <p:cNvPicPr>
            <a:picLocks noChangeAspect="1"/>
          </p:cNvPicPr>
          <p:nvPr/>
        </p:nvPicPr>
        <p:blipFill>
          <a:blip r:embed="rId32"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2603290" y="4393284"/>
            <a:ext cx="393192" cy="393192"/>
          </a:xfrm>
          <a:prstGeom prst="rect">
            <a:avLst/>
          </a:prstGeom>
        </p:spPr>
      </p:pic>
      <p:pic>
        <p:nvPicPr>
          <p:cNvPr id="370" name="Picture 369">
            <a:extLst>
              <a:ext uri="{FF2B5EF4-FFF2-40B4-BE49-F238E27FC236}">
                <a16:creationId xmlns:a16="http://schemas.microsoft.com/office/drawing/2014/main" id="{20B09EF6-1DD5-40D1-A660-8FE1D3FC47BF}"/>
              </a:ext>
            </a:extLst>
          </p:cNvPr>
          <p:cNvPicPr>
            <a:picLocks noChangeAspect="1"/>
          </p:cNvPicPr>
          <p:nvPr/>
        </p:nvPicPr>
        <p:blipFill>
          <a:blip r:embed="rId33" cstate="print">
            <a:extLst>
              <a:ext uri="{28A0092B-C50C-407E-A947-70E740481C1C}">
                <a14:useLocalDpi xmlns:a14="http://schemas.microsoft.com/office/drawing/2010/main" val="0"/>
              </a:ext>
            </a:extLst>
          </a:blip>
          <a:srcRect/>
          <a:stretch/>
        </p:blipFill>
        <p:spPr>
          <a:xfrm>
            <a:off x="4080554" y="5658525"/>
            <a:ext cx="320040" cy="320040"/>
          </a:xfrm>
          <a:prstGeom prst="rect">
            <a:avLst/>
          </a:prstGeom>
        </p:spPr>
      </p:pic>
      <p:pic>
        <p:nvPicPr>
          <p:cNvPr id="373" name="Picture 372">
            <a:extLst>
              <a:ext uri="{FF2B5EF4-FFF2-40B4-BE49-F238E27FC236}">
                <a16:creationId xmlns:a16="http://schemas.microsoft.com/office/drawing/2014/main" id="{664431A4-A949-485C-92EA-C15E51FA6AFF}"/>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2613332" y="4087629"/>
            <a:ext cx="365760" cy="365760"/>
          </a:xfrm>
          <a:prstGeom prst="rect">
            <a:avLst/>
          </a:prstGeom>
        </p:spPr>
      </p:pic>
      <p:pic>
        <p:nvPicPr>
          <p:cNvPr id="374" name="Picture 373">
            <a:extLst>
              <a:ext uri="{FF2B5EF4-FFF2-40B4-BE49-F238E27FC236}">
                <a16:creationId xmlns:a16="http://schemas.microsoft.com/office/drawing/2014/main" id="{81FF90E3-1B02-4062-99CA-02FC13E59B8C}"/>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2270718" y="6004560"/>
            <a:ext cx="320040" cy="320040"/>
          </a:xfrm>
          <a:prstGeom prst="rect">
            <a:avLst/>
          </a:prstGeom>
        </p:spPr>
      </p:pic>
    </p:spTree>
    <p:extLst>
      <p:ext uri="{BB962C8B-B14F-4D97-AF65-F5344CB8AC3E}">
        <p14:creationId xmlns:p14="http://schemas.microsoft.com/office/powerpoint/2010/main" val="24676067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extLst>
              <p:ext uri="{D42A27DB-BD31-4B8C-83A1-F6EECF244321}">
                <p14:modId xmlns:p14="http://schemas.microsoft.com/office/powerpoint/2010/main" val="3672110194"/>
              </p:ext>
            </p:ext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440452" name="think-cell Slide" r:id="rId6" imgW="270" imgH="270" progId="TCLayout.ActiveDocument.1">
                  <p:embed/>
                </p:oleObj>
              </mc:Choice>
              <mc:Fallback>
                <p:oleObj name="think-cell Slide" r:id="rId6" imgW="270" imgH="270" progId="TCLayout.ActiveDocument.1">
                  <p:embed/>
                  <p:pic>
                    <p:nvPicPr>
                      <p:cNvPr id="8" name="Object 7" hidden="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a:extLst>
              <a:ext uri="{FF2B5EF4-FFF2-40B4-BE49-F238E27FC236}">
                <a16:creationId xmlns:a16="http://schemas.microsoft.com/office/drawing/2014/main" id="{2F04B474-F68B-44AF-BC89-0ECAD95EBCB1}"/>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US" sz="2400" dirty="0">
              <a:latin typeface="Arial" panose="020B0604020202020204" pitchFamily="34" charset="0"/>
              <a:ea typeface="+mj-ea"/>
              <a:cs typeface="+mj-cs"/>
              <a:sym typeface="Arial" panose="020B0604020202020204" pitchFamily="34" charset="0"/>
            </a:endParaRPr>
          </a:p>
        </p:txBody>
      </p:sp>
      <p:sp>
        <p:nvSpPr>
          <p:cNvPr id="24" name="Rectangle 23">
            <a:extLst>
              <a:ext uri="{FF2B5EF4-FFF2-40B4-BE49-F238E27FC236}">
                <a16:creationId xmlns:a16="http://schemas.microsoft.com/office/drawing/2014/main" id="{10D8EC01-FE88-4CF6-A6FB-5B1053373B68}"/>
              </a:ext>
            </a:extLst>
          </p:cNvPr>
          <p:cNvSpPr/>
          <p:nvPr/>
        </p:nvSpPr>
        <p:spPr>
          <a:xfrm>
            <a:off x="228599" y="932927"/>
            <a:ext cx="2880000" cy="2740709"/>
          </a:xfrm>
          <a:prstGeom prst="rect">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tIns="108000" rtlCol="0" anchor="t"/>
          <a:lstStyle/>
          <a:p>
            <a:pPr marL="457200" lvl="0" algn="ctr">
              <a:tabLst>
                <a:tab pos="457200" algn="l"/>
                <a:tab pos="1773238" algn="l"/>
              </a:tabLst>
            </a:pPr>
            <a:r>
              <a:rPr lang="en-US" sz="1400" b="1" dirty="0">
                <a:solidFill>
                  <a:srgbClr val="0072C6"/>
                </a:solidFill>
              </a:rPr>
              <a:t>Extension services</a:t>
            </a:r>
          </a:p>
          <a:p>
            <a:pPr lvl="0" algn="ctr"/>
            <a:endParaRPr lang="en-US" sz="1200" b="1" dirty="0">
              <a:solidFill>
                <a:srgbClr val="0072C6"/>
              </a:solidFill>
            </a:endParaRPr>
          </a:p>
          <a:p>
            <a:pPr marL="171450" lvl="0" indent="-171450">
              <a:spcAft>
                <a:spcPts val="200"/>
              </a:spcAft>
              <a:buFont typeface="Arial" panose="020B0604020202020204" pitchFamily="34" charset="0"/>
              <a:buChar char="•"/>
            </a:pPr>
            <a:r>
              <a:rPr lang="en-US" sz="1100" dirty="0">
                <a:solidFill>
                  <a:prstClr val="black"/>
                </a:solidFill>
                <a:cs typeface="Arial" pitchFamily="34" charset="0"/>
              </a:rPr>
              <a:t>Field officers provide farmers with agronomic advice, information on pricing, as well as coffee management practices. </a:t>
            </a:r>
          </a:p>
          <a:p>
            <a:pPr marL="171450" lvl="0" indent="-171450">
              <a:spcAft>
                <a:spcPts val="200"/>
              </a:spcAft>
              <a:buFont typeface="Arial" panose="020B0604020202020204" pitchFamily="34" charset="0"/>
              <a:buChar char="•"/>
            </a:pPr>
            <a:r>
              <a:rPr lang="en-US" sz="1100" dirty="0">
                <a:solidFill>
                  <a:prstClr val="black"/>
                </a:solidFill>
                <a:cs typeface="Arial" pitchFamily="34" charset="0"/>
              </a:rPr>
              <a:t>Field officer visit each farmer at least once per year. </a:t>
            </a:r>
          </a:p>
          <a:p>
            <a:pPr marL="171450" lvl="0" indent="-171450">
              <a:spcAft>
                <a:spcPts val="200"/>
              </a:spcAft>
              <a:buFont typeface="Arial" panose="020B0604020202020204" pitchFamily="34" charset="0"/>
              <a:buChar char="•"/>
            </a:pPr>
            <a:r>
              <a:rPr lang="en-US" sz="1100" dirty="0">
                <a:solidFill>
                  <a:prstClr val="black"/>
                </a:solidFill>
                <a:cs typeface="Arial" pitchFamily="34" charset="0"/>
              </a:rPr>
              <a:t>SKN monitors farmers closely, in order to provide them with the adequate support to resolve problems. </a:t>
            </a:r>
          </a:p>
          <a:p>
            <a:pPr marL="171450" lvl="0" indent="-171450">
              <a:spcAft>
                <a:spcPts val="200"/>
              </a:spcAft>
              <a:buFont typeface="Arial" panose="020B0604020202020204" pitchFamily="34" charset="0"/>
              <a:buChar char="•"/>
            </a:pPr>
            <a:r>
              <a:rPr lang="en-US" sz="1100" dirty="0">
                <a:solidFill>
                  <a:prstClr val="black"/>
                </a:solidFill>
                <a:cs typeface="Arial" pitchFamily="34" charset="0"/>
              </a:rPr>
              <a:t>Nespresso contributes to finance the cost of capacity building, so farmers are able to improve the quality.</a:t>
            </a:r>
          </a:p>
        </p:txBody>
      </p:sp>
      <p:sp>
        <p:nvSpPr>
          <p:cNvPr id="35" name="Rectangle 34">
            <a:extLst>
              <a:ext uri="{FF2B5EF4-FFF2-40B4-BE49-F238E27FC236}">
                <a16:creationId xmlns:a16="http://schemas.microsoft.com/office/drawing/2014/main" id="{EA1F0FD3-F287-41E0-BA74-65BEF6AD5683}"/>
              </a:ext>
            </a:extLst>
          </p:cNvPr>
          <p:cNvSpPr/>
          <p:nvPr/>
        </p:nvSpPr>
        <p:spPr>
          <a:xfrm>
            <a:off x="228599" y="3749838"/>
            <a:ext cx="2880000" cy="2535298"/>
          </a:xfrm>
          <a:prstGeom prst="rect">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tIns="108000" rtlCol="0" anchor="t"/>
          <a:lstStyle/>
          <a:p>
            <a:pPr marL="457200" algn="ctr"/>
            <a:r>
              <a:rPr lang="en-US" sz="1400" b="1" dirty="0">
                <a:solidFill>
                  <a:schemeClr val="tx2"/>
                </a:solidFill>
              </a:rPr>
              <a:t>Financial services*</a:t>
            </a:r>
          </a:p>
          <a:p>
            <a:pPr algn="ctr"/>
            <a:endParaRPr lang="en-US" sz="1400" dirty="0"/>
          </a:p>
          <a:p>
            <a:pPr marL="171450" indent="-171450">
              <a:spcAft>
                <a:spcPts val="200"/>
              </a:spcAft>
              <a:buFont typeface="Arial" panose="020B0604020202020204" pitchFamily="34" charset="0"/>
              <a:buChar char="•"/>
            </a:pPr>
            <a:r>
              <a:rPr lang="en-US" sz="1100" dirty="0">
                <a:solidFill>
                  <a:prstClr val="black"/>
                </a:solidFill>
                <a:cs typeface="Arial" pitchFamily="34" charset="0"/>
              </a:rPr>
              <a:t>Digital payments that facilitate access to other financial services. </a:t>
            </a:r>
          </a:p>
          <a:p>
            <a:pPr marL="171450" indent="-171450">
              <a:spcAft>
                <a:spcPts val="200"/>
              </a:spcAft>
              <a:buFont typeface="Arial" panose="020B0604020202020204" pitchFamily="34" charset="0"/>
              <a:buChar char="•"/>
            </a:pPr>
            <a:r>
              <a:rPr lang="en-US" sz="1100" dirty="0">
                <a:solidFill>
                  <a:prstClr val="black"/>
                </a:solidFill>
                <a:cs typeface="Arial" pitchFamily="34" charset="0"/>
              </a:rPr>
              <a:t>Short-term finance for working capital, such as input purchase or investment in labor. </a:t>
            </a:r>
          </a:p>
          <a:p>
            <a:pPr marL="171450" indent="-171450">
              <a:spcAft>
                <a:spcPts val="200"/>
              </a:spcAft>
              <a:buFont typeface="Arial" panose="020B0604020202020204" pitchFamily="34" charset="0"/>
              <a:buChar char="•"/>
            </a:pPr>
            <a:r>
              <a:rPr lang="en-US" sz="1100" dirty="0">
                <a:solidFill>
                  <a:prstClr val="black"/>
                </a:solidFill>
                <a:cs typeface="Arial" pitchFamily="34" charset="0"/>
              </a:rPr>
              <a:t>Long-term financing for assets such as machinery, or for farmer groups to establish their own wet mills.</a:t>
            </a:r>
          </a:p>
          <a:p>
            <a:pPr marL="171450" indent="-171450">
              <a:spcAft>
                <a:spcPts val="200"/>
              </a:spcAft>
              <a:buFont typeface="Arial" panose="020B0604020202020204" pitchFamily="34" charset="0"/>
              <a:buChar char="•"/>
            </a:pPr>
            <a:r>
              <a:rPr lang="en-US" sz="1100" dirty="0">
                <a:solidFill>
                  <a:prstClr val="black"/>
                </a:solidFill>
                <a:cs typeface="Arial" pitchFamily="34" charset="0"/>
              </a:rPr>
              <a:t>(under development) </a:t>
            </a:r>
            <a:r>
              <a:rPr lang="en-US" sz="1100" dirty="0" err="1">
                <a:solidFill>
                  <a:prstClr val="black"/>
                </a:solidFill>
                <a:cs typeface="Arial" pitchFamily="34" charset="0"/>
              </a:rPr>
              <a:t>Nanocredits</a:t>
            </a:r>
            <a:r>
              <a:rPr lang="en-US" sz="1100" dirty="0">
                <a:solidFill>
                  <a:prstClr val="black"/>
                </a:solidFill>
                <a:cs typeface="Arial" pitchFamily="34" charset="0"/>
              </a:rPr>
              <a:t> via mobile banking, to avoid the challenges of access to cash</a:t>
            </a:r>
          </a:p>
        </p:txBody>
      </p:sp>
      <p:sp>
        <p:nvSpPr>
          <p:cNvPr id="5" name="Title 4"/>
          <p:cNvSpPr>
            <a:spLocks noGrp="1"/>
          </p:cNvSpPr>
          <p:nvPr>
            <p:ph type="title"/>
          </p:nvPr>
        </p:nvSpPr>
        <p:spPr>
          <a:xfrm>
            <a:off x="228600" y="228600"/>
            <a:ext cx="8686800" cy="600988"/>
          </a:xfrm>
        </p:spPr>
        <p:txBody>
          <a:bodyPr>
            <a:normAutofit/>
          </a:bodyPr>
          <a:lstStyle/>
          <a:p>
            <a:pPr marL="1588" lvl="0" indent="-1588">
              <a:spcBef>
                <a:spcPct val="20000"/>
              </a:spcBef>
              <a:defRPr/>
            </a:pPr>
            <a:r>
              <a:rPr lang="en-US" dirty="0"/>
              <a:t>S</a:t>
            </a:r>
            <a:r>
              <a:rPr lang="en-US" sz="2400" dirty="0">
                <a:solidFill>
                  <a:schemeClr val="tx2"/>
                </a:solidFill>
              </a:rPr>
              <a:t>ervices delivered and farmer segmentation</a:t>
            </a:r>
          </a:p>
        </p:txBody>
      </p:sp>
      <p:sp>
        <p:nvSpPr>
          <p:cNvPr id="4" name="Slide Number Placeholder 3"/>
          <p:cNvSpPr>
            <a:spLocks noGrp="1"/>
          </p:cNvSpPr>
          <p:nvPr>
            <p:ph type="sldNum" sz="quarter" idx="4"/>
          </p:nvPr>
        </p:nvSpPr>
        <p:spPr/>
        <p:txBody>
          <a:bodyPr/>
          <a:lstStyle/>
          <a:p>
            <a:fld id="{94895F93-9E70-4CBF-8144-0BD5504DC31D}" type="slidenum">
              <a:rPr lang="en-US" smtClean="0"/>
              <a:pPr/>
              <a:t>5</a:t>
            </a:fld>
            <a:endParaRPr lang="en-US" dirty="0"/>
          </a:p>
        </p:txBody>
      </p:sp>
      <p:sp>
        <p:nvSpPr>
          <p:cNvPr id="20" name="Rectangle 19">
            <a:extLst>
              <a:ext uri="{FF2B5EF4-FFF2-40B4-BE49-F238E27FC236}">
                <a16:creationId xmlns:a16="http://schemas.microsoft.com/office/drawing/2014/main" id="{BD8B0D2B-142F-471A-80C4-529A8C8A80AB}"/>
              </a:ext>
            </a:extLst>
          </p:cNvPr>
          <p:cNvSpPr/>
          <p:nvPr/>
        </p:nvSpPr>
        <p:spPr>
          <a:xfrm>
            <a:off x="3203560" y="4695592"/>
            <a:ext cx="2880000" cy="1589544"/>
          </a:xfrm>
          <a:prstGeom prst="rect">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tIns="108000" rtlCol="0" anchor="t"/>
          <a:lstStyle/>
          <a:p>
            <a:pPr marL="457200" lvl="0" algn="ctr">
              <a:tabLst>
                <a:tab pos="2112963" algn="l"/>
              </a:tabLst>
            </a:pPr>
            <a:r>
              <a:rPr lang="en-US" sz="1400" b="1" dirty="0">
                <a:solidFill>
                  <a:schemeClr val="tx2"/>
                </a:solidFill>
              </a:rPr>
              <a:t>Market access*</a:t>
            </a:r>
          </a:p>
          <a:p>
            <a:pPr marL="171450" indent="-171450">
              <a:spcAft>
                <a:spcPts val="200"/>
              </a:spcAft>
              <a:buFont typeface="Arial" panose="020B0604020202020204" pitchFamily="34" charset="0"/>
              <a:buChar char="•"/>
            </a:pPr>
            <a:endParaRPr lang="en-US" sz="1100" dirty="0">
              <a:solidFill>
                <a:prstClr val="black"/>
              </a:solidFill>
              <a:cs typeface="Arial" pitchFamily="34" charset="0"/>
            </a:endParaRPr>
          </a:p>
          <a:p>
            <a:pPr marL="171450" indent="-171450">
              <a:spcAft>
                <a:spcPts val="200"/>
              </a:spcAft>
              <a:buFont typeface="Arial" panose="020B0604020202020204" pitchFamily="34" charset="0"/>
              <a:buChar char="•"/>
            </a:pPr>
            <a:r>
              <a:rPr lang="en-US" sz="1100" dirty="0">
                <a:solidFill>
                  <a:prstClr val="black"/>
                </a:solidFill>
                <a:cs typeface="Arial" pitchFamily="34" charset="0"/>
              </a:rPr>
              <a:t>SKN will provide access to a global network of customers that demand top quality Colombian coffee.</a:t>
            </a:r>
          </a:p>
          <a:p>
            <a:pPr marL="171450" indent="-171450">
              <a:spcAft>
                <a:spcPts val="200"/>
              </a:spcAft>
              <a:buFont typeface="Arial" panose="020B0604020202020204" pitchFamily="34" charset="0"/>
              <a:buChar char="•"/>
            </a:pPr>
            <a:r>
              <a:rPr lang="en-US" sz="1100" dirty="0">
                <a:solidFill>
                  <a:prstClr val="black"/>
                </a:solidFill>
                <a:cs typeface="Arial" pitchFamily="34" charset="0"/>
              </a:rPr>
              <a:t>Farmers will be able to sell their specialty coffee at competitive prices, positioning SKN as a premium buyer.</a:t>
            </a:r>
          </a:p>
        </p:txBody>
      </p:sp>
      <p:sp>
        <p:nvSpPr>
          <p:cNvPr id="22" name="Rectangle 21">
            <a:extLst>
              <a:ext uri="{FF2B5EF4-FFF2-40B4-BE49-F238E27FC236}">
                <a16:creationId xmlns:a16="http://schemas.microsoft.com/office/drawing/2014/main" id="{A100CE13-E60D-4D24-97E9-B1FEAB3C570D}"/>
              </a:ext>
            </a:extLst>
          </p:cNvPr>
          <p:cNvSpPr/>
          <p:nvPr/>
        </p:nvSpPr>
        <p:spPr>
          <a:xfrm>
            <a:off x="3203560" y="2995645"/>
            <a:ext cx="2880000" cy="1657111"/>
          </a:xfrm>
          <a:prstGeom prst="rect">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tIns="108000" rtlCol="0" anchor="t"/>
          <a:lstStyle/>
          <a:p>
            <a:pPr marL="457200" algn="ctr">
              <a:tabLst>
                <a:tab pos="2112963" algn="l"/>
              </a:tabLst>
            </a:pPr>
            <a:r>
              <a:rPr lang="en-US" sz="1400" b="1" dirty="0">
                <a:solidFill>
                  <a:schemeClr val="tx2"/>
                </a:solidFill>
              </a:rPr>
              <a:t>Information services*</a:t>
            </a:r>
            <a:endParaRPr lang="en-US" dirty="0"/>
          </a:p>
          <a:p>
            <a:pPr marL="171450" indent="-171450">
              <a:spcAft>
                <a:spcPts val="200"/>
              </a:spcAft>
              <a:buFont typeface="Arial" panose="020B0604020202020204" pitchFamily="34" charset="0"/>
              <a:buChar char="•"/>
            </a:pPr>
            <a:endParaRPr lang="en-US" sz="1000" dirty="0">
              <a:solidFill>
                <a:prstClr val="black"/>
              </a:solidFill>
              <a:cs typeface="Arial" pitchFamily="34" charset="0"/>
            </a:endParaRPr>
          </a:p>
          <a:p>
            <a:pPr marL="171450" indent="-171450">
              <a:spcAft>
                <a:spcPts val="200"/>
              </a:spcAft>
              <a:buFont typeface="Arial" panose="020B0604020202020204" pitchFamily="34" charset="0"/>
              <a:buChar char="•"/>
            </a:pPr>
            <a:r>
              <a:rPr lang="en-US" sz="1100" dirty="0">
                <a:solidFill>
                  <a:prstClr val="black"/>
                </a:solidFill>
                <a:cs typeface="Arial" pitchFamily="34" charset="0"/>
              </a:rPr>
              <a:t>Provision of Field Buzz mobile app and a card to farmers, in order to digitalize all transactions, and to manage their farms.</a:t>
            </a:r>
          </a:p>
          <a:p>
            <a:pPr marL="171450" indent="-171450">
              <a:spcAft>
                <a:spcPts val="200"/>
              </a:spcAft>
              <a:buFont typeface="Arial" panose="020B0604020202020204" pitchFamily="34" charset="0"/>
              <a:buChar char="•"/>
            </a:pPr>
            <a:r>
              <a:rPr lang="en-US" sz="1100" dirty="0">
                <a:solidFill>
                  <a:prstClr val="black"/>
                </a:solidFill>
                <a:cs typeface="Arial" pitchFamily="34" charset="0"/>
              </a:rPr>
              <a:t>This decreases human error in the transactions, ensure traceability for buyers and to keep track record.</a:t>
            </a:r>
          </a:p>
          <a:p>
            <a:pPr>
              <a:lnSpc>
                <a:spcPct val="90000"/>
              </a:lnSpc>
            </a:pPr>
            <a:endParaRPr lang="en-US" sz="1100" dirty="0">
              <a:solidFill>
                <a:prstClr val="black"/>
              </a:solidFill>
              <a:cs typeface="Arial" pitchFamily="34" charset="0"/>
            </a:endParaRPr>
          </a:p>
        </p:txBody>
      </p:sp>
      <p:pic>
        <p:nvPicPr>
          <p:cNvPr id="25" name="Picture 24">
            <a:extLst>
              <a:ext uri="{FF2B5EF4-FFF2-40B4-BE49-F238E27FC236}">
                <a16:creationId xmlns:a16="http://schemas.microsoft.com/office/drawing/2014/main" id="{B8BD1DD1-B84F-42D6-B27E-D6D502393FC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33400" y="854237"/>
            <a:ext cx="548640" cy="548640"/>
          </a:xfrm>
          <a:prstGeom prst="rect">
            <a:avLst/>
          </a:prstGeom>
        </p:spPr>
      </p:pic>
      <p:sp>
        <p:nvSpPr>
          <p:cNvPr id="34" name="Rectangle 33">
            <a:extLst>
              <a:ext uri="{FF2B5EF4-FFF2-40B4-BE49-F238E27FC236}">
                <a16:creationId xmlns:a16="http://schemas.microsoft.com/office/drawing/2014/main" id="{EDCFCE8F-E470-4D05-B7F6-1F21C5005FBD}"/>
              </a:ext>
            </a:extLst>
          </p:cNvPr>
          <p:cNvSpPr/>
          <p:nvPr/>
        </p:nvSpPr>
        <p:spPr>
          <a:xfrm>
            <a:off x="3203560" y="932928"/>
            <a:ext cx="2880000" cy="2019881"/>
          </a:xfrm>
          <a:prstGeom prst="rect">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tIns="108000" rtlCol="0" anchor="t"/>
          <a:lstStyle/>
          <a:p>
            <a:pPr marL="346075" algn="ctr">
              <a:lnSpc>
                <a:spcPct val="90000"/>
              </a:lnSpc>
              <a:tabLst>
                <a:tab pos="2286000" algn="l"/>
              </a:tabLst>
            </a:pPr>
            <a:r>
              <a:rPr lang="en-US" sz="1400" b="1" dirty="0">
                <a:solidFill>
                  <a:schemeClr val="tx2"/>
                </a:solidFill>
              </a:rPr>
              <a:t>Certification and compliance</a:t>
            </a:r>
          </a:p>
          <a:p>
            <a:pPr marL="108000" indent="-108000">
              <a:lnSpc>
                <a:spcPct val="90000"/>
              </a:lnSpc>
              <a:buFont typeface="Arial" panose="020B0604020202020204" pitchFamily="34" charset="0"/>
              <a:buChar char="•"/>
            </a:pPr>
            <a:endParaRPr lang="en-US" sz="1100" dirty="0">
              <a:solidFill>
                <a:prstClr val="black"/>
              </a:solidFill>
              <a:cs typeface="Arial" pitchFamily="34" charset="0"/>
            </a:endParaRPr>
          </a:p>
          <a:p>
            <a:pPr marL="171450" indent="-171450">
              <a:spcAft>
                <a:spcPts val="200"/>
              </a:spcAft>
              <a:buFont typeface="Arial" panose="020B0604020202020204" pitchFamily="34" charset="0"/>
              <a:buChar char="•"/>
            </a:pPr>
            <a:r>
              <a:rPr lang="en-US" sz="1100" dirty="0">
                <a:solidFill>
                  <a:prstClr val="black"/>
                </a:solidFill>
                <a:cs typeface="Arial" pitchFamily="34" charset="0"/>
              </a:rPr>
              <a:t>Offered through the extension services.</a:t>
            </a:r>
          </a:p>
          <a:p>
            <a:pPr marL="171450" indent="-171450">
              <a:spcAft>
                <a:spcPts val="200"/>
              </a:spcAft>
              <a:buFont typeface="Arial" panose="020B0604020202020204" pitchFamily="34" charset="0"/>
              <a:buChar char="•"/>
            </a:pPr>
            <a:r>
              <a:rPr lang="en-US" sz="1100" dirty="0">
                <a:solidFill>
                  <a:prstClr val="black"/>
                </a:solidFill>
                <a:cs typeface="Arial" pitchFamily="34" charset="0"/>
              </a:rPr>
              <a:t>Farmers are supported to comply with diverse schemes, such as Nespresso’s AAA scheme, Starbucks Coffee Practices or Rainforest Alliance. </a:t>
            </a:r>
          </a:p>
          <a:p>
            <a:pPr marL="171450" indent="-171450">
              <a:spcAft>
                <a:spcPts val="200"/>
              </a:spcAft>
              <a:buFont typeface="Arial" panose="020B0604020202020204" pitchFamily="34" charset="0"/>
              <a:buChar char="•"/>
            </a:pPr>
            <a:r>
              <a:rPr lang="en-US" sz="1100" dirty="0">
                <a:solidFill>
                  <a:prstClr val="black"/>
                </a:solidFill>
                <a:cs typeface="Arial" pitchFamily="34" charset="0"/>
              </a:rPr>
              <a:t>Certification will result in a premium paid to farmers.</a:t>
            </a:r>
          </a:p>
        </p:txBody>
      </p:sp>
      <p:sp>
        <p:nvSpPr>
          <p:cNvPr id="23" name="Rectangle 22"/>
          <p:cNvSpPr/>
          <p:nvPr/>
        </p:nvSpPr>
        <p:spPr>
          <a:xfrm>
            <a:off x="6178521" y="910784"/>
            <a:ext cx="2679729" cy="5374351"/>
          </a:xfrm>
          <a:prstGeom prst="rect">
            <a:avLst/>
          </a:prstGeom>
          <a:solidFill>
            <a:srgbClr val="E5F1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b="1" dirty="0">
                <a:solidFill>
                  <a:schemeClr val="accent1"/>
                </a:solidFill>
              </a:rPr>
              <a:t>Farmers are segmented in this SDM:</a:t>
            </a:r>
          </a:p>
          <a:p>
            <a:endParaRPr lang="en-US" sz="1600" b="1" dirty="0">
              <a:solidFill>
                <a:schemeClr val="accent1"/>
              </a:solidFill>
            </a:endParaRPr>
          </a:p>
          <a:p>
            <a:r>
              <a:rPr lang="en-US" sz="1100" dirty="0">
                <a:solidFill>
                  <a:srgbClr val="000000"/>
                </a:solidFill>
                <a:latin typeface="Arial" panose="020B0604020202020204" pitchFamily="34" charset="0"/>
              </a:rPr>
              <a:t>This SDM model differentiates between three farmer profiles, based on their loyalty towards SKN and the quality of the coffee that they produce. </a:t>
            </a:r>
            <a:r>
              <a:rPr lang="en-US" sz="1100" dirty="0">
                <a:solidFill>
                  <a:sysClr val="windowText" lastClr="000000"/>
                </a:solidFill>
              </a:rPr>
              <a:t>These segments will allow better service delivery by SKN </a:t>
            </a:r>
            <a:r>
              <a:rPr lang="en-US" sz="1100" dirty="0" err="1">
                <a:solidFill>
                  <a:sysClr val="windowText" lastClr="000000"/>
                </a:solidFill>
              </a:rPr>
              <a:t>Caribecafé</a:t>
            </a:r>
            <a:r>
              <a:rPr lang="en-US" sz="1100" dirty="0">
                <a:solidFill>
                  <a:sysClr val="windowText" lastClr="000000"/>
                </a:solidFill>
              </a:rPr>
              <a:t>. The delivery suits each segment’s needs and capabilities.</a:t>
            </a:r>
            <a:r>
              <a:rPr lang="en-US" sz="1100" dirty="0">
                <a:solidFill>
                  <a:srgbClr val="000000"/>
                </a:solidFill>
                <a:latin typeface="Arial" panose="020B0604020202020204" pitchFamily="34" charset="0"/>
              </a:rPr>
              <a:t> The three segments are:</a:t>
            </a:r>
            <a:endParaRPr lang="en-US" sz="1100" b="1" dirty="0">
              <a:solidFill>
                <a:sysClr val="windowText" lastClr="000000"/>
              </a:solidFill>
            </a:endParaRPr>
          </a:p>
          <a:p>
            <a:endParaRPr lang="en-US" sz="1100" b="1" dirty="0">
              <a:solidFill>
                <a:sysClr val="windowText" lastClr="000000"/>
              </a:solidFill>
            </a:endParaRPr>
          </a:p>
          <a:p>
            <a:r>
              <a:rPr lang="en-US" sz="1100" b="1" dirty="0">
                <a:solidFill>
                  <a:schemeClr val="tx2"/>
                </a:solidFill>
              </a:rPr>
              <a:t>Opportunity suppliers</a:t>
            </a:r>
          </a:p>
          <a:p>
            <a:pPr marL="171450" indent="-171450">
              <a:buFont typeface="Arial" panose="020B0604020202020204" pitchFamily="34" charset="0"/>
              <a:buChar char="•"/>
            </a:pPr>
            <a:r>
              <a:rPr lang="en-US" sz="1100" dirty="0">
                <a:solidFill>
                  <a:sysClr val="windowText" lastClr="000000"/>
                </a:solidFill>
              </a:rPr>
              <a:t>Baseline productivity: 875 kg/ha</a:t>
            </a:r>
          </a:p>
          <a:p>
            <a:pPr marL="171450" indent="-171450">
              <a:buFont typeface="Arial" panose="020B0604020202020204" pitchFamily="34" charset="0"/>
              <a:buChar char="•"/>
            </a:pPr>
            <a:r>
              <a:rPr lang="en-US" sz="1100" dirty="0">
                <a:solidFill>
                  <a:sysClr val="windowText" lastClr="000000"/>
                </a:solidFill>
              </a:rPr>
              <a:t>Loyalty rates: 20%-30%</a:t>
            </a:r>
          </a:p>
          <a:p>
            <a:pPr marL="171450" indent="-171450">
              <a:buFont typeface="Arial" panose="020B0604020202020204" pitchFamily="34" charset="0"/>
              <a:buChar char="•"/>
            </a:pPr>
            <a:r>
              <a:rPr lang="en-US" sz="1100" dirty="0">
                <a:solidFill>
                  <a:sysClr val="windowText" lastClr="000000"/>
                </a:solidFill>
              </a:rPr>
              <a:t>Quality: commercial grade, standard</a:t>
            </a:r>
            <a:endParaRPr lang="en-US" sz="1100" dirty="0">
              <a:solidFill>
                <a:schemeClr val="tx1"/>
              </a:solidFill>
            </a:endParaRPr>
          </a:p>
          <a:p>
            <a:pPr lvl="1"/>
            <a:endParaRPr lang="en-US" sz="1100" dirty="0">
              <a:solidFill>
                <a:prstClr val="black"/>
              </a:solidFill>
            </a:endParaRPr>
          </a:p>
          <a:p>
            <a:r>
              <a:rPr lang="en-US" sz="1100" b="1" dirty="0">
                <a:solidFill>
                  <a:schemeClr val="tx2"/>
                </a:solidFill>
              </a:rPr>
              <a:t>Service adopters</a:t>
            </a:r>
          </a:p>
          <a:p>
            <a:pPr marL="171450" indent="-171450">
              <a:buFont typeface="Arial" panose="020B0604020202020204" pitchFamily="34" charset="0"/>
              <a:buChar char="•"/>
            </a:pPr>
            <a:r>
              <a:rPr lang="en-US" sz="1100" dirty="0">
                <a:solidFill>
                  <a:sysClr val="windowText" lastClr="000000"/>
                </a:solidFill>
              </a:rPr>
              <a:t>Baseline productivity: 1,375 kg/ha</a:t>
            </a:r>
          </a:p>
          <a:p>
            <a:pPr marL="171450" indent="-171450">
              <a:buFont typeface="Arial" panose="020B0604020202020204" pitchFamily="34" charset="0"/>
              <a:buChar char="•"/>
            </a:pPr>
            <a:r>
              <a:rPr lang="en-US" sz="1100" dirty="0">
                <a:solidFill>
                  <a:sysClr val="windowText" lastClr="000000"/>
                </a:solidFill>
              </a:rPr>
              <a:t>Loyalty rates: 40%-50%</a:t>
            </a:r>
          </a:p>
          <a:p>
            <a:pPr marL="171450" indent="-171450">
              <a:buFont typeface="Arial" panose="020B0604020202020204" pitchFamily="34" charset="0"/>
              <a:buChar char="•"/>
            </a:pPr>
            <a:r>
              <a:rPr lang="en-US" sz="1100" dirty="0">
                <a:solidFill>
                  <a:sysClr val="windowText" lastClr="000000"/>
                </a:solidFill>
              </a:rPr>
              <a:t>Quality: mid and high quality</a:t>
            </a:r>
            <a:endParaRPr lang="en-US" sz="1100" dirty="0">
              <a:solidFill>
                <a:schemeClr val="tx1"/>
              </a:solidFill>
            </a:endParaRPr>
          </a:p>
          <a:p>
            <a:pPr marL="0" lvl="1">
              <a:lnSpc>
                <a:spcPct val="0"/>
              </a:lnSpc>
              <a:defRPr/>
            </a:pPr>
            <a:endParaRPr lang="en-US" sz="1100" dirty="0">
              <a:solidFill>
                <a:prstClr val="black"/>
              </a:solidFill>
            </a:endParaRPr>
          </a:p>
          <a:p>
            <a:pPr>
              <a:defRPr/>
            </a:pPr>
            <a:endParaRPr lang="en-US" sz="1100" dirty="0">
              <a:solidFill>
                <a:schemeClr val="tx1"/>
              </a:solidFill>
            </a:endParaRPr>
          </a:p>
          <a:p>
            <a:pPr lvl="0"/>
            <a:r>
              <a:rPr lang="en-US" sz="1100" b="1" dirty="0">
                <a:solidFill>
                  <a:schemeClr val="tx2"/>
                </a:solidFill>
              </a:rPr>
              <a:t>SKN Bloom farmers</a:t>
            </a:r>
            <a:endParaRPr lang="en-US" sz="1100" dirty="0">
              <a:solidFill>
                <a:prstClr val="black"/>
              </a:solidFill>
            </a:endParaRPr>
          </a:p>
          <a:p>
            <a:pPr marL="171450" indent="-171450">
              <a:buFont typeface="Arial" panose="020B0604020202020204" pitchFamily="34" charset="0"/>
              <a:buChar char="•"/>
            </a:pPr>
            <a:r>
              <a:rPr lang="en-US" sz="1100" dirty="0">
                <a:solidFill>
                  <a:sysClr val="windowText" lastClr="000000"/>
                </a:solidFill>
              </a:rPr>
              <a:t>Baseline productivity: 2,500 kg/ha</a:t>
            </a:r>
          </a:p>
          <a:p>
            <a:pPr marL="171450" indent="-171450">
              <a:buFont typeface="Arial" panose="020B0604020202020204" pitchFamily="34" charset="0"/>
              <a:buChar char="•"/>
            </a:pPr>
            <a:r>
              <a:rPr lang="en-US" sz="1100" dirty="0">
                <a:solidFill>
                  <a:sysClr val="windowText" lastClr="000000"/>
                </a:solidFill>
              </a:rPr>
              <a:t>Loyalty rates: 60% or more</a:t>
            </a:r>
          </a:p>
          <a:p>
            <a:pPr marL="171450" indent="-171450">
              <a:buFont typeface="Arial" panose="020B0604020202020204" pitchFamily="34" charset="0"/>
              <a:buChar char="•"/>
            </a:pPr>
            <a:r>
              <a:rPr lang="en-US" sz="1100" dirty="0">
                <a:solidFill>
                  <a:sysClr val="windowText" lastClr="000000"/>
                </a:solidFill>
              </a:rPr>
              <a:t>Quality: high and top quality (specialty), but also standard quality</a:t>
            </a:r>
            <a:endParaRPr lang="en-US" sz="1100" dirty="0">
              <a:solidFill>
                <a:schemeClr val="tx1"/>
              </a:solidFill>
            </a:endParaRPr>
          </a:p>
          <a:p>
            <a:endParaRPr lang="en-US" sz="1200" dirty="0">
              <a:solidFill>
                <a:sysClr val="windowText" lastClr="000000"/>
              </a:solidFill>
            </a:endParaRPr>
          </a:p>
        </p:txBody>
      </p:sp>
      <p:pic>
        <p:nvPicPr>
          <p:cNvPr id="19" name="Picture 18">
            <a:extLst>
              <a:ext uri="{FF2B5EF4-FFF2-40B4-BE49-F238E27FC236}">
                <a16:creationId xmlns:a16="http://schemas.microsoft.com/office/drawing/2014/main" id="{ECE8C308-8E36-44B3-829F-9678B51C1ED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33400" y="3717521"/>
            <a:ext cx="548640" cy="548640"/>
          </a:xfrm>
          <a:prstGeom prst="rect">
            <a:avLst/>
          </a:prstGeom>
        </p:spPr>
      </p:pic>
      <p:pic>
        <p:nvPicPr>
          <p:cNvPr id="21" name="Picture 20">
            <a:extLst>
              <a:ext uri="{FF2B5EF4-FFF2-40B4-BE49-F238E27FC236}">
                <a16:creationId xmlns:a16="http://schemas.microsoft.com/office/drawing/2014/main" id="{66094711-0A33-4BE7-9084-E8A643E5412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440144" y="942452"/>
            <a:ext cx="526353" cy="548640"/>
          </a:xfrm>
          <a:prstGeom prst="rect">
            <a:avLst/>
          </a:prstGeom>
        </p:spPr>
      </p:pic>
      <p:pic>
        <p:nvPicPr>
          <p:cNvPr id="26" name="Picture 25" descr="A close up of a logo&#10;&#10;Description automatically generated">
            <a:extLst>
              <a:ext uri="{FF2B5EF4-FFF2-40B4-BE49-F238E27FC236}">
                <a16:creationId xmlns:a16="http://schemas.microsoft.com/office/drawing/2014/main" id="{6ABB8280-4B79-44F0-A248-5A43DEFA1CE2}"/>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429000" y="2960335"/>
            <a:ext cx="548640" cy="548640"/>
          </a:xfrm>
          <a:prstGeom prst="rect">
            <a:avLst/>
          </a:prstGeom>
        </p:spPr>
      </p:pic>
      <p:pic>
        <p:nvPicPr>
          <p:cNvPr id="28" name="Picture 27" descr="A close up of a chair&#10;&#10;Description automatically generated">
            <a:extLst>
              <a:ext uri="{FF2B5EF4-FFF2-40B4-BE49-F238E27FC236}">
                <a16:creationId xmlns:a16="http://schemas.microsoft.com/office/drawing/2014/main" id="{D9329C85-472D-44A1-9CF7-CC1647091539}"/>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429000" y="4652756"/>
            <a:ext cx="548640" cy="548640"/>
          </a:xfrm>
          <a:prstGeom prst="rect">
            <a:avLst/>
          </a:prstGeom>
        </p:spPr>
      </p:pic>
      <p:sp>
        <p:nvSpPr>
          <p:cNvPr id="29" name="TextBox 28">
            <a:extLst>
              <a:ext uri="{FF2B5EF4-FFF2-40B4-BE49-F238E27FC236}">
                <a16:creationId xmlns:a16="http://schemas.microsoft.com/office/drawing/2014/main" id="{9B613633-7049-492F-AA5B-B121EF2A2A01}"/>
              </a:ext>
            </a:extLst>
          </p:cNvPr>
          <p:cNvSpPr txBox="1"/>
          <p:nvPr/>
        </p:nvSpPr>
        <p:spPr>
          <a:xfrm>
            <a:off x="439631" y="6261516"/>
            <a:ext cx="6527378" cy="253916"/>
          </a:xfrm>
          <a:prstGeom prst="rect">
            <a:avLst/>
          </a:prstGeom>
          <a:noFill/>
        </p:spPr>
        <p:txBody>
          <a:bodyPr wrap="square" rtlCol="0">
            <a:spAutoFit/>
          </a:bodyPr>
          <a:lstStyle/>
          <a:p>
            <a:r>
              <a:rPr lang="en-US" sz="1050" i="1" dirty="0">
                <a:solidFill>
                  <a:schemeClr val="tx2"/>
                </a:solidFill>
              </a:rPr>
              <a:t>* Services under development that will be offered from 2020 onwards </a:t>
            </a:r>
          </a:p>
        </p:txBody>
      </p:sp>
    </p:spTree>
    <p:extLst>
      <p:ext uri="{BB962C8B-B14F-4D97-AF65-F5344CB8AC3E}">
        <p14:creationId xmlns:p14="http://schemas.microsoft.com/office/powerpoint/2010/main" val="25795156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 name="Object 46" hidden="1"/>
          <p:cNvGraphicFramePr>
            <a:graphicFrameLocks noChangeAspect="1"/>
          </p:cNvGraphicFramePr>
          <p:nvPr>
            <p:custDataLst>
              <p:tags r:id="rId2"/>
            </p:custDataLst>
            <p:extLst>
              <p:ext uri="{D42A27DB-BD31-4B8C-83A1-F6EECF244321}">
                <p14:modId xmlns:p14="http://schemas.microsoft.com/office/powerpoint/2010/main" val="293168123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54735" name="think-cell Slide" r:id="rId95" imgW="360" imgH="360" progId="TCLayout.ActiveDocument.1">
                  <p:embed/>
                </p:oleObj>
              </mc:Choice>
              <mc:Fallback>
                <p:oleObj name="think-cell Slide" r:id="rId95" imgW="360" imgH="360" progId="TCLayout.ActiveDocument.1">
                  <p:embed/>
                  <p:pic>
                    <p:nvPicPr>
                      <p:cNvPr id="47" name="Object 46" hidden="1"/>
                      <p:cNvPicPr/>
                      <p:nvPr/>
                    </p:nvPicPr>
                    <p:blipFill>
                      <a:blip r:embed="rId96"/>
                      <a:stretch>
                        <a:fillRect/>
                      </a:stretch>
                    </p:blipFill>
                    <p:spPr>
                      <a:xfrm>
                        <a:off x="1588" y="1588"/>
                        <a:ext cx="1587" cy="1587"/>
                      </a:xfrm>
                      <a:prstGeom prst="rect">
                        <a:avLst/>
                      </a:prstGeom>
                    </p:spPr>
                  </p:pic>
                </p:oleObj>
              </mc:Fallback>
            </mc:AlternateContent>
          </a:graphicData>
        </a:graphic>
      </p:graphicFrame>
      <p:sp>
        <p:nvSpPr>
          <p:cNvPr id="4" name="Rectangle 3"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US" sz="2400" dirty="0">
              <a:latin typeface="Arial" panose="020B0604020202020204" pitchFamily="34" charset="0"/>
              <a:ea typeface="+mj-ea"/>
              <a:cs typeface="+mj-cs"/>
              <a:sym typeface="Arial" panose="020B0604020202020204" pitchFamily="34" charset="0"/>
            </a:endParaRPr>
          </a:p>
        </p:txBody>
      </p:sp>
      <p:sp>
        <p:nvSpPr>
          <p:cNvPr id="134" name="Rectangle 133">
            <a:extLst>
              <a:ext uri="{FF2B5EF4-FFF2-40B4-BE49-F238E27FC236}">
                <a16:creationId xmlns:a16="http://schemas.microsoft.com/office/drawing/2014/main" id="{39DE380C-BB2A-475B-BBEE-02DE498D528F}"/>
              </a:ext>
            </a:extLst>
          </p:cNvPr>
          <p:cNvSpPr/>
          <p:nvPr/>
        </p:nvSpPr>
        <p:spPr>
          <a:xfrm>
            <a:off x="3230563" y="803275"/>
            <a:ext cx="2700338" cy="8048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ysClr val="windowText" lastClr="000000"/>
                </a:solidFill>
                <a:effectLst/>
                <a:uLnTx/>
                <a:uFillTx/>
                <a:latin typeface="Arial"/>
                <a:ea typeface="+mn-ea"/>
                <a:cs typeface="+mn-cs"/>
              </a:rPr>
              <a:t>Service adopters</a:t>
            </a:r>
          </a:p>
        </p:txBody>
      </p:sp>
      <p:sp>
        <p:nvSpPr>
          <p:cNvPr id="6" name="Title 5"/>
          <p:cNvSpPr>
            <a:spLocks noGrp="1"/>
          </p:cNvSpPr>
          <p:nvPr>
            <p:ph type="title"/>
          </p:nvPr>
        </p:nvSpPr>
        <p:spPr>
          <a:xfrm>
            <a:off x="228600" y="215900"/>
            <a:ext cx="8641080" cy="606425"/>
          </a:xfrm>
        </p:spPr>
        <p:txBody>
          <a:bodyPr/>
          <a:lstStyle/>
          <a:p>
            <a:r>
              <a:rPr lang="en-US" dirty="0"/>
              <a:t>Overall SDM impact: Farmer P&amp;L</a:t>
            </a:r>
          </a:p>
        </p:txBody>
      </p:sp>
      <p:sp>
        <p:nvSpPr>
          <p:cNvPr id="54" name="Content Placeholder 13"/>
          <p:cNvSpPr txBox="1">
            <a:spLocks/>
          </p:cNvSpPr>
          <p:nvPr/>
        </p:nvSpPr>
        <p:spPr>
          <a:xfrm>
            <a:off x="228600" y="3662365"/>
            <a:ext cx="8686800" cy="1446210"/>
          </a:xfrm>
          <a:prstGeom prst="rect">
            <a:avLst/>
          </a:prstGeom>
          <a:solidFill>
            <a:srgbClr val="E5F1F9"/>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t" anchorCtr="0">
            <a:noAutofit/>
          </a:bodyPr>
          <a:lstStyle>
            <a:lvl1pPr marL="342900" indent="-3429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6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nSpc>
                <a:spcPct val="85000"/>
              </a:lnSpc>
              <a:buFont typeface="Arial" pitchFamily="34" charset="0"/>
              <a:buNone/>
            </a:pPr>
            <a:r>
              <a:rPr lang="en-US" sz="1200" b="1" dirty="0">
                <a:solidFill>
                  <a:schemeClr val="tx2"/>
                </a:solidFill>
              </a:rPr>
              <a:t>Economic sustainability at farm level</a:t>
            </a:r>
            <a:endParaRPr lang="en-US" sz="1100" b="1" dirty="0">
              <a:solidFill>
                <a:schemeClr val="tx1"/>
              </a:solidFill>
            </a:endParaRPr>
          </a:p>
          <a:p>
            <a:pPr marL="0" indent="0">
              <a:lnSpc>
                <a:spcPct val="85000"/>
              </a:lnSpc>
              <a:buNone/>
            </a:pPr>
            <a:r>
              <a:rPr lang="en-US" sz="1000" dirty="0">
                <a:solidFill>
                  <a:prstClr val="black"/>
                </a:solidFill>
              </a:rPr>
              <a:t>All SDM farmers are more resilient than baseline farmers. Being the SKN Bloom farmers who present the most improvement; farmers of this segment that participate in the SDM earn more than 2.5 times as much as farmers that produce similar quality and that are not part of the SDM. Opportunity suppliers (segment 1) double their production during the SDM and can capitalize on increasing yields, as a result of improving their practices. Service adopters (segment 2) end up selling significantly less of their product to other actors resulting in higher incomes, and improved access to farmers. Likewise, SKN Bloom farmers end up selling significantly less of their product to other buyers resulting in higher incomes and reducing the pressure to sell wet parchment to have access to working capital, as they benefit from financial services provided by SKN.</a:t>
            </a:r>
          </a:p>
          <a:p>
            <a:pPr marL="0" indent="0">
              <a:lnSpc>
                <a:spcPct val="85000"/>
              </a:lnSpc>
              <a:buNone/>
            </a:pPr>
            <a:r>
              <a:rPr lang="en-US" sz="1000" dirty="0">
                <a:solidFill>
                  <a:prstClr val="black"/>
                </a:solidFill>
              </a:rPr>
              <a:t>Farmers of the segments 1 and 2 (opportunity suppliers and service adopters) are still at risk if labor prices rise, or if the amount of product required by the FNC increases, reducing their profit as the coffee is sold at lower prices compared to SKN or other private buyers. SKN Bloom farmers have significant income, and therefore are able to invest in their operations.</a:t>
            </a:r>
          </a:p>
        </p:txBody>
      </p:sp>
      <p:sp>
        <p:nvSpPr>
          <p:cNvPr id="58" name="Content Placeholder 13"/>
          <p:cNvSpPr txBox="1">
            <a:spLocks/>
          </p:cNvSpPr>
          <p:nvPr/>
        </p:nvSpPr>
        <p:spPr>
          <a:xfrm>
            <a:off x="228600" y="5178449"/>
            <a:ext cx="4221163" cy="1222351"/>
          </a:xfrm>
          <a:prstGeom prst="rect">
            <a:avLst/>
          </a:prstGeom>
          <a:solidFill>
            <a:srgbClr val="E5F1F9"/>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t" anchorCtr="0">
            <a:noAutofit/>
          </a:bodyPr>
          <a:lstStyle>
            <a:lvl1pPr marL="342900" indent="-3429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6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nSpc>
                <a:spcPct val="85000"/>
              </a:lnSpc>
              <a:buFont typeface="Arial" pitchFamily="34" charset="0"/>
              <a:buNone/>
            </a:pPr>
            <a:r>
              <a:rPr lang="en-US" sz="1200" b="1" dirty="0">
                <a:solidFill>
                  <a:schemeClr val="tx2"/>
                </a:solidFill>
              </a:rPr>
              <a:t>Main revenue drivers</a:t>
            </a:r>
          </a:p>
          <a:p>
            <a:pPr marL="91440" indent="-91440">
              <a:lnSpc>
                <a:spcPct val="85000"/>
              </a:lnSpc>
            </a:pPr>
            <a:r>
              <a:rPr lang="en-US" sz="1000" b="1" dirty="0">
                <a:solidFill>
                  <a:schemeClr val="tx1"/>
                </a:solidFill>
              </a:rPr>
              <a:t>Production: </a:t>
            </a:r>
            <a:r>
              <a:rPr lang="en-US" sz="1000" b="1" dirty="0">
                <a:solidFill>
                  <a:prstClr val="black"/>
                </a:solidFill>
              </a:rPr>
              <a:t> </a:t>
            </a:r>
            <a:r>
              <a:rPr lang="en-US" sz="1000" dirty="0">
                <a:solidFill>
                  <a:prstClr val="black"/>
                </a:solidFill>
              </a:rPr>
              <a:t>Reliance on increasing productivity. The other main contributing factor here is a strong relationship with the purchasing entity, ensuring an </a:t>
            </a:r>
            <a:r>
              <a:rPr lang="en-US" sz="1000" dirty="0" err="1">
                <a:solidFill>
                  <a:prstClr val="black"/>
                </a:solidFill>
              </a:rPr>
              <a:t>offtaker</a:t>
            </a:r>
            <a:r>
              <a:rPr lang="en-US" sz="1000" dirty="0">
                <a:solidFill>
                  <a:prstClr val="black"/>
                </a:solidFill>
              </a:rPr>
              <a:t> for the increased production.</a:t>
            </a:r>
          </a:p>
          <a:p>
            <a:pPr marL="91440" indent="-91440">
              <a:lnSpc>
                <a:spcPct val="85000"/>
              </a:lnSpc>
            </a:pPr>
            <a:r>
              <a:rPr lang="en-US" sz="1000" b="1" dirty="0">
                <a:solidFill>
                  <a:prstClr val="black"/>
                </a:solidFill>
              </a:rPr>
              <a:t>Quality: </a:t>
            </a:r>
            <a:r>
              <a:rPr lang="en-US" sz="1000" dirty="0">
                <a:solidFill>
                  <a:prstClr val="black"/>
                </a:solidFill>
              </a:rPr>
              <a:t>Opportunity suppliers receive no price premium. Service adopters and SKN Bloom Farmers have premiums of less than 3% and 8% of total revenue, respectively.</a:t>
            </a:r>
            <a:endParaRPr lang="en-US" sz="1000" dirty="0">
              <a:solidFill>
                <a:schemeClr val="tx1"/>
              </a:solidFill>
            </a:endParaRPr>
          </a:p>
        </p:txBody>
      </p:sp>
      <p:sp>
        <p:nvSpPr>
          <p:cNvPr id="59" name="Content Placeholder 13"/>
          <p:cNvSpPr txBox="1">
            <a:spLocks/>
          </p:cNvSpPr>
          <p:nvPr/>
        </p:nvSpPr>
        <p:spPr>
          <a:xfrm>
            <a:off x="4618038" y="5178449"/>
            <a:ext cx="4297680" cy="1216558"/>
          </a:xfrm>
          <a:prstGeom prst="rect">
            <a:avLst/>
          </a:prstGeom>
          <a:solidFill>
            <a:srgbClr val="E5F1F9"/>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t" anchorCtr="0">
            <a:noAutofit/>
          </a:bodyPr>
          <a:lstStyle>
            <a:lvl1pPr marL="342900" indent="-3429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6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nSpc>
                <a:spcPct val="85000"/>
              </a:lnSpc>
              <a:buFont typeface="Arial" pitchFamily="34" charset="0"/>
              <a:buNone/>
            </a:pPr>
            <a:r>
              <a:rPr lang="en-US" sz="1200" b="1" dirty="0">
                <a:solidFill>
                  <a:schemeClr val="tx2"/>
                </a:solidFill>
              </a:rPr>
              <a:t>Main cost drivers</a:t>
            </a:r>
          </a:p>
          <a:p>
            <a:pPr marL="91440" indent="-91440">
              <a:lnSpc>
                <a:spcPct val="85000"/>
              </a:lnSpc>
            </a:pPr>
            <a:r>
              <a:rPr lang="en-US" sz="1000" b="1" dirty="0">
                <a:solidFill>
                  <a:schemeClr val="tx1"/>
                </a:solidFill>
              </a:rPr>
              <a:t>Labor: </a:t>
            </a:r>
            <a:r>
              <a:rPr lang="en-US" sz="1000" dirty="0">
                <a:solidFill>
                  <a:schemeClr val="tx1"/>
                </a:solidFill>
              </a:rPr>
              <a:t>T</a:t>
            </a:r>
            <a:r>
              <a:rPr lang="en-US" sz="1000" dirty="0">
                <a:solidFill>
                  <a:prstClr val="black"/>
                </a:solidFill>
              </a:rPr>
              <a:t>he largest cost driver, it makes up more than 50% of total costs, with the highest labor costs resulting from harvesting and fertilizing. </a:t>
            </a:r>
          </a:p>
          <a:p>
            <a:pPr marL="91440" indent="-91440">
              <a:lnSpc>
                <a:spcPct val="85000"/>
              </a:lnSpc>
            </a:pPr>
            <a:r>
              <a:rPr lang="en-US" sz="1000" b="1" dirty="0">
                <a:solidFill>
                  <a:prstClr val="black"/>
                </a:solidFill>
              </a:rPr>
              <a:t>Social Security: </a:t>
            </a:r>
            <a:r>
              <a:rPr lang="en-US" sz="1000" dirty="0">
                <a:solidFill>
                  <a:prstClr val="black"/>
                </a:solidFill>
              </a:rPr>
              <a:t>Since these farmers exceed the maximum threshold for social provisions, the family is required to pay 864 USD per year for social programs provided by the government. </a:t>
            </a:r>
            <a:endParaRPr lang="en-US" sz="1000" b="1" dirty="0">
              <a:solidFill>
                <a:prstClr val="black"/>
              </a:solidFill>
            </a:endParaRPr>
          </a:p>
        </p:txBody>
      </p:sp>
      <p:sp>
        <p:nvSpPr>
          <p:cNvPr id="2" name="Slide Number Placeholder 1"/>
          <p:cNvSpPr>
            <a:spLocks noGrp="1"/>
          </p:cNvSpPr>
          <p:nvPr>
            <p:ph type="sldNum" sz="quarter" idx="4"/>
          </p:nvPr>
        </p:nvSpPr>
        <p:spPr/>
        <p:txBody>
          <a:bodyPr/>
          <a:lstStyle/>
          <a:p>
            <a:fld id="{94895F93-9E70-4CBF-8144-0BD5504DC31D}" type="slidenum">
              <a:rPr lang="en-US" smtClean="0"/>
              <a:pPr/>
              <a:t>6</a:t>
            </a:fld>
            <a:endParaRPr lang="en-US" dirty="0"/>
          </a:p>
        </p:txBody>
      </p:sp>
      <p:grpSp>
        <p:nvGrpSpPr>
          <p:cNvPr id="151" name="Group 150">
            <a:extLst>
              <a:ext uri="{FF2B5EF4-FFF2-40B4-BE49-F238E27FC236}">
                <a16:creationId xmlns:a16="http://schemas.microsoft.com/office/drawing/2014/main" id="{859FC03D-663F-4DD5-8B0D-61BD849F3192}"/>
              </a:ext>
            </a:extLst>
          </p:cNvPr>
          <p:cNvGrpSpPr/>
          <p:nvPr/>
        </p:nvGrpSpPr>
        <p:grpSpPr>
          <a:xfrm>
            <a:off x="2967038" y="3170238"/>
            <a:ext cx="3211513" cy="0"/>
            <a:chOff x="3309529" y="3429000"/>
            <a:chExt cx="2653806" cy="0"/>
          </a:xfrm>
        </p:grpSpPr>
        <p:cxnSp>
          <p:nvCxnSpPr>
            <p:cNvPr id="152" name="Straight Arrow Connector 151">
              <a:extLst>
                <a:ext uri="{FF2B5EF4-FFF2-40B4-BE49-F238E27FC236}">
                  <a16:creationId xmlns:a16="http://schemas.microsoft.com/office/drawing/2014/main" id="{201F0346-FE83-40E0-9DC4-93DE3317B267}"/>
                </a:ext>
              </a:extLst>
            </p:cNvPr>
            <p:cNvCxnSpPr/>
            <p:nvPr/>
          </p:nvCxnSpPr>
          <p:spPr>
            <a:xfrm>
              <a:off x="5752197" y="3429000"/>
              <a:ext cx="211138" cy="0"/>
            </a:xfrm>
            <a:prstGeom prst="straightConnector1">
              <a:avLst/>
            </a:prstGeom>
            <a:ln>
              <a:solidFill>
                <a:schemeClr val="tx1">
                  <a:lumMod val="50000"/>
                  <a:lumOff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153" name="Straight Arrow Connector 152">
              <a:extLst>
                <a:ext uri="{FF2B5EF4-FFF2-40B4-BE49-F238E27FC236}">
                  <a16:creationId xmlns:a16="http://schemas.microsoft.com/office/drawing/2014/main" id="{EA681A54-B6A2-4C2E-8260-C7B351ECDA06}"/>
                </a:ext>
              </a:extLst>
            </p:cNvPr>
            <p:cNvCxnSpPr/>
            <p:nvPr/>
          </p:nvCxnSpPr>
          <p:spPr>
            <a:xfrm flipH="1">
              <a:off x="3309529" y="3429000"/>
              <a:ext cx="211138" cy="0"/>
            </a:xfrm>
            <a:prstGeom prst="straightConnector1">
              <a:avLst/>
            </a:prstGeom>
            <a:ln>
              <a:solidFill>
                <a:schemeClr val="tx1">
                  <a:lumMod val="50000"/>
                  <a:lumOff val="50000"/>
                </a:schemeClr>
              </a:solidFill>
              <a:tailEnd type="triangle"/>
            </a:ln>
          </p:spPr>
          <p:style>
            <a:lnRef idx="1">
              <a:schemeClr val="dk1"/>
            </a:lnRef>
            <a:fillRef idx="0">
              <a:schemeClr val="dk1"/>
            </a:fillRef>
            <a:effectRef idx="0">
              <a:schemeClr val="dk1"/>
            </a:effectRef>
            <a:fontRef idx="minor">
              <a:schemeClr val="tx1"/>
            </a:fontRef>
          </p:style>
        </p:cxnSp>
      </p:grpSp>
      <p:sp>
        <p:nvSpPr>
          <p:cNvPr id="154" name="Rectangle 153">
            <a:extLst>
              <a:ext uri="{FF2B5EF4-FFF2-40B4-BE49-F238E27FC236}">
                <a16:creationId xmlns:a16="http://schemas.microsoft.com/office/drawing/2014/main" id="{16BAC58A-006C-4E4D-9DC8-7C79B3C6CB74}"/>
              </a:ext>
            </a:extLst>
          </p:cNvPr>
          <p:cNvSpPr/>
          <p:nvPr/>
        </p:nvSpPr>
        <p:spPr>
          <a:xfrm rot="16200000">
            <a:off x="-177800" y="1271588"/>
            <a:ext cx="784225" cy="3317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ysClr val="windowText" lastClr="000000"/>
                </a:solidFill>
              </a:rPr>
              <a:t>USD</a:t>
            </a:r>
          </a:p>
        </p:txBody>
      </p:sp>
      <p:graphicFrame>
        <p:nvGraphicFramePr>
          <p:cNvPr id="332" name="Chart 331">
            <a:extLst>
              <a:ext uri="{FF2B5EF4-FFF2-40B4-BE49-F238E27FC236}">
                <a16:creationId xmlns:a16="http://schemas.microsoft.com/office/drawing/2014/main" id="{5B372020-EDB5-427B-8A3A-9DA7D277A4DC}"/>
              </a:ext>
            </a:extLst>
          </p:cNvPr>
          <p:cNvGraphicFramePr/>
          <p:nvPr>
            <p:custDataLst>
              <p:tags r:id="rId4"/>
            </p:custDataLst>
            <p:extLst>
              <p:ext uri="{D42A27DB-BD31-4B8C-83A1-F6EECF244321}">
                <p14:modId xmlns:p14="http://schemas.microsoft.com/office/powerpoint/2010/main" val="2320308738"/>
              </p:ext>
            </p:extLst>
          </p:nvPr>
        </p:nvGraphicFramePr>
        <p:xfrm>
          <a:off x="3089275" y="1238250"/>
          <a:ext cx="2895600" cy="1712913"/>
        </p:xfrm>
        <a:graphic>
          <a:graphicData uri="http://schemas.openxmlformats.org/drawingml/2006/chart">
            <c:chart xmlns:c="http://schemas.openxmlformats.org/drawingml/2006/chart" xmlns:r="http://schemas.openxmlformats.org/officeDocument/2006/relationships" r:id="rId97"/>
          </a:graphicData>
        </a:graphic>
      </p:graphicFrame>
      <p:cxnSp>
        <p:nvCxnSpPr>
          <p:cNvPr id="81" name="Straight Connector 80">
            <a:extLst>
              <a:ext uri="{FF2B5EF4-FFF2-40B4-BE49-F238E27FC236}">
                <a16:creationId xmlns:a16="http://schemas.microsoft.com/office/drawing/2014/main" id="{D1A1BBCF-3F92-460D-A007-ACE6C3FAE84D}"/>
              </a:ext>
            </a:extLst>
          </p:cNvPr>
          <p:cNvCxnSpPr/>
          <p:nvPr>
            <p:custDataLst>
              <p:tags r:id="rId5"/>
            </p:custDataLst>
          </p:nvPr>
        </p:nvCxnSpPr>
        <p:spPr bwMode="auto">
          <a:xfrm flipV="1">
            <a:off x="3741738" y="1600200"/>
            <a:ext cx="0" cy="639763"/>
          </a:xfrm>
          <a:prstGeom prst="line">
            <a:avLst/>
          </a:prstGeom>
          <a:ln w="12700"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AD474E86-AF50-4D67-A64D-F1EBBDE07D40}"/>
              </a:ext>
            </a:extLst>
          </p:cNvPr>
          <p:cNvCxnSpPr>
            <a:cxnSpLocks/>
          </p:cNvCxnSpPr>
          <p:nvPr>
            <p:custDataLst>
              <p:tags r:id="rId6"/>
            </p:custDataLst>
          </p:nvPr>
        </p:nvCxnSpPr>
        <p:spPr bwMode="auto">
          <a:xfrm>
            <a:off x="3741738" y="1600200"/>
            <a:ext cx="2046288" cy="0"/>
          </a:xfrm>
          <a:prstGeom prst="line">
            <a:avLst/>
          </a:prstGeom>
          <a:ln w="12700"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D7D26A88-D493-4BF8-9ACB-4C655E5BBCD3}"/>
              </a:ext>
            </a:extLst>
          </p:cNvPr>
          <p:cNvCxnSpPr/>
          <p:nvPr>
            <p:custDataLst>
              <p:tags r:id="rId7"/>
            </p:custDataLst>
          </p:nvPr>
        </p:nvCxnSpPr>
        <p:spPr bwMode="auto">
          <a:xfrm>
            <a:off x="5788025" y="1600200"/>
            <a:ext cx="0" cy="273050"/>
          </a:xfrm>
          <a:prstGeom prst="line">
            <a:avLst/>
          </a:prstGeom>
          <a:ln w="12700" cap="flat" cmpd="sng" algn="ctr">
            <a:solidFill>
              <a:schemeClr val="tx1"/>
            </a:solidFill>
            <a:prstDash val="solid"/>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4" name="Text Placeholder 2">
            <a:extLst>
              <a:ext uri="{FF2B5EF4-FFF2-40B4-BE49-F238E27FC236}">
                <a16:creationId xmlns:a16="http://schemas.microsoft.com/office/drawing/2014/main" id="{8B38E055-5F03-486B-A8A1-93B4AE4C725F}"/>
              </a:ext>
            </a:extLst>
          </p:cNvPr>
          <p:cNvSpPr>
            <a:spLocks noGrp="1"/>
          </p:cNvSpPr>
          <p:nvPr>
            <p:custDataLst>
              <p:tags r:id="rId8"/>
            </p:custDataLst>
          </p:nvPr>
        </p:nvSpPr>
        <p:spPr bwMode="auto">
          <a:xfrm>
            <a:off x="4843463" y="2900363"/>
            <a:ext cx="6985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342900" indent="-3429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ctr">
              <a:spcBef>
                <a:spcPct val="0"/>
              </a:spcBef>
              <a:spcAft>
                <a:spcPct val="0"/>
              </a:spcAft>
              <a:buNone/>
              <a:defRPr/>
            </a:pPr>
            <a:fld id="{B1F2D4BD-7A95-4F8D-B7F1-7A15F3528840}" type="datetime'''''''''''''''''''''''''''''''''''6'''''''''''">
              <a:rPr lang="en-US" altLang="en-US" sz="800" smtClean="0">
                <a:solidFill>
                  <a:srgbClr val="000000"/>
                </a:solidFill>
                <a:sym typeface="+mn-lt"/>
              </a:rPr>
              <a:pPr marL="0" lvl="0" indent="0" algn="ctr">
                <a:spcBef>
                  <a:spcPct val="0"/>
                </a:spcBef>
                <a:spcAft>
                  <a:spcPct val="0"/>
                </a:spcAft>
                <a:buNone/>
                <a:defRPr/>
              </a:pPr>
              <a:t>6</a:t>
            </a:fld>
            <a:endParaRPr kumimoji="0" lang="en-US" sz="800" strike="noStrike" kern="1200" spc="0" normalizeH="0" noProof="0" dirty="0">
              <a:ln>
                <a:noFill/>
              </a:ln>
              <a:solidFill>
                <a:srgbClr val="000000"/>
              </a:solidFill>
              <a:effectLst/>
              <a:uLnTx/>
              <a:uFillTx/>
              <a:sym typeface="+mn-lt"/>
            </a:endParaRPr>
          </a:p>
        </p:txBody>
      </p:sp>
      <p:sp>
        <p:nvSpPr>
          <p:cNvPr id="105" name="Text Placeholder 2">
            <a:extLst>
              <a:ext uri="{FF2B5EF4-FFF2-40B4-BE49-F238E27FC236}">
                <a16:creationId xmlns:a16="http://schemas.microsoft.com/office/drawing/2014/main" id="{4D9F7F68-5787-41E1-8F1E-E8A34AA773A6}"/>
              </a:ext>
            </a:extLst>
          </p:cNvPr>
          <p:cNvSpPr>
            <a:spLocks noGrp="1"/>
          </p:cNvSpPr>
          <p:nvPr>
            <p:custDataLst>
              <p:tags r:id="rId9"/>
            </p:custDataLst>
          </p:nvPr>
        </p:nvSpPr>
        <p:spPr bwMode="auto">
          <a:xfrm>
            <a:off x="5526088" y="2900363"/>
            <a:ext cx="6985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342900" indent="-3429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ctr">
              <a:spcBef>
                <a:spcPct val="0"/>
              </a:spcBef>
              <a:spcAft>
                <a:spcPct val="0"/>
              </a:spcAft>
              <a:buNone/>
              <a:defRPr/>
            </a:pPr>
            <a:fld id="{38A34778-5F43-4EFC-BADB-245160275937}" type="datetime'''''''''''''''9'''''''''">
              <a:rPr lang="en-US" altLang="en-US" sz="800" smtClean="0">
                <a:solidFill>
                  <a:srgbClr val="000000"/>
                </a:solidFill>
                <a:sym typeface="+mn-lt"/>
              </a:rPr>
              <a:pPr marL="0" lvl="0" indent="0" algn="ctr">
                <a:spcBef>
                  <a:spcPct val="0"/>
                </a:spcBef>
                <a:spcAft>
                  <a:spcPct val="0"/>
                </a:spcAft>
                <a:buNone/>
                <a:defRPr/>
              </a:pPr>
              <a:t>9</a:t>
            </a:fld>
            <a:endParaRPr kumimoji="0" lang="en-US" sz="800" strike="noStrike" kern="1200" spc="0" normalizeH="0" noProof="0" dirty="0">
              <a:ln>
                <a:noFill/>
              </a:ln>
              <a:solidFill>
                <a:srgbClr val="000000"/>
              </a:solidFill>
              <a:effectLst/>
              <a:uLnTx/>
              <a:uFillTx/>
              <a:sym typeface="+mn-lt"/>
            </a:endParaRPr>
          </a:p>
        </p:txBody>
      </p:sp>
      <p:sp>
        <p:nvSpPr>
          <p:cNvPr id="102" name="Text Placeholder 2">
            <a:extLst>
              <a:ext uri="{FF2B5EF4-FFF2-40B4-BE49-F238E27FC236}">
                <a16:creationId xmlns:a16="http://schemas.microsoft.com/office/drawing/2014/main" id="{2E2D7D1D-5138-4C68-B4D6-3B3954BA3FAD}"/>
              </a:ext>
            </a:extLst>
          </p:cNvPr>
          <p:cNvSpPr>
            <a:spLocks noGrp="1"/>
          </p:cNvSpPr>
          <p:nvPr>
            <p:custDataLst>
              <p:tags r:id="rId10"/>
            </p:custDataLst>
          </p:nvPr>
        </p:nvSpPr>
        <p:spPr bwMode="auto">
          <a:xfrm>
            <a:off x="4389438" y="2900363"/>
            <a:ext cx="6985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342900" indent="-3429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ctr">
              <a:spcBef>
                <a:spcPct val="0"/>
              </a:spcBef>
              <a:spcAft>
                <a:spcPct val="0"/>
              </a:spcAft>
              <a:buNone/>
              <a:defRPr/>
            </a:pPr>
            <a:fld id="{F69BF1F8-A1B2-4C3D-B61C-56E60526A5D4}" type="datetime'''''''''''''4'''''''''''''''''''''''''''''''''''''''''''''''''">
              <a:rPr lang="en-US" altLang="en-US" sz="800" smtClean="0">
                <a:solidFill>
                  <a:srgbClr val="000000"/>
                </a:solidFill>
                <a:sym typeface="+mn-lt"/>
              </a:rPr>
              <a:pPr marL="0" lvl="0" indent="0" algn="ctr">
                <a:spcBef>
                  <a:spcPct val="0"/>
                </a:spcBef>
                <a:spcAft>
                  <a:spcPct val="0"/>
                </a:spcAft>
                <a:buNone/>
                <a:defRPr/>
              </a:pPr>
              <a:t>4</a:t>
            </a:fld>
            <a:endParaRPr kumimoji="0" lang="en-US" sz="800" strike="noStrike" kern="1200" spc="0" normalizeH="0" noProof="0" dirty="0">
              <a:ln>
                <a:noFill/>
              </a:ln>
              <a:solidFill>
                <a:srgbClr val="000000"/>
              </a:solidFill>
              <a:effectLst/>
              <a:uLnTx/>
              <a:uFillTx/>
              <a:sym typeface="+mn-lt"/>
            </a:endParaRPr>
          </a:p>
        </p:txBody>
      </p:sp>
      <p:sp useBgFill="1">
        <p:nvSpPr>
          <p:cNvPr id="106" name="Text Placeholder 2">
            <a:extLst>
              <a:ext uri="{FF2B5EF4-FFF2-40B4-BE49-F238E27FC236}">
                <a16:creationId xmlns:a16="http://schemas.microsoft.com/office/drawing/2014/main" id="{A4AB813F-54B9-4DC9-B8D5-B0B4E3331F63}"/>
              </a:ext>
            </a:extLst>
          </p:cNvPr>
          <p:cNvSpPr>
            <a:spLocks noGrp="1"/>
          </p:cNvSpPr>
          <p:nvPr>
            <p:custDataLst>
              <p:tags r:id="rId11"/>
            </p:custDataLst>
          </p:nvPr>
        </p:nvSpPr>
        <p:spPr bwMode="gray">
          <a:xfrm>
            <a:off x="5645150" y="1911350"/>
            <a:ext cx="285750" cy="122238"/>
          </a:xfrm>
          <a:prstGeom prst="rect">
            <a:avLst/>
          </a:prstGeom>
          <a:ln>
            <a:noFill/>
          </a:ln>
        </p:spPr>
        <p:txBody>
          <a:bodyPr vert="horz" wrap="none" lIns="14288" tIns="0" rIns="14288" bIns="0" numCol="1" spcCol="0" rtlCol="0" anchor="b" anchorCtr="0">
            <a:noAutofit/>
          </a:bodyPr>
          <a:lstStyle>
            <a:lvl1pPr marL="342900" indent="-3429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6E45B73B-7BDA-4A3A-BA4D-1909CA6F12D0}" type="datetime'''''6,''''''''''9''''''''''''''5''''''''2'''''''''''''''">
              <a:rPr lang="en-GB" altLang="en-US" sz="800" smtClean="0">
                <a:solidFill>
                  <a:srgbClr val="000000"/>
                </a:solidFill>
                <a:sym typeface="+mn-lt"/>
              </a:rPr>
              <a:pPr/>
              <a:t>6,952</a:t>
            </a:fld>
            <a:endParaRPr lang="en-GB" sz="800" dirty="0">
              <a:solidFill>
                <a:srgbClr val="000000"/>
              </a:solidFill>
              <a:sym typeface="+mn-lt"/>
            </a:endParaRPr>
          </a:p>
        </p:txBody>
      </p:sp>
      <p:sp>
        <p:nvSpPr>
          <p:cNvPr id="93" name="Text Placeholder 2">
            <a:extLst>
              <a:ext uri="{FF2B5EF4-FFF2-40B4-BE49-F238E27FC236}">
                <a16:creationId xmlns:a16="http://schemas.microsoft.com/office/drawing/2014/main" id="{21A67211-80AD-47E9-8B36-5DD672C5678B}"/>
              </a:ext>
            </a:extLst>
          </p:cNvPr>
          <p:cNvSpPr>
            <a:spLocks noGrp="1"/>
          </p:cNvSpPr>
          <p:nvPr>
            <p:custDataLst>
              <p:tags r:id="rId12"/>
            </p:custDataLst>
          </p:nvPr>
        </p:nvSpPr>
        <p:spPr bwMode="auto">
          <a:xfrm>
            <a:off x="3706813" y="2900363"/>
            <a:ext cx="6985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342900" indent="-3429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ctr">
              <a:spcBef>
                <a:spcPct val="0"/>
              </a:spcBef>
              <a:spcAft>
                <a:spcPct val="0"/>
              </a:spcAft>
              <a:buNone/>
              <a:defRPr/>
            </a:pPr>
            <a:fld id="{330A88D5-9662-4B7C-A23B-502C79A611A8}" type="datetime'''''''''''''''''''''1'''''''''''''''''''''''''''''''''''''''">
              <a:rPr lang="en-US" altLang="en-US" sz="800" smtClean="0">
                <a:solidFill>
                  <a:srgbClr val="000000"/>
                </a:solidFill>
                <a:sym typeface="+mn-lt"/>
              </a:rPr>
              <a:pPr marL="0" lvl="0" indent="0" algn="ctr">
                <a:spcBef>
                  <a:spcPct val="0"/>
                </a:spcBef>
                <a:spcAft>
                  <a:spcPct val="0"/>
                </a:spcAft>
                <a:buNone/>
                <a:defRPr/>
              </a:pPr>
              <a:t>1</a:t>
            </a:fld>
            <a:endParaRPr kumimoji="0" lang="en-US" sz="800" strike="noStrike" kern="1200" spc="0" normalizeH="0" noProof="0" dirty="0">
              <a:ln>
                <a:noFill/>
              </a:ln>
              <a:solidFill>
                <a:srgbClr val="000000"/>
              </a:solidFill>
              <a:effectLst/>
              <a:uLnTx/>
              <a:uFillTx/>
              <a:sym typeface="+mn-lt"/>
            </a:endParaRPr>
          </a:p>
        </p:txBody>
      </p:sp>
      <p:sp>
        <p:nvSpPr>
          <p:cNvPr id="97" name="Text Placeholder 2">
            <a:extLst>
              <a:ext uri="{FF2B5EF4-FFF2-40B4-BE49-F238E27FC236}">
                <a16:creationId xmlns:a16="http://schemas.microsoft.com/office/drawing/2014/main" id="{44194287-0C3D-47F4-B93A-0C0C6BED03C2}"/>
              </a:ext>
            </a:extLst>
          </p:cNvPr>
          <p:cNvSpPr>
            <a:spLocks noGrp="1"/>
          </p:cNvSpPr>
          <p:nvPr>
            <p:custDataLst>
              <p:tags r:id="rId13"/>
            </p:custDataLst>
          </p:nvPr>
        </p:nvSpPr>
        <p:spPr bwMode="auto">
          <a:xfrm>
            <a:off x="3933825" y="2900363"/>
            <a:ext cx="6985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342900" indent="-3429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ctr">
              <a:spcBef>
                <a:spcPct val="0"/>
              </a:spcBef>
              <a:spcAft>
                <a:spcPct val="0"/>
              </a:spcAft>
              <a:buNone/>
              <a:defRPr/>
            </a:pPr>
            <a:fld id="{AC93F3D7-54F3-4493-BC0A-AD80C9F3D6D7}" type="datetime'''''''''''''2'">
              <a:rPr lang="en-US" altLang="en-US" sz="800" smtClean="0">
                <a:solidFill>
                  <a:srgbClr val="000000"/>
                </a:solidFill>
                <a:sym typeface="+mn-lt"/>
              </a:rPr>
              <a:pPr marL="0" lvl="0" indent="0" algn="ctr">
                <a:spcBef>
                  <a:spcPct val="0"/>
                </a:spcBef>
                <a:spcAft>
                  <a:spcPct val="0"/>
                </a:spcAft>
                <a:buNone/>
                <a:defRPr/>
              </a:pPr>
              <a:t>2</a:t>
            </a:fld>
            <a:endParaRPr kumimoji="0" lang="en-US" sz="800" strike="noStrike" kern="1200" spc="0" normalizeH="0" noProof="0" dirty="0">
              <a:ln>
                <a:noFill/>
              </a:ln>
              <a:solidFill>
                <a:srgbClr val="000000"/>
              </a:solidFill>
              <a:effectLst/>
              <a:uLnTx/>
              <a:uFillTx/>
              <a:sym typeface="+mn-lt"/>
            </a:endParaRPr>
          </a:p>
        </p:txBody>
      </p:sp>
      <p:sp>
        <p:nvSpPr>
          <p:cNvPr id="103" name="Text Placeholder 2">
            <a:extLst>
              <a:ext uri="{FF2B5EF4-FFF2-40B4-BE49-F238E27FC236}">
                <a16:creationId xmlns:a16="http://schemas.microsoft.com/office/drawing/2014/main" id="{2E0EB29D-6BF5-4317-AFD8-D26F3C962953}"/>
              </a:ext>
            </a:extLst>
          </p:cNvPr>
          <p:cNvSpPr>
            <a:spLocks noGrp="1"/>
          </p:cNvSpPr>
          <p:nvPr>
            <p:custDataLst>
              <p:tags r:id="rId14"/>
            </p:custDataLst>
          </p:nvPr>
        </p:nvSpPr>
        <p:spPr bwMode="auto">
          <a:xfrm>
            <a:off x="4616450" y="2900363"/>
            <a:ext cx="6985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342900" indent="-3429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ctr">
              <a:spcBef>
                <a:spcPct val="0"/>
              </a:spcBef>
              <a:spcAft>
                <a:spcPct val="0"/>
              </a:spcAft>
              <a:buNone/>
              <a:defRPr/>
            </a:pPr>
            <a:fld id="{0DD9B295-03E3-42BC-B519-253330CF8DDD}" type="datetime'''''''''''''''''''''''''''''''''''''5'''''''">
              <a:rPr lang="en-US" altLang="en-US" sz="800" smtClean="0">
                <a:solidFill>
                  <a:srgbClr val="000000"/>
                </a:solidFill>
                <a:sym typeface="+mn-lt"/>
              </a:rPr>
              <a:pPr marL="0" lvl="0" indent="0" algn="ctr">
                <a:spcBef>
                  <a:spcPct val="0"/>
                </a:spcBef>
                <a:spcAft>
                  <a:spcPct val="0"/>
                </a:spcAft>
                <a:buNone/>
                <a:defRPr/>
              </a:pPr>
              <a:t>5</a:t>
            </a:fld>
            <a:endParaRPr kumimoji="0" lang="en-US" sz="800" strike="noStrike" kern="1200" spc="0" normalizeH="0" noProof="0" dirty="0">
              <a:ln>
                <a:noFill/>
              </a:ln>
              <a:solidFill>
                <a:srgbClr val="000000"/>
              </a:solidFill>
              <a:effectLst/>
              <a:uLnTx/>
              <a:uFillTx/>
              <a:sym typeface="+mn-lt"/>
            </a:endParaRPr>
          </a:p>
        </p:txBody>
      </p:sp>
      <p:sp useBgFill="1">
        <p:nvSpPr>
          <p:cNvPr id="99" name="Text Placeholder 2">
            <a:extLst>
              <a:ext uri="{FF2B5EF4-FFF2-40B4-BE49-F238E27FC236}">
                <a16:creationId xmlns:a16="http://schemas.microsoft.com/office/drawing/2014/main" id="{B141AAD9-C94A-4C74-BD51-750896903B53}"/>
              </a:ext>
            </a:extLst>
          </p:cNvPr>
          <p:cNvSpPr>
            <a:spLocks noGrp="1"/>
          </p:cNvSpPr>
          <p:nvPr>
            <p:custDataLst>
              <p:tags r:id="rId15"/>
            </p:custDataLst>
          </p:nvPr>
        </p:nvSpPr>
        <p:spPr bwMode="gray">
          <a:xfrm>
            <a:off x="4054475" y="2008188"/>
            <a:ext cx="285750" cy="122238"/>
          </a:xfrm>
          <a:prstGeom prst="rect">
            <a:avLst/>
          </a:prstGeom>
          <a:ln>
            <a:noFill/>
          </a:ln>
        </p:spPr>
        <p:txBody>
          <a:bodyPr vert="horz" wrap="none" lIns="14288" tIns="0" rIns="14288" bIns="0" numCol="1" spcCol="0" rtlCol="0" anchor="b" anchorCtr="0">
            <a:noAutofit/>
          </a:bodyPr>
          <a:lstStyle>
            <a:lvl1pPr marL="342900" indent="-3429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3948AB78-D990-4B17-8000-1F40FF78C820}" type="datetime'''4'''''''',1''''''''''''''3''''''''3'">
              <a:rPr lang="en-GB" altLang="en-US" sz="800" smtClean="0">
                <a:solidFill>
                  <a:srgbClr val="000000"/>
                </a:solidFill>
                <a:sym typeface="+mn-lt"/>
              </a:rPr>
              <a:pPr/>
              <a:t>4,133</a:t>
            </a:fld>
            <a:endParaRPr lang="en-GB" sz="800" dirty="0">
              <a:solidFill>
                <a:srgbClr val="000000"/>
              </a:solidFill>
              <a:sym typeface="+mn-lt"/>
            </a:endParaRPr>
          </a:p>
        </p:txBody>
      </p:sp>
      <p:sp>
        <p:nvSpPr>
          <p:cNvPr id="100" name="Text Placeholder 2">
            <a:extLst>
              <a:ext uri="{FF2B5EF4-FFF2-40B4-BE49-F238E27FC236}">
                <a16:creationId xmlns:a16="http://schemas.microsoft.com/office/drawing/2014/main" id="{8300C193-F4DD-4958-BC76-45FAD70E37BB}"/>
              </a:ext>
            </a:extLst>
          </p:cNvPr>
          <p:cNvSpPr>
            <a:spLocks noGrp="1"/>
          </p:cNvSpPr>
          <p:nvPr>
            <p:custDataLst>
              <p:tags r:id="rId16"/>
            </p:custDataLst>
          </p:nvPr>
        </p:nvSpPr>
        <p:spPr bwMode="auto">
          <a:xfrm>
            <a:off x="5070475" y="2900363"/>
            <a:ext cx="6985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342900" indent="-3429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ctr">
              <a:spcBef>
                <a:spcPct val="0"/>
              </a:spcBef>
              <a:spcAft>
                <a:spcPct val="0"/>
              </a:spcAft>
              <a:buNone/>
              <a:defRPr/>
            </a:pPr>
            <a:fld id="{E1D808D1-723B-4121-BC30-7923EBF6CDE0}" type="datetime'''''''''''''''''''''''''''''7'''''''">
              <a:rPr lang="en-US" altLang="en-US" sz="800" smtClean="0">
                <a:solidFill>
                  <a:srgbClr val="000000"/>
                </a:solidFill>
                <a:sym typeface="+mn-lt"/>
              </a:rPr>
              <a:pPr marL="0" lvl="0" indent="0" algn="ctr">
                <a:spcBef>
                  <a:spcPct val="0"/>
                </a:spcBef>
                <a:spcAft>
                  <a:spcPct val="0"/>
                </a:spcAft>
                <a:buNone/>
                <a:defRPr/>
              </a:pPr>
              <a:t>7</a:t>
            </a:fld>
            <a:endParaRPr kumimoji="0" lang="en-US" sz="800" strike="noStrike" kern="1200" spc="0" normalizeH="0" noProof="0" dirty="0">
              <a:ln>
                <a:noFill/>
              </a:ln>
              <a:solidFill>
                <a:srgbClr val="000000"/>
              </a:solidFill>
              <a:effectLst/>
              <a:uLnTx/>
              <a:uFillTx/>
              <a:sym typeface="+mn-lt"/>
            </a:endParaRPr>
          </a:p>
        </p:txBody>
      </p:sp>
      <p:sp>
        <p:nvSpPr>
          <p:cNvPr id="101" name="Text Placeholder 2">
            <a:extLst>
              <a:ext uri="{FF2B5EF4-FFF2-40B4-BE49-F238E27FC236}">
                <a16:creationId xmlns:a16="http://schemas.microsoft.com/office/drawing/2014/main" id="{D1EBBFBB-05D3-4399-9188-E2867BCE5B99}"/>
              </a:ext>
            </a:extLst>
          </p:cNvPr>
          <p:cNvSpPr>
            <a:spLocks noGrp="1"/>
          </p:cNvSpPr>
          <p:nvPr>
            <p:custDataLst>
              <p:tags r:id="rId17"/>
            </p:custDataLst>
          </p:nvPr>
        </p:nvSpPr>
        <p:spPr bwMode="auto">
          <a:xfrm>
            <a:off x="4162425" y="2900363"/>
            <a:ext cx="6985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342900" indent="-3429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ctr">
              <a:spcBef>
                <a:spcPct val="0"/>
              </a:spcBef>
              <a:spcAft>
                <a:spcPct val="0"/>
              </a:spcAft>
              <a:buNone/>
              <a:defRPr/>
            </a:pPr>
            <a:fld id="{BC29C33F-063E-49A8-8B4A-ABC8A5A9FC4B}" type="datetime'''''''''''''''''''''''''''''''''''''''''''''''''''''''''''''3'">
              <a:rPr lang="en-US" altLang="en-US" sz="800" smtClean="0">
                <a:solidFill>
                  <a:srgbClr val="000000"/>
                </a:solidFill>
                <a:sym typeface="+mn-lt"/>
              </a:rPr>
              <a:pPr marL="0" lvl="0" indent="0" algn="ctr">
                <a:spcBef>
                  <a:spcPct val="0"/>
                </a:spcBef>
                <a:spcAft>
                  <a:spcPct val="0"/>
                </a:spcAft>
                <a:buNone/>
                <a:defRPr/>
              </a:pPr>
              <a:t>3</a:t>
            </a:fld>
            <a:endParaRPr kumimoji="0" lang="en-US" sz="800" strike="noStrike" kern="1200" spc="0" normalizeH="0" noProof="0" dirty="0">
              <a:ln>
                <a:noFill/>
              </a:ln>
              <a:solidFill>
                <a:srgbClr val="000000"/>
              </a:solidFill>
              <a:effectLst/>
              <a:uLnTx/>
              <a:uFillTx/>
              <a:sym typeface="+mn-lt"/>
            </a:endParaRPr>
          </a:p>
        </p:txBody>
      </p:sp>
      <p:sp>
        <p:nvSpPr>
          <p:cNvPr id="98" name="Text Placeholder 2">
            <a:extLst>
              <a:ext uri="{FF2B5EF4-FFF2-40B4-BE49-F238E27FC236}">
                <a16:creationId xmlns:a16="http://schemas.microsoft.com/office/drawing/2014/main" id="{01E6A8E8-F8EB-4581-BAE1-D418BD14915D}"/>
              </a:ext>
            </a:extLst>
          </p:cNvPr>
          <p:cNvSpPr>
            <a:spLocks noGrp="1"/>
          </p:cNvSpPr>
          <p:nvPr>
            <p:custDataLst>
              <p:tags r:id="rId18"/>
            </p:custDataLst>
          </p:nvPr>
        </p:nvSpPr>
        <p:spPr bwMode="auto">
          <a:xfrm>
            <a:off x="5299075" y="2900363"/>
            <a:ext cx="6985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342900" indent="-3429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ctr">
              <a:spcBef>
                <a:spcPct val="0"/>
              </a:spcBef>
              <a:spcAft>
                <a:spcPct val="0"/>
              </a:spcAft>
              <a:buNone/>
              <a:defRPr/>
            </a:pPr>
            <a:fld id="{BADA9CF4-57CF-4F9B-8E7A-34DF16FE151E}" type="datetime'''''''''''''''''''''''''''''''''''''''''''8'''''''''''''''">
              <a:rPr lang="en-US" altLang="en-US" sz="800" smtClean="0">
                <a:solidFill>
                  <a:srgbClr val="000000"/>
                </a:solidFill>
                <a:sym typeface="+mn-lt"/>
              </a:rPr>
              <a:pPr marL="0" lvl="0" indent="0" algn="ctr">
                <a:spcBef>
                  <a:spcPct val="0"/>
                </a:spcBef>
                <a:spcAft>
                  <a:spcPct val="0"/>
                </a:spcAft>
                <a:buNone/>
                <a:defRPr/>
              </a:pPr>
              <a:t>8</a:t>
            </a:fld>
            <a:endParaRPr kumimoji="0" lang="en-US" sz="800" strike="noStrike" kern="1200" spc="0" normalizeH="0" noProof="0" dirty="0">
              <a:ln>
                <a:noFill/>
              </a:ln>
              <a:solidFill>
                <a:srgbClr val="000000"/>
              </a:solidFill>
              <a:effectLst/>
              <a:uLnTx/>
              <a:uFillTx/>
              <a:sym typeface="+mn-lt"/>
            </a:endParaRPr>
          </a:p>
        </p:txBody>
      </p:sp>
      <p:sp>
        <p:nvSpPr>
          <p:cNvPr id="108" name="Text Placeholder 2">
            <a:extLst>
              <a:ext uri="{FF2B5EF4-FFF2-40B4-BE49-F238E27FC236}">
                <a16:creationId xmlns:a16="http://schemas.microsoft.com/office/drawing/2014/main" id="{32CEBD3E-1D1A-4C21-8044-E27C740822E0}"/>
              </a:ext>
            </a:extLst>
          </p:cNvPr>
          <p:cNvSpPr>
            <a:spLocks noGrp="1"/>
          </p:cNvSpPr>
          <p:nvPr>
            <p:custDataLst>
              <p:tags r:id="rId19"/>
            </p:custDataLst>
          </p:nvPr>
        </p:nvSpPr>
        <p:spPr bwMode="auto">
          <a:xfrm>
            <a:off x="5724525" y="2900363"/>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342900" indent="-3429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ctr">
              <a:spcBef>
                <a:spcPct val="0"/>
              </a:spcBef>
              <a:spcAft>
                <a:spcPct val="0"/>
              </a:spcAft>
              <a:buNone/>
              <a:defRPr/>
            </a:pPr>
            <a:fld id="{D64F2C0C-261B-4B75-80BD-1A8527618612}" type="datetime'''''''''''1''''''''''''''''''''''0'''">
              <a:rPr lang="en-US" altLang="en-US" sz="800" smtClean="0">
                <a:solidFill>
                  <a:srgbClr val="000000"/>
                </a:solidFill>
                <a:sym typeface="+mn-lt"/>
              </a:rPr>
              <a:pPr marL="0" lvl="0" indent="0" algn="ctr">
                <a:spcBef>
                  <a:spcPct val="0"/>
                </a:spcBef>
                <a:spcAft>
                  <a:spcPct val="0"/>
                </a:spcAft>
                <a:buNone/>
                <a:defRPr/>
              </a:pPr>
              <a:t>10</a:t>
            </a:fld>
            <a:endParaRPr kumimoji="0" lang="en-US" sz="800" strike="noStrike" kern="1200" spc="0" normalizeH="0" noProof="0" dirty="0">
              <a:ln>
                <a:noFill/>
              </a:ln>
              <a:solidFill>
                <a:srgbClr val="000000"/>
              </a:solidFill>
              <a:effectLst/>
              <a:uLnTx/>
              <a:uFillTx/>
              <a:sym typeface="+mn-lt"/>
            </a:endParaRPr>
          </a:p>
        </p:txBody>
      </p:sp>
      <p:sp>
        <p:nvSpPr>
          <p:cNvPr id="109" name="Text Placeholder 2">
            <a:extLst>
              <a:ext uri="{FF2B5EF4-FFF2-40B4-BE49-F238E27FC236}">
                <a16:creationId xmlns:a16="http://schemas.microsoft.com/office/drawing/2014/main" id="{7E20DD0B-D88C-4A22-A9F4-53ADA4B90A48}"/>
              </a:ext>
            </a:extLst>
          </p:cNvPr>
          <p:cNvSpPr>
            <a:spLocks noGrp="1"/>
          </p:cNvSpPr>
          <p:nvPr>
            <p:custDataLst>
              <p:tags r:id="rId20"/>
            </p:custDataLst>
          </p:nvPr>
        </p:nvSpPr>
        <p:spPr bwMode="auto">
          <a:xfrm>
            <a:off x="4537075" y="1514475"/>
            <a:ext cx="454025" cy="173038"/>
          </a:xfrm>
          <a:prstGeom prst="ellipse">
            <a:avLst/>
          </a:prstGeom>
          <a:solidFill>
            <a:schemeClr val="bg1"/>
          </a:solidFill>
          <a:ln w="9525" algn="ctr">
            <a:solidFill>
              <a:schemeClr val="tx1"/>
            </a:solidFill>
          </a:ln>
        </p:spPr>
        <p:txBody>
          <a:bodyPr vert="horz" wrap="none" lIns="0" tIns="0" rIns="0" bIns="0" numCol="1" spcCol="0" rtlCol="0" anchor="ctr" anchorCtr="0">
            <a:noAutofit/>
          </a:bodyPr>
          <a:lstStyle>
            <a:lvl1pPr marL="342900" indent="-3429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ctr">
              <a:spcBef>
                <a:spcPct val="0"/>
              </a:spcBef>
              <a:spcAft>
                <a:spcPct val="0"/>
              </a:spcAft>
              <a:buNone/>
              <a:defRPr/>
            </a:pPr>
            <a:fld id="{8BCB9945-FF18-4147-B152-716FB5D2AC27}" type="datetime'''+''4''''''''''''''''''''''''5''''9''''''''%'''''''''''">
              <a:rPr lang="en-US" altLang="en-US" sz="800" b="1" smtClean="0">
                <a:solidFill>
                  <a:srgbClr val="000000"/>
                </a:solidFill>
                <a:sym typeface="+mn-lt"/>
              </a:rPr>
              <a:pPr/>
              <a:t>+459%</a:t>
            </a:fld>
            <a:endParaRPr kumimoji="0" lang="en-US" sz="800" b="1" strike="noStrike" kern="1200" spc="0" normalizeH="0" noProof="0" dirty="0">
              <a:ln>
                <a:noFill/>
              </a:ln>
              <a:solidFill>
                <a:srgbClr val="000000"/>
              </a:solidFill>
              <a:effectLst/>
              <a:uLnTx/>
              <a:uFillTx/>
              <a:sym typeface="+mn-lt"/>
            </a:endParaRPr>
          </a:p>
        </p:txBody>
      </p:sp>
      <p:sp>
        <p:nvSpPr>
          <p:cNvPr id="113" name="Rectangle 112">
            <a:extLst>
              <a:ext uri="{FF2B5EF4-FFF2-40B4-BE49-F238E27FC236}">
                <a16:creationId xmlns:a16="http://schemas.microsoft.com/office/drawing/2014/main" id="{A72F2371-8665-46E4-9B75-2F9EEFEBBAC8}"/>
              </a:ext>
            </a:extLst>
          </p:cNvPr>
          <p:cNvSpPr/>
          <p:nvPr>
            <p:custDataLst>
              <p:tags r:id="rId21"/>
            </p:custDataLst>
          </p:nvPr>
        </p:nvSpPr>
        <p:spPr bwMode="auto">
          <a:xfrm>
            <a:off x="4624388" y="3246438"/>
            <a:ext cx="142875" cy="106363"/>
          </a:xfrm>
          <a:prstGeom prst="rect">
            <a:avLst/>
          </a:prstGeom>
          <a:solidFill>
            <a:schemeClr val="bg2"/>
          </a:solid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10" name="Rectangle 109">
            <a:extLst>
              <a:ext uri="{FF2B5EF4-FFF2-40B4-BE49-F238E27FC236}">
                <a16:creationId xmlns:a16="http://schemas.microsoft.com/office/drawing/2014/main" id="{DC594440-7818-44B7-9344-5B7F4F869868}"/>
              </a:ext>
            </a:extLst>
          </p:cNvPr>
          <p:cNvSpPr/>
          <p:nvPr>
            <p:custDataLst>
              <p:tags r:id="rId22"/>
            </p:custDataLst>
          </p:nvPr>
        </p:nvSpPr>
        <p:spPr bwMode="auto">
          <a:xfrm>
            <a:off x="2082800" y="3246438"/>
            <a:ext cx="142875" cy="106363"/>
          </a:xfrm>
          <a:prstGeom prst="rect">
            <a:avLst/>
          </a:prstGeom>
          <a:solidFill>
            <a:srgbClr val="36AA4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12" name="Rectangle 111">
            <a:extLst>
              <a:ext uri="{FF2B5EF4-FFF2-40B4-BE49-F238E27FC236}">
                <a16:creationId xmlns:a16="http://schemas.microsoft.com/office/drawing/2014/main" id="{3F296E75-CC7D-46DE-95DB-375701C7F98B}"/>
              </a:ext>
            </a:extLst>
          </p:cNvPr>
          <p:cNvSpPr/>
          <p:nvPr>
            <p:custDataLst>
              <p:tags r:id="rId23"/>
            </p:custDataLst>
          </p:nvPr>
        </p:nvSpPr>
        <p:spPr bwMode="auto">
          <a:xfrm>
            <a:off x="2082800" y="3419475"/>
            <a:ext cx="142875" cy="106363"/>
          </a:xfrm>
          <a:prstGeom prst="rect">
            <a:avLst/>
          </a:prstGeom>
          <a:solidFill>
            <a:srgbClr val="9CE0A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14" name="Rectangle 113">
            <a:extLst>
              <a:ext uri="{FF2B5EF4-FFF2-40B4-BE49-F238E27FC236}">
                <a16:creationId xmlns:a16="http://schemas.microsoft.com/office/drawing/2014/main" id="{1F3A2979-7F0A-43CD-84E1-9B99026D67F7}"/>
              </a:ext>
            </a:extLst>
          </p:cNvPr>
          <p:cNvSpPr/>
          <p:nvPr>
            <p:custDataLst>
              <p:tags r:id="rId24"/>
            </p:custDataLst>
          </p:nvPr>
        </p:nvSpPr>
        <p:spPr bwMode="auto">
          <a:xfrm>
            <a:off x="3132138" y="3246438"/>
            <a:ext cx="142875" cy="106363"/>
          </a:xfrm>
          <a:prstGeom prst="rect">
            <a:avLst/>
          </a:prstGeom>
          <a:solidFill>
            <a:srgbClr val="364D6E"/>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11" name="Rectangle 110">
            <a:extLst>
              <a:ext uri="{FF2B5EF4-FFF2-40B4-BE49-F238E27FC236}">
                <a16:creationId xmlns:a16="http://schemas.microsoft.com/office/drawing/2014/main" id="{3B3CA303-F8CA-4F80-9E34-786DFCB2A18E}"/>
              </a:ext>
            </a:extLst>
          </p:cNvPr>
          <p:cNvSpPr/>
          <p:nvPr>
            <p:custDataLst>
              <p:tags r:id="rId25"/>
            </p:custDataLst>
          </p:nvPr>
        </p:nvSpPr>
        <p:spPr bwMode="auto">
          <a:xfrm>
            <a:off x="3132138" y="3419475"/>
            <a:ext cx="142875" cy="106363"/>
          </a:xfrm>
          <a:prstGeom prst="rect">
            <a:avLst/>
          </a:prstGeom>
          <a:solidFill>
            <a:schemeClr val="accent4"/>
          </a:solid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15" name="Rectangle 114">
            <a:extLst>
              <a:ext uri="{FF2B5EF4-FFF2-40B4-BE49-F238E27FC236}">
                <a16:creationId xmlns:a16="http://schemas.microsoft.com/office/drawing/2014/main" id="{4AF94AAA-ECDE-462E-A8C6-FE4CC33D1994}"/>
              </a:ext>
            </a:extLst>
          </p:cNvPr>
          <p:cNvSpPr/>
          <p:nvPr>
            <p:custDataLst>
              <p:tags r:id="rId26"/>
            </p:custDataLst>
          </p:nvPr>
        </p:nvSpPr>
        <p:spPr bwMode="auto">
          <a:xfrm>
            <a:off x="4624388" y="3419475"/>
            <a:ext cx="142875" cy="106363"/>
          </a:xfrm>
          <a:prstGeom prst="rect">
            <a:avLst/>
          </a:prstGeom>
          <a:solidFill>
            <a:srgbClr val="6F8DB9"/>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cxnSp>
        <p:nvCxnSpPr>
          <p:cNvPr id="116" name="Straight Connector 115">
            <a:extLst>
              <a:ext uri="{FF2B5EF4-FFF2-40B4-BE49-F238E27FC236}">
                <a16:creationId xmlns:a16="http://schemas.microsoft.com/office/drawing/2014/main" id="{624F370F-4728-4E00-90B4-B15A2A2CA4AA}"/>
              </a:ext>
            </a:extLst>
          </p:cNvPr>
          <p:cNvCxnSpPr/>
          <p:nvPr>
            <p:custDataLst>
              <p:tags r:id="rId27"/>
            </p:custDataLst>
          </p:nvPr>
        </p:nvCxnSpPr>
        <p:spPr bwMode="gray">
          <a:xfrm>
            <a:off x="6088063" y="3298825"/>
            <a:ext cx="171450" cy="0"/>
          </a:xfrm>
          <a:prstGeom prst="line">
            <a:avLst/>
          </a:prstGeom>
          <a:ln w="19050" algn="ctr">
            <a:solidFill>
              <a:schemeClr val="hlink"/>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789F38D1-A86C-467A-A351-8331A9596400}"/>
              </a:ext>
            </a:extLst>
          </p:cNvPr>
          <p:cNvCxnSpPr/>
          <p:nvPr>
            <p:custDataLst>
              <p:tags r:id="rId28"/>
            </p:custDataLst>
          </p:nvPr>
        </p:nvCxnSpPr>
        <p:spPr bwMode="gray">
          <a:xfrm>
            <a:off x="6088063" y="3471863"/>
            <a:ext cx="171450" cy="0"/>
          </a:xfrm>
          <a:prstGeom prst="line">
            <a:avLst/>
          </a:prstGeom>
          <a:ln w="19050" algn="ctr">
            <a:solidFill>
              <a:schemeClr val="accent6"/>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8" name="Oval 117">
            <a:extLst>
              <a:ext uri="{FF2B5EF4-FFF2-40B4-BE49-F238E27FC236}">
                <a16:creationId xmlns:a16="http://schemas.microsoft.com/office/drawing/2014/main" id="{27E2618F-C7CF-4186-9827-BFEB64C2D1D3}"/>
              </a:ext>
            </a:extLst>
          </p:cNvPr>
          <p:cNvSpPr/>
          <p:nvPr>
            <p:custDataLst>
              <p:tags r:id="rId29"/>
            </p:custDataLst>
          </p:nvPr>
        </p:nvSpPr>
        <p:spPr bwMode="auto">
          <a:xfrm>
            <a:off x="6148388" y="3273425"/>
            <a:ext cx="50800" cy="50800"/>
          </a:xfrm>
          <a:prstGeom prst="ellipse">
            <a:avLst/>
          </a:prstGeom>
          <a:solidFill>
            <a:schemeClr val="hlink"/>
          </a:solidFill>
          <a:ln w="9525">
            <a:solidFill>
              <a:schemeClr val="hlink"/>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19" name="Isosceles Triangle 118">
            <a:extLst>
              <a:ext uri="{FF2B5EF4-FFF2-40B4-BE49-F238E27FC236}">
                <a16:creationId xmlns:a16="http://schemas.microsoft.com/office/drawing/2014/main" id="{D42C89F8-A3C5-41CA-ACC3-6E51C7F6F7B2}"/>
              </a:ext>
            </a:extLst>
          </p:cNvPr>
          <p:cNvSpPr/>
          <p:nvPr>
            <p:custDataLst>
              <p:tags r:id="rId30"/>
            </p:custDataLst>
          </p:nvPr>
        </p:nvSpPr>
        <p:spPr bwMode="auto">
          <a:xfrm>
            <a:off x="6148388" y="3446463"/>
            <a:ext cx="50800" cy="50800"/>
          </a:xfrm>
          <a:prstGeom prst="triangle">
            <a:avLst/>
          </a:prstGeom>
          <a:solidFill>
            <a:schemeClr val="accent6"/>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26" name="Text Placeholder 2">
            <a:extLst>
              <a:ext uri="{FF2B5EF4-FFF2-40B4-BE49-F238E27FC236}">
                <a16:creationId xmlns:a16="http://schemas.microsoft.com/office/drawing/2014/main" id="{8B3B5A75-FA9A-4C52-B604-31919CCDB8DD}"/>
              </a:ext>
            </a:extLst>
          </p:cNvPr>
          <p:cNvSpPr>
            <a:spLocks noGrp="1"/>
          </p:cNvSpPr>
          <p:nvPr>
            <p:custDataLst>
              <p:tags r:id="rId31"/>
            </p:custDataLst>
          </p:nvPr>
        </p:nvSpPr>
        <p:spPr bwMode="auto">
          <a:xfrm>
            <a:off x="6326188" y="3241675"/>
            <a:ext cx="515938"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342900" indent="-3429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spcBef>
                <a:spcPct val="0"/>
              </a:spcBef>
              <a:spcAft>
                <a:spcPct val="0"/>
              </a:spcAft>
              <a:buNone/>
              <a:defRPr/>
            </a:pPr>
            <a:fld id="{406CC01C-3A99-4D2A-B0C6-906981D78235}" type="datetime'N''e''t'' ''''''''''''in''''''''c''o''''''''''''''''me'''''">
              <a:rPr lang="en-US" altLang="en-US" sz="800" smtClean="0">
                <a:solidFill>
                  <a:srgbClr val="000000"/>
                </a:solidFill>
                <a:sym typeface="+mn-lt"/>
              </a:rPr>
              <a:pPr marL="0" lvl="0" indent="0">
                <a:spcBef>
                  <a:spcPct val="0"/>
                </a:spcBef>
                <a:spcAft>
                  <a:spcPct val="0"/>
                </a:spcAft>
                <a:buNone/>
                <a:defRPr/>
              </a:pPr>
              <a:t>Net income</a:t>
            </a:fld>
            <a:endParaRPr kumimoji="0" lang="en-US" sz="800" strike="noStrike" kern="1200" spc="0" normalizeH="0" noProof="0" dirty="0">
              <a:ln>
                <a:noFill/>
              </a:ln>
              <a:solidFill>
                <a:srgbClr val="000000"/>
              </a:solidFill>
              <a:effectLst/>
              <a:uLnTx/>
              <a:uFillTx/>
              <a:sym typeface="+mn-lt"/>
            </a:endParaRPr>
          </a:p>
        </p:txBody>
      </p:sp>
      <p:sp>
        <p:nvSpPr>
          <p:cNvPr id="121" name="Text Placeholder 2">
            <a:extLst>
              <a:ext uri="{FF2B5EF4-FFF2-40B4-BE49-F238E27FC236}">
                <a16:creationId xmlns:a16="http://schemas.microsoft.com/office/drawing/2014/main" id="{1A7DF430-4940-43F0-AAC6-66E1EA541206}"/>
              </a:ext>
            </a:extLst>
          </p:cNvPr>
          <p:cNvSpPr>
            <a:spLocks noGrp="1"/>
          </p:cNvSpPr>
          <p:nvPr>
            <p:custDataLst>
              <p:tags r:id="rId32"/>
            </p:custDataLst>
          </p:nvPr>
        </p:nvSpPr>
        <p:spPr bwMode="auto">
          <a:xfrm>
            <a:off x="2276475" y="3241675"/>
            <a:ext cx="693738"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342900" indent="-3429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spcBef>
                <a:spcPct val="0"/>
              </a:spcBef>
              <a:spcAft>
                <a:spcPct val="0"/>
              </a:spcAft>
              <a:buNone/>
              <a:defRPr/>
            </a:pPr>
            <a:fld id="{C2A4CD1D-ABF0-4816-B44A-65BB0CD7B1B7}" type="datetime'''S''''a''l''''es'''''' ''''''''''''''Rev''''e''''''''n''ue'''">
              <a:rPr lang="en-US" altLang="en-US" sz="800" smtClean="0">
                <a:solidFill>
                  <a:srgbClr val="000000"/>
                </a:solidFill>
                <a:sym typeface="+mn-lt"/>
              </a:rPr>
              <a:pPr marL="0" lvl="0" indent="0">
                <a:spcBef>
                  <a:spcPct val="0"/>
                </a:spcBef>
                <a:spcAft>
                  <a:spcPct val="0"/>
                </a:spcAft>
                <a:buNone/>
                <a:defRPr/>
              </a:pPr>
              <a:t>Sales Revenue</a:t>
            </a:fld>
            <a:endParaRPr kumimoji="0" lang="en-US" sz="800" strike="noStrike" kern="1200" spc="0" normalizeH="0" noProof="0" dirty="0">
              <a:ln>
                <a:noFill/>
              </a:ln>
              <a:solidFill>
                <a:srgbClr val="000000"/>
              </a:solidFill>
              <a:effectLst/>
              <a:uLnTx/>
              <a:uFillTx/>
              <a:sym typeface="+mn-lt"/>
            </a:endParaRPr>
          </a:p>
        </p:txBody>
      </p:sp>
      <p:sp>
        <p:nvSpPr>
          <p:cNvPr id="122" name="Text Placeholder 2">
            <a:extLst>
              <a:ext uri="{FF2B5EF4-FFF2-40B4-BE49-F238E27FC236}">
                <a16:creationId xmlns:a16="http://schemas.microsoft.com/office/drawing/2014/main" id="{8CC4775E-845B-4D3C-A187-E7659E419752}"/>
              </a:ext>
            </a:extLst>
          </p:cNvPr>
          <p:cNvSpPr>
            <a:spLocks noGrp="1"/>
          </p:cNvSpPr>
          <p:nvPr>
            <p:custDataLst>
              <p:tags r:id="rId33"/>
            </p:custDataLst>
          </p:nvPr>
        </p:nvSpPr>
        <p:spPr bwMode="auto">
          <a:xfrm>
            <a:off x="3325813" y="3241675"/>
            <a:ext cx="9271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342900" indent="-3429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spcBef>
                <a:spcPct val="0"/>
              </a:spcBef>
              <a:spcAft>
                <a:spcPct val="0"/>
              </a:spcAft>
              <a:buNone/>
              <a:defRPr/>
            </a:pPr>
            <a:fld id="{B1CBD45A-8BE1-4965-B61A-86299EE6252F}" type="datetime'O''''p''''er''at''ing ''Exp''e''''''''n''''''''''''ses'''''''">
              <a:rPr lang="en-US" altLang="en-US" sz="800" smtClean="0">
                <a:solidFill>
                  <a:srgbClr val="000000"/>
                </a:solidFill>
                <a:sym typeface="+mn-lt"/>
              </a:rPr>
              <a:pPr marL="0" lvl="0" indent="0">
                <a:spcBef>
                  <a:spcPct val="0"/>
                </a:spcBef>
                <a:spcAft>
                  <a:spcPct val="0"/>
                </a:spcAft>
                <a:buNone/>
                <a:defRPr/>
              </a:pPr>
              <a:t>Operating Expenses</a:t>
            </a:fld>
            <a:endParaRPr kumimoji="0" lang="en-US" sz="800" strike="noStrike" kern="1200" spc="0" normalizeH="0" noProof="0" dirty="0">
              <a:ln>
                <a:noFill/>
              </a:ln>
              <a:solidFill>
                <a:srgbClr val="000000"/>
              </a:solidFill>
              <a:effectLst/>
              <a:uLnTx/>
              <a:uFillTx/>
              <a:sym typeface="+mn-lt"/>
            </a:endParaRPr>
          </a:p>
        </p:txBody>
      </p:sp>
      <p:sp>
        <p:nvSpPr>
          <p:cNvPr id="123" name="Text Placeholder 2">
            <a:extLst>
              <a:ext uri="{FF2B5EF4-FFF2-40B4-BE49-F238E27FC236}">
                <a16:creationId xmlns:a16="http://schemas.microsoft.com/office/drawing/2014/main" id="{C83D1AC1-527A-478B-8AD2-F209CB0D5F9F}"/>
              </a:ext>
            </a:extLst>
          </p:cNvPr>
          <p:cNvSpPr>
            <a:spLocks noGrp="1"/>
          </p:cNvSpPr>
          <p:nvPr>
            <p:custDataLst>
              <p:tags r:id="rId34"/>
            </p:custDataLst>
          </p:nvPr>
        </p:nvSpPr>
        <p:spPr bwMode="auto">
          <a:xfrm>
            <a:off x="2276475" y="3414713"/>
            <a:ext cx="4572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342900" indent="-3429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spcBef>
                <a:spcPct val="0"/>
              </a:spcBef>
              <a:spcAft>
                <a:spcPct val="0"/>
              </a:spcAft>
              <a:buNone/>
              <a:defRPr/>
            </a:pPr>
            <a:fld id="{05DE01A4-C05A-4C58-8E2A-55D679691A98}" type="datetime'P''r''e''''m''''''''''i''''''u''''''''m''s'''''''''''''''''''">
              <a:rPr lang="en-US" altLang="en-US" sz="800" smtClean="0">
                <a:solidFill>
                  <a:srgbClr val="000000"/>
                </a:solidFill>
                <a:sym typeface="+mn-lt"/>
              </a:rPr>
              <a:pPr marL="0" lvl="0" indent="0">
                <a:spcBef>
                  <a:spcPct val="0"/>
                </a:spcBef>
                <a:spcAft>
                  <a:spcPct val="0"/>
                </a:spcAft>
                <a:buNone/>
                <a:defRPr/>
              </a:pPr>
              <a:t>Premiums</a:t>
            </a:fld>
            <a:endParaRPr kumimoji="0" lang="en-US" sz="800" strike="noStrike" kern="1200" spc="0" normalizeH="0" noProof="0" dirty="0">
              <a:ln>
                <a:noFill/>
              </a:ln>
              <a:solidFill>
                <a:srgbClr val="000000"/>
              </a:solidFill>
              <a:effectLst/>
              <a:uLnTx/>
              <a:uFillTx/>
              <a:sym typeface="+mn-lt"/>
            </a:endParaRPr>
          </a:p>
        </p:txBody>
      </p:sp>
      <p:sp>
        <p:nvSpPr>
          <p:cNvPr id="124" name="Text Placeholder 2">
            <a:extLst>
              <a:ext uri="{FF2B5EF4-FFF2-40B4-BE49-F238E27FC236}">
                <a16:creationId xmlns:a16="http://schemas.microsoft.com/office/drawing/2014/main" id="{D0B82C9D-DE0E-4F79-B197-6F4B2EE52A43}"/>
              </a:ext>
            </a:extLst>
          </p:cNvPr>
          <p:cNvSpPr>
            <a:spLocks noGrp="1"/>
          </p:cNvSpPr>
          <p:nvPr>
            <p:custDataLst>
              <p:tags r:id="rId35"/>
            </p:custDataLst>
          </p:nvPr>
        </p:nvSpPr>
        <p:spPr bwMode="auto">
          <a:xfrm>
            <a:off x="3325813" y="3414713"/>
            <a:ext cx="113665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342900" indent="-3429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spcBef>
                <a:spcPct val="0"/>
              </a:spcBef>
              <a:spcAft>
                <a:spcPct val="0"/>
              </a:spcAft>
              <a:buNone/>
              <a:defRPr/>
            </a:pPr>
            <a:fld id="{98F58D1B-181A-4C50-94FB-C06E15FE4DD4}" type="datetime'''''''Tr''a''ns''''po''r''t''ati''on'' Exp''e''n''s''e''s'''">
              <a:rPr lang="en-US" altLang="en-US" sz="800" smtClean="0">
                <a:solidFill>
                  <a:srgbClr val="000000"/>
                </a:solidFill>
                <a:sym typeface="+mn-lt"/>
              </a:rPr>
              <a:pPr marL="0" lvl="0" indent="0">
                <a:spcBef>
                  <a:spcPct val="0"/>
                </a:spcBef>
                <a:spcAft>
                  <a:spcPct val="0"/>
                </a:spcAft>
                <a:buNone/>
                <a:defRPr/>
              </a:pPr>
              <a:t>Transportation Expenses</a:t>
            </a:fld>
            <a:endParaRPr kumimoji="0" lang="en-US" sz="800" strike="noStrike" kern="1200" spc="0" normalizeH="0" noProof="0" dirty="0">
              <a:ln>
                <a:noFill/>
              </a:ln>
              <a:solidFill>
                <a:srgbClr val="000000"/>
              </a:solidFill>
              <a:effectLst/>
              <a:uLnTx/>
              <a:uFillTx/>
              <a:sym typeface="+mn-lt"/>
            </a:endParaRPr>
          </a:p>
        </p:txBody>
      </p:sp>
      <p:sp>
        <p:nvSpPr>
          <p:cNvPr id="120" name="Text Placeholder 2">
            <a:extLst>
              <a:ext uri="{FF2B5EF4-FFF2-40B4-BE49-F238E27FC236}">
                <a16:creationId xmlns:a16="http://schemas.microsoft.com/office/drawing/2014/main" id="{26FB30BC-D1FF-42F4-9CC9-3BD562DBE71E}"/>
              </a:ext>
            </a:extLst>
          </p:cNvPr>
          <p:cNvSpPr>
            <a:spLocks noGrp="1"/>
          </p:cNvSpPr>
          <p:nvPr>
            <p:custDataLst>
              <p:tags r:id="rId36"/>
            </p:custDataLst>
          </p:nvPr>
        </p:nvSpPr>
        <p:spPr bwMode="auto">
          <a:xfrm>
            <a:off x="4818063" y="3241675"/>
            <a:ext cx="92075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342900" indent="-3429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spcBef>
                <a:spcPct val="0"/>
              </a:spcBef>
              <a:spcAft>
                <a:spcPct val="0"/>
              </a:spcAft>
              <a:buNone/>
              <a:defRPr/>
            </a:pPr>
            <a:fld id="{D216818E-A380-4799-B704-6F0154AE5EDB}" type="datetime'Fi''''''n''''''a''''nc''''ing E''''x''''p''''e''ns''es'''''''">
              <a:rPr lang="en-US" altLang="en-US" sz="800" smtClean="0">
                <a:solidFill>
                  <a:srgbClr val="000000"/>
                </a:solidFill>
                <a:sym typeface="+mn-lt"/>
              </a:rPr>
              <a:pPr marL="0" lvl="0" indent="0">
                <a:spcBef>
                  <a:spcPct val="0"/>
                </a:spcBef>
                <a:spcAft>
                  <a:spcPct val="0"/>
                </a:spcAft>
                <a:buNone/>
                <a:defRPr/>
              </a:pPr>
              <a:t>Financing Expenses</a:t>
            </a:fld>
            <a:endParaRPr kumimoji="0" lang="en-US" sz="800" strike="noStrike" kern="1200" spc="0" normalizeH="0" noProof="0" dirty="0">
              <a:ln>
                <a:noFill/>
              </a:ln>
              <a:solidFill>
                <a:srgbClr val="000000"/>
              </a:solidFill>
              <a:effectLst/>
              <a:uLnTx/>
              <a:uFillTx/>
              <a:sym typeface="+mn-lt"/>
            </a:endParaRPr>
          </a:p>
        </p:txBody>
      </p:sp>
      <p:sp>
        <p:nvSpPr>
          <p:cNvPr id="125" name="Text Placeholder 2">
            <a:extLst>
              <a:ext uri="{FF2B5EF4-FFF2-40B4-BE49-F238E27FC236}">
                <a16:creationId xmlns:a16="http://schemas.microsoft.com/office/drawing/2014/main" id="{92DABA26-D848-405A-9902-A97DD709E1AD}"/>
              </a:ext>
            </a:extLst>
          </p:cNvPr>
          <p:cNvSpPr>
            <a:spLocks noGrp="1"/>
          </p:cNvSpPr>
          <p:nvPr>
            <p:custDataLst>
              <p:tags r:id="rId37"/>
            </p:custDataLst>
          </p:nvPr>
        </p:nvSpPr>
        <p:spPr bwMode="auto">
          <a:xfrm>
            <a:off x="4818063" y="3414713"/>
            <a:ext cx="1152525"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342900" indent="-3429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spcBef>
                <a:spcPct val="0"/>
              </a:spcBef>
              <a:spcAft>
                <a:spcPct val="0"/>
              </a:spcAft>
              <a:buNone/>
              <a:defRPr/>
            </a:pPr>
            <a:fld id="{AD5BFF22-B80D-4E49-A90A-C898797CCB51}" type="datetime'S''o''''''c''i''''al ''Secu''ri''ty'' Expe''''''n''se''''''s'">
              <a:rPr lang="en-US" altLang="en-US" sz="800" smtClean="0">
                <a:solidFill>
                  <a:srgbClr val="000000"/>
                </a:solidFill>
                <a:sym typeface="+mn-lt"/>
              </a:rPr>
              <a:pPr marL="0" lvl="0" indent="0">
                <a:spcBef>
                  <a:spcPct val="0"/>
                </a:spcBef>
                <a:spcAft>
                  <a:spcPct val="0"/>
                </a:spcAft>
                <a:buNone/>
                <a:defRPr/>
              </a:pPr>
              <a:t>Social Security Expenses</a:t>
            </a:fld>
            <a:endParaRPr kumimoji="0" lang="en-US" sz="800" strike="noStrike" kern="1200" spc="0" normalizeH="0" noProof="0" dirty="0">
              <a:ln>
                <a:noFill/>
              </a:ln>
              <a:solidFill>
                <a:srgbClr val="000000"/>
              </a:solidFill>
              <a:effectLst/>
              <a:uLnTx/>
              <a:uFillTx/>
              <a:sym typeface="+mn-lt"/>
            </a:endParaRPr>
          </a:p>
        </p:txBody>
      </p:sp>
      <p:sp>
        <p:nvSpPr>
          <p:cNvPr id="127" name="Text Placeholder 2">
            <a:extLst>
              <a:ext uri="{FF2B5EF4-FFF2-40B4-BE49-F238E27FC236}">
                <a16:creationId xmlns:a16="http://schemas.microsoft.com/office/drawing/2014/main" id="{643F2F7C-CA2D-429A-956D-48E24C750A10}"/>
              </a:ext>
            </a:extLst>
          </p:cNvPr>
          <p:cNvSpPr>
            <a:spLocks noGrp="1"/>
          </p:cNvSpPr>
          <p:nvPr>
            <p:custDataLst>
              <p:tags r:id="rId38"/>
            </p:custDataLst>
          </p:nvPr>
        </p:nvSpPr>
        <p:spPr bwMode="auto">
          <a:xfrm>
            <a:off x="6326188" y="3414713"/>
            <a:ext cx="92075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342900" indent="-3429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spcBef>
                <a:spcPct val="0"/>
              </a:spcBef>
              <a:spcAft>
                <a:spcPct val="0"/>
              </a:spcAft>
              <a:buNone/>
              <a:defRPr/>
            </a:pPr>
            <a:fld id="{5314F571-6C51-4510-8740-50F830FA0F2C}" type="datetime'B''as''''''''e''li''''ne'' net'''' i''n''c''o''m''''''e'''">
              <a:rPr lang="en-US" altLang="en-US" sz="800" smtClean="0">
                <a:solidFill>
                  <a:srgbClr val="000000"/>
                </a:solidFill>
                <a:sym typeface="+mn-lt"/>
              </a:rPr>
              <a:pPr marL="0" lvl="0" indent="0">
                <a:spcBef>
                  <a:spcPct val="0"/>
                </a:spcBef>
                <a:spcAft>
                  <a:spcPct val="0"/>
                </a:spcAft>
                <a:buNone/>
                <a:defRPr/>
              </a:pPr>
              <a:t>Baseline net income</a:t>
            </a:fld>
            <a:endParaRPr kumimoji="0" lang="en-US" sz="800" strike="noStrike" kern="1200" spc="0" normalizeH="0" noProof="0" dirty="0">
              <a:ln>
                <a:noFill/>
              </a:ln>
              <a:solidFill>
                <a:srgbClr val="000000"/>
              </a:solidFill>
              <a:effectLst/>
              <a:uLnTx/>
              <a:uFillTx/>
              <a:sym typeface="+mn-lt"/>
            </a:endParaRPr>
          </a:p>
        </p:txBody>
      </p:sp>
      <p:sp>
        <p:nvSpPr>
          <p:cNvPr id="136" name="Rectangle 135">
            <a:extLst>
              <a:ext uri="{FF2B5EF4-FFF2-40B4-BE49-F238E27FC236}">
                <a16:creationId xmlns:a16="http://schemas.microsoft.com/office/drawing/2014/main" id="{DB69B448-2C11-44FA-9407-D4D0A8360A38}"/>
              </a:ext>
            </a:extLst>
          </p:cNvPr>
          <p:cNvSpPr/>
          <p:nvPr/>
        </p:nvSpPr>
        <p:spPr>
          <a:xfrm>
            <a:off x="6173788" y="828675"/>
            <a:ext cx="2894013" cy="8477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dirty="0">
                <a:solidFill>
                  <a:sysClr val="windowText" lastClr="000000"/>
                </a:solidFill>
                <a:latin typeface="Arial"/>
              </a:rPr>
              <a:t>SKN Bloom</a:t>
            </a:r>
            <a:r>
              <a:rPr kumimoji="0" lang="en-US" sz="1000" b="1" i="0" u="none" strike="noStrike" kern="1200" cap="none" spc="0" normalizeH="0" baseline="0" noProof="0" dirty="0">
                <a:ln>
                  <a:noFill/>
                </a:ln>
                <a:solidFill>
                  <a:sysClr val="windowText" lastClr="000000"/>
                </a:solidFill>
                <a:effectLst/>
                <a:uLnTx/>
                <a:uFillTx/>
                <a:latin typeface="Arial"/>
                <a:ea typeface="+mn-ea"/>
                <a:cs typeface="+mn-cs"/>
              </a:rPr>
              <a:t> Farmers</a:t>
            </a:r>
          </a:p>
        </p:txBody>
      </p:sp>
      <p:cxnSp>
        <p:nvCxnSpPr>
          <p:cNvPr id="173" name="Straight Connector 172">
            <a:extLst>
              <a:ext uri="{FF2B5EF4-FFF2-40B4-BE49-F238E27FC236}">
                <a16:creationId xmlns:a16="http://schemas.microsoft.com/office/drawing/2014/main" id="{04E65BA4-B244-464E-A049-D28F89FE70DB}"/>
              </a:ext>
            </a:extLst>
          </p:cNvPr>
          <p:cNvCxnSpPr/>
          <p:nvPr>
            <p:custDataLst>
              <p:tags r:id="rId39"/>
            </p:custDataLst>
          </p:nvPr>
        </p:nvCxnSpPr>
        <p:spPr bwMode="auto">
          <a:xfrm>
            <a:off x="6356350" y="2336800"/>
            <a:ext cx="33338" cy="0"/>
          </a:xfrm>
          <a:prstGeom prst="line">
            <a:avLst/>
          </a:prstGeom>
          <a:ln w="9525"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34940E6D-6FCD-4BC2-9D64-3BB6716CC0B6}"/>
              </a:ext>
            </a:extLst>
          </p:cNvPr>
          <p:cNvCxnSpPr/>
          <p:nvPr>
            <p:custDataLst>
              <p:tags r:id="rId40"/>
            </p:custDataLst>
          </p:nvPr>
        </p:nvCxnSpPr>
        <p:spPr bwMode="auto">
          <a:xfrm>
            <a:off x="6356350" y="1998663"/>
            <a:ext cx="33338" cy="0"/>
          </a:xfrm>
          <a:prstGeom prst="line">
            <a:avLst/>
          </a:prstGeom>
          <a:ln w="9525"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E6787F83-6ED2-448B-AA48-5315BD6A79AB}"/>
              </a:ext>
            </a:extLst>
          </p:cNvPr>
          <p:cNvCxnSpPr/>
          <p:nvPr>
            <p:custDataLst>
              <p:tags r:id="rId41"/>
            </p:custDataLst>
          </p:nvPr>
        </p:nvCxnSpPr>
        <p:spPr bwMode="auto">
          <a:xfrm>
            <a:off x="6356350" y="1320800"/>
            <a:ext cx="33338" cy="0"/>
          </a:xfrm>
          <a:prstGeom prst="line">
            <a:avLst/>
          </a:prstGeom>
          <a:ln w="9525"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3CD83A1D-BA3D-40DC-9D69-661330C5F6CD}"/>
              </a:ext>
            </a:extLst>
          </p:cNvPr>
          <p:cNvCxnSpPr/>
          <p:nvPr>
            <p:custDataLst>
              <p:tags r:id="rId42"/>
            </p:custDataLst>
          </p:nvPr>
        </p:nvCxnSpPr>
        <p:spPr bwMode="auto">
          <a:xfrm>
            <a:off x="6356350" y="1828800"/>
            <a:ext cx="33338" cy="0"/>
          </a:xfrm>
          <a:prstGeom prst="line">
            <a:avLst/>
          </a:prstGeom>
          <a:ln w="9525"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6438C1AE-0658-4DB3-9444-2987601E6FC0}"/>
              </a:ext>
            </a:extLst>
          </p:cNvPr>
          <p:cNvCxnSpPr/>
          <p:nvPr>
            <p:custDataLst>
              <p:tags r:id="rId43"/>
            </p:custDataLst>
          </p:nvPr>
        </p:nvCxnSpPr>
        <p:spPr bwMode="auto">
          <a:xfrm>
            <a:off x="6356350" y="2676525"/>
            <a:ext cx="33338" cy="0"/>
          </a:xfrm>
          <a:prstGeom prst="line">
            <a:avLst/>
          </a:prstGeom>
          <a:ln w="9525"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530E725E-205D-4401-93AB-B50F4532FF6C}"/>
              </a:ext>
            </a:extLst>
          </p:cNvPr>
          <p:cNvCxnSpPr/>
          <p:nvPr>
            <p:custDataLst>
              <p:tags r:id="rId44"/>
            </p:custDataLst>
          </p:nvPr>
        </p:nvCxnSpPr>
        <p:spPr bwMode="auto">
          <a:xfrm>
            <a:off x="6356350" y="1658938"/>
            <a:ext cx="33338" cy="0"/>
          </a:xfrm>
          <a:prstGeom prst="line">
            <a:avLst/>
          </a:prstGeom>
          <a:ln w="9525"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9441C822-8F44-487A-9ECA-3751DF901667}"/>
              </a:ext>
            </a:extLst>
          </p:cNvPr>
          <p:cNvCxnSpPr/>
          <p:nvPr>
            <p:custDataLst>
              <p:tags r:id="rId45"/>
            </p:custDataLst>
          </p:nvPr>
        </p:nvCxnSpPr>
        <p:spPr bwMode="auto">
          <a:xfrm>
            <a:off x="6356350" y="2168525"/>
            <a:ext cx="33338" cy="0"/>
          </a:xfrm>
          <a:prstGeom prst="line">
            <a:avLst/>
          </a:prstGeom>
          <a:ln w="9525"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D2BD26B7-7176-42B7-B6D2-FE01851FA79E}"/>
              </a:ext>
            </a:extLst>
          </p:cNvPr>
          <p:cNvCxnSpPr/>
          <p:nvPr>
            <p:custDataLst>
              <p:tags r:id="rId46"/>
            </p:custDataLst>
          </p:nvPr>
        </p:nvCxnSpPr>
        <p:spPr bwMode="auto">
          <a:xfrm>
            <a:off x="6356350" y="2846388"/>
            <a:ext cx="33338" cy="0"/>
          </a:xfrm>
          <a:prstGeom prst="line">
            <a:avLst/>
          </a:prstGeom>
          <a:ln w="9525"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16F6683C-D23F-45C0-8A84-100F132967E9}"/>
              </a:ext>
            </a:extLst>
          </p:cNvPr>
          <p:cNvCxnSpPr/>
          <p:nvPr>
            <p:custDataLst>
              <p:tags r:id="rId47"/>
            </p:custDataLst>
          </p:nvPr>
        </p:nvCxnSpPr>
        <p:spPr bwMode="auto">
          <a:xfrm>
            <a:off x="6356350" y="2506663"/>
            <a:ext cx="33338" cy="0"/>
          </a:xfrm>
          <a:prstGeom prst="line">
            <a:avLst/>
          </a:prstGeom>
          <a:ln w="9525"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C737839E-3B87-4757-8BB1-E12D50953A3D}"/>
              </a:ext>
            </a:extLst>
          </p:cNvPr>
          <p:cNvCxnSpPr/>
          <p:nvPr>
            <p:custDataLst>
              <p:tags r:id="rId48"/>
            </p:custDataLst>
          </p:nvPr>
        </p:nvCxnSpPr>
        <p:spPr bwMode="auto">
          <a:xfrm>
            <a:off x="6356350" y="1490663"/>
            <a:ext cx="33338" cy="0"/>
          </a:xfrm>
          <a:prstGeom prst="line">
            <a:avLst/>
          </a:prstGeom>
          <a:ln w="9525"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aphicFrame>
        <p:nvGraphicFramePr>
          <p:cNvPr id="333" name="Chart 332">
            <a:extLst>
              <a:ext uri="{FF2B5EF4-FFF2-40B4-BE49-F238E27FC236}">
                <a16:creationId xmlns:a16="http://schemas.microsoft.com/office/drawing/2014/main" id="{FD51AEB8-15D0-4146-9A5A-2F5F1B6A0E3E}"/>
              </a:ext>
            </a:extLst>
          </p:cNvPr>
          <p:cNvGraphicFramePr/>
          <p:nvPr>
            <p:custDataLst>
              <p:tags r:id="rId49"/>
            </p:custDataLst>
            <p:extLst>
              <p:ext uri="{D42A27DB-BD31-4B8C-83A1-F6EECF244321}">
                <p14:modId xmlns:p14="http://schemas.microsoft.com/office/powerpoint/2010/main" val="2925498495"/>
              </p:ext>
            </p:extLst>
          </p:nvPr>
        </p:nvGraphicFramePr>
        <p:xfrm>
          <a:off x="6307138" y="1238250"/>
          <a:ext cx="2627312" cy="1711325"/>
        </p:xfrm>
        <a:graphic>
          <a:graphicData uri="http://schemas.openxmlformats.org/drawingml/2006/chart">
            <c:chart xmlns:c="http://schemas.openxmlformats.org/drawingml/2006/chart" xmlns:r="http://schemas.openxmlformats.org/officeDocument/2006/relationships" r:id="rId98"/>
          </a:graphicData>
        </a:graphic>
      </p:graphicFrame>
      <p:sp>
        <p:nvSpPr>
          <p:cNvPr id="181" name="Text Placeholder 2">
            <a:extLst>
              <a:ext uri="{FF2B5EF4-FFF2-40B4-BE49-F238E27FC236}">
                <a16:creationId xmlns:a16="http://schemas.microsoft.com/office/drawing/2014/main" id="{DAE9C6C6-4C76-48BD-A196-EBC0141B2462}"/>
              </a:ext>
            </a:extLst>
          </p:cNvPr>
          <p:cNvSpPr>
            <a:spLocks noGrp="1"/>
          </p:cNvSpPr>
          <p:nvPr>
            <p:custDataLst>
              <p:tags r:id="rId50"/>
            </p:custDataLst>
          </p:nvPr>
        </p:nvSpPr>
        <p:spPr bwMode="gray">
          <a:xfrm>
            <a:off x="5999163" y="2446338"/>
            <a:ext cx="290513" cy="1222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342900" indent="-3429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spcBef>
                <a:spcPct val="0"/>
              </a:spcBef>
              <a:spcAft>
                <a:spcPct val="0"/>
              </a:spcAft>
              <a:buNone/>
            </a:pPr>
            <a:fld id="{843D8250-DF23-4E64-8627-CE0FC40F7226}" type="datetime'''''''''''''-5'''',''''''''''''0''''''''00'''''''''''''''">
              <a:rPr lang="en-GB" altLang="en-US" sz="800" smtClean="0">
                <a:sym typeface="+mn-lt"/>
              </a:rPr>
              <a:pPr/>
              <a:t>-5,000</a:t>
            </a:fld>
            <a:endParaRPr lang="en-GB" sz="800" dirty="0">
              <a:sym typeface="+mn-lt"/>
            </a:endParaRPr>
          </a:p>
        </p:txBody>
      </p:sp>
      <p:sp>
        <p:nvSpPr>
          <p:cNvPr id="182" name="Text Placeholder 2">
            <a:extLst>
              <a:ext uri="{FF2B5EF4-FFF2-40B4-BE49-F238E27FC236}">
                <a16:creationId xmlns:a16="http://schemas.microsoft.com/office/drawing/2014/main" id="{F69E1E6F-2C2A-441E-88F0-B6DF04916C8D}"/>
              </a:ext>
            </a:extLst>
          </p:cNvPr>
          <p:cNvSpPr>
            <a:spLocks noGrp="1"/>
          </p:cNvSpPr>
          <p:nvPr>
            <p:custDataLst>
              <p:tags r:id="rId51"/>
            </p:custDataLst>
          </p:nvPr>
        </p:nvSpPr>
        <p:spPr bwMode="gray">
          <a:xfrm>
            <a:off x="5942013" y="2786063"/>
            <a:ext cx="347663" cy="1222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342900" indent="-3429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spcBef>
                <a:spcPct val="0"/>
              </a:spcBef>
              <a:spcAft>
                <a:spcPct val="0"/>
              </a:spcAft>
              <a:buNone/>
            </a:pPr>
            <a:fld id="{0A97A76D-C718-47CD-B5BD-A6303CC50C4F}" type="datetime'''''''-''''''''''''''15'''''''''''''',''''''''''0''''''00'''">
              <a:rPr lang="en-GB" altLang="en-US" sz="800" smtClean="0">
                <a:sym typeface="+mn-lt"/>
              </a:rPr>
              <a:pPr/>
              <a:t>-15,000</a:t>
            </a:fld>
            <a:endParaRPr lang="en-GB" sz="800" dirty="0">
              <a:sym typeface="+mn-lt"/>
            </a:endParaRPr>
          </a:p>
        </p:txBody>
      </p:sp>
      <p:sp>
        <p:nvSpPr>
          <p:cNvPr id="183" name="Text Placeholder 2">
            <a:extLst>
              <a:ext uri="{FF2B5EF4-FFF2-40B4-BE49-F238E27FC236}">
                <a16:creationId xmlns:a16="http://schemas.microsoft.com/office/drawing/2014/main" id="{7B359801-7218-412B-9933-7C70232A2F34}"/>
              </a:ext>
            </a:extLst>
          </p:cNvPr>
          <p:cNvSpPr>
            <a:spLocks noGrp="1"/>
          </p:cNvSpPr>
          <p:nvPr>
            <p:custDataLst>
              <p:tags r:id="rId52"/>
            </p:custDataLst>
          </p:nvPr>
        </p:nvSpPr>
        <p:spPr bwMode="gray">
          <a:xfrm>
            <a:off x="5942013" y="2616200"/>
            <a:ext cx="347663" cy="1222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342900" indent="-3429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spcBef>
                <a:spcPct val="0"/>
              </a:spcBef>
              <a:spcAft>
                <a:spcPct val="0"/>
              </a:spcAft>
              <a:buNone/>
            </a:pPr>
            <a:fld id="{007AFC84-2A7D-4142-98BA-1CA8542A6B6D}" type="datetime'''''''''''''-1''''0'',''''''0''''''0''''''''''0'''''''''''">
              <a:rPr lang="en-GB" altLang="en-US" sz="800" smtClean="0">
                <a:sym typeface="+mn-lt"/>
              </a:rPr>
              <a:pPr/>
              <a:t>-10,000</a:t>
            </a:fld>
            <a:endParaRPr lang="en-GB" sz="800" dirty="0">
              <a:sym typeface="+mn-lt"/>
            </a:endParaRPr>
          </a:p>
        </p:txBody>
      </p:sp>
      <p:sp>
        <p:nvSpPr>
          <p:cNvPr id="184" name="Text Placeholder 2">
            <a:extLst>
              <a:ext uri="{FF2B5EF4-FFF2-40B4-BE49-F238E27FC236}">
                <a16:creationId xmlns:a16="http://schemas.microsoft.com/office/drawing/2014/main" id="{7A7D213E-012B-4C3B-BEEB-373AEDD5E779}"/>
              </a:ext>
            </a:extLst>
          </p:cNvPr>
          <p:cNvSpPr>
            <a:spLocks noGrp="1"/>
          </p:cNvSpPr>
          <p:nvPr>
            <p:custDataLst>
              <p:tags r:id="rId53"/>
            </p:custDataLst>
          </p:nvPr>
        </p:nvSpPr>
        <p:spPr bwMode="gray">
          <a:xfrm>
            <a:off x="6232525" y="2276475"/>
            <a:ext cx="57150" cy="1222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342900" indent="-3429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spcBef>
                <a:spcPct val="0"/>
              </a:spcBef>
              <a:spcAft>
                <a:spcPct val="0"/>
              </a:spcAft>
              <a:buNone/>
            </a:pPr>
            <a:fld id="{1DB3D733-B892-4D52-9CF5-642E6FE6DE17}" type="datetime'''''''''''''''''''''''''''''''''''0'''''''''''''''''''''''''">
              <a:rPr lang="en-GB" altLang="en-US" sz="800" smtClean="0">
                <a:sym typeface="+mn-lt"/>
              </a:rPr>
              <a:pPr/>
              <a:t>0</a:t>
            </a:fld>
            <a:endParaRPr lang="en-GB" sz="800" dirty="0">
              <a:sym typeface="+mn-lt"/>
            </a:endParaRPr>
          </a:p>
        </p:txBody>
      </p:sp>
      <p:sp>
        <p:nvSpPr>
          <p:cNvPr id="189" name="Text Placeholder 2">
            <a:extLst>
              <a:ext uri="{FF2B5EF4-FFF2-40B4-BE49-F238E27FC236}">
                <a16:creationId xmlns:a16="http://schemas.microsoft.com/office/drawing/2014/main" id="{90927ADB-A8BF-44FE-A9A1-8CBA3E6B9E98}"/>
              </a:ext>
            </a:extLst>
          </p:cNvPr>
          <p:cNvSpPr>
            <a:spLocks noGrp="1"/>
          </p:cNvSpPr>
          <p:nvPr>
            <p:custDataLst>
              <p:tags r:id="rId54"/>
            </p:custDataLst>
          </p:nvPr>
        </p:nvSpPr>
        <p:spPr bwMode="gray">
          <a:xfrm>
            <a:off x="5975350" y="1260475"/>
            <a:ext cx="314325" cy="1222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342900" indent="-3429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spcBef>
                <a:spcPct val="0"/>
              </a:spcBef>
              <a:spcAft>
                <a:spcPct val="0"/>
              </a:spcAft>
              <a:buNone/>
            </a:pPr>
            <a:fld id="{87E34BDD-A230-407B-BD2E-DF2152844FAF}" type="datetime'''''''''''''''3''''0'''''''',''00''''0'">
              <a:rPr lang="en-GB" altLang="en-US" sz="800" smtClean="0">
                <a:sym typeface="+mn-lt"/>
              </a:rPr>
              <a:pPr/>
              <a:t>30,000</a:t>
            </a:fld>
            <a:endParaRPr lang="en-GB" sz="800" dirty="0">
              <a:sym typeface="+mn-lt"/>
            </a:endParaRPr>
          </a:p>
        </p:txBody>
      </p:sp>
      <p:sp>
        <p:nvSpPr>
          <p:cNvPr id="185" name="Text Placeholder 2">
            <a:extLst>
              <a:ext uri="{FF2B5EF4-FFF2-40B4-BE49-F238E27FC236}">
                <a16:creationId xmlns:a16="http://schemas.microsoft.com/office/drawing/2014/main" id="{CB754D1A-E7A9-41AA-838F-B699D8AC914D}"/>
              </a:ext>
            </a:extLst>
          </p:cNvPr>
          <p:cNvSpPr>
            <a:spLocks noGrp="1"/>
          </p:cNvSpPr>
          <p:nvPr>
            <p:custDataLst>
              <p:tags r:id="rId55"/>
            </p:custDataLst>
          </p:nvPr>
        </p:nvSpPr>
        <p:spPr bwMode="gray">
          <a:xfrm>
            <a:off x="6032500" y="2108200"/>
            <a:ext cx="257175" cy="1222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342900" indent="-3429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spcBef>
                <a:spcPct val="0"/>
              </a:spcBef>
              <a:spcAft>
                <a:spcPct val="0"/>
              </a:spcAft>
              <a:buNone/>
            </a:pPr>
            <a:fld id="{E4EACFB2-E28D-4BBE-A780-D8D530F3F6FF}" type="datetime'''''''''''''''5,0''''''''''''''0''''''''''''''''0'">
              <a:rPr lang="en-GB" altLang="en-US" sz="800" smtClean="0">
                <a:sym typeface="+mn-lt"/>
              </a:rPr>
              <a:pPr/>
              <a:t>5,000</a:t>
            </a:fld>
            <a:endParaRPr lang="en-GB" sz="800" dirty="0">
              <a:sym typeface="+mn-lt"/>
            </a:endParaRPr>
          </a:p>
        </p:txBody>
      </p:sp>
      <p:sp>
        <p:nvSpPr>
          <p:cNvPr id="187" name="Text Placeholder 2">
            <a:extLst>
              <a:ext uri="{FF2B5EF4-FFF2-40B4-BE49-F238E27FC236}">
                <a16:creationId xmlns:a16="http://schemas.microsoft.com/office/drawing/2014/main" id="{73802FE5-2FC7-41C8-A4FB-7DE946BBDBA4}"/>
              </a:ext>
            </a:extLst>
          </p:cNvPr>
          <p:cNvSpPr>
            <a:spLocks noGrp="1"/>
          </p:cNvSpPr>
          <p:nvPr>
            <p:custDataLst>
              <p:tags r:id="rId56"/>
            </p:custDataLst>
          </p:nvPr>
        </p:nvSpPr>
        <p:spPr bwMode="gray">
          <a:xfrm>
            <a:off x="5975350" y="1938338"/>
            <a:ext cx="314325" cy="1222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342900" indent="-3429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spcBef>
                <a:spcPct val="0"/>
              </a:spcBef>
              <a:spcAft>
                <a:spcPct val="0"/>
              </a:spcAft>
              <a:buNone/>
            </a:pPr>
            <a:fld id="{7A3E19A3-3FFA-4F0F-B284-344E3C10BF71}" type="datetime'''10'''''''''''',0''''''0''''''''''''''''0'''''''''''''">
              <a:rPr lang="en-GB" altLang="en-US" sz="800" smtClean="0">
                <a:sym typeface="+mn-lt"/>
              </a:rPr>
              <a:pPr/>
              <a:t>10,000</a:t>
            </a:fld>
            <a:endParaRPr lang="en-GB" sz="800" dirty="0">
              <a:sym typeface="+mn-lt"/>
            </a:endParaRPr>
          </a:p>
        </p:txBody>
      </p:sp>
      <p:sp>
        <p:nvSpPr>
          <p:cNvPr id="180" name="Text Placeholder 2">
            <a:extLst>
              <a:ext uri="{FF2B5EF4-FFF2-40B4-BE49-F238E27FC236}">
                <a16:creationId xmlns:a16="http://schemas.microsoft.com/office/drawing/2014/main" id="{FFE4F487-3353-43C0-8920-25C5BE49EE08}"/>
              </a:ext>
            </a:extLst>
          </p:cNvPr>
          <p:cNvSpPr>
            <a:spLocks noGrp="1"/>
          </p:cNvSpPr>
          <p:nvPr>
            <p:custDataLst>
              <p:tags r:id="rId57"/>
            </p:custDataLst>
          </p:nvPr>
        </p:nvSpPr>
        <p:spPr bwMode="gray">
          <a:xfrm>
            <a:off x="5975350" y="1768475"/>
            <a:ext cx="314325" cy="1222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342900" indent="-3429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spcBef>
                <a:spcPct val="0"/>
              </a:spcBef>
              <a:spcAft>
                <a:spcPct val="0"/>
              </a:spcAft>
              <a:buNone/>
            </a:pPr>
            <a:fld id="{0958E199-68D6-4141-ABBA-B4F25D0ACA3F}" type="datetime'''''''''''''''1''''''''''5'''''',''00''0'''''''''">
              <a:rPr lang="en-GB" altLang="en-US" sz="800" smtClean="0">
                <a:sym typeface="+mn-lt"/>
              </a:rPr>
              <a:pPr/>
              <a:t>15,000</a:t>
            </a:fld>
            <a:endParaRPr lang="en-GB" sz="800" dirty="0">
              <a:sym typeface="+mn-lt"/>
            </a:endParaRPr>
          </a:p>
        </p:txBody>
      </p:sp>
      <p:sp>
        <p:nvSpPr>
          <p:cNvPr id="186" name="Text Placeholder 2">
            <a:extLst>
              <a:ext uri="{FF2B5EF4-FFF2-40B4-BE49-F238E27FC236}">
                <a16:creationId xmlns:a16="http://schemas.microsoft.com/office/drawing/2014/main" id="{8C56D7A0-43A9-4E20-89BA-020316F1F2DA}"/>
              </a:ext>
            </a:extLst>
          </p:cNvPr>
          <p:cNvSpPr>
            <a:spLocks noGrp="1"/>
          </p:cNvSpPr>
          <p:nvPr>
            <p:custDataLst>
              <p:tags r:id="rId58"/>
            </p:custDataLst>
          </p:nvPr>
        </p:nvSpPr>
        <p:spPr bwMode="gray">
          <a:xfrm>
            <a:off x="5975350" y="1430338"/>
            <a:ext cx="314325" cy="1222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342900" indent="-3429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spcBef>
                <a:spcPct val="0"/>
              </a:spcBef>
              <a:spcAft>
                <a:spcPct val="0"/>
              </a:spcAft>
              <a:buNone/>
            </a:pPr>
            <a:fld id="{349830B3-C00A-4942-8BD4-A4D75EAD3972}" type="datetime'25'''''''''''''''''''''''''''''''''',0''''''0''0'''''''''''">
              <a:rPr lang="en-GB" altLang="en-US" sz="800" smtClean="0">
                <a:sym typeface="+mn-lt"/>
              </a:rPr>
              <a:pPr/>
              <a:t>25,000</a:t>
            </a:fld>
            <a:endParaRPr lang="en-GB" sz="800" dirty="0">
              <a:sym typeface="+mn-lt"/>
            </a:endParaRPr>
          </a:p>
        </p:txBody>
      </p:sp>
      <p:sp>
        <p:nvSpPr>
          <p:cNvPr id="188" name="Text Placeholder 2">
            <a:extLst>
              <a:ext uri="{FF2B5EF4-FFF2-40B4-BE49-F238E27FC236}">
                <a16:creationId xmlns:a16="http://schemas.microsoft.com/office/drawing/2014/main" id="{9BD4C1D5-3006-4A1A-AF3C-57465EACD86F}"/>
              </a:ext>
            </a:extLst>
          </p:cNvPr>
          <p:cNvSpPr>
            <a:spLocks noGrp="1"/>
          </p:cNvSpPr>
          <p:nvPr>
            <p:custDataLst>
              <p:tags r:id="rId59"/>
            </p:custDataLst>
          </p:nvPr>
        </p:nvSpPr>
        <p:spPr bwMode="gray">
          <a:xfrm>
            <a:off x="5975350" y="1598613"/>
            <a:ext cx="314325" cy="1222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342900" indent="-3429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spcBef>
                <a:spcPct val="0"/>
              </a:spcBef>
              <a:spcAft>
                <a:spcPct val="0"/>
              </a:spcAft>
              <a:buNone/>
            </a:pPr>
            <a:fld id="{21F29062-4566-475E-990B-CFB045F5FA6B}" type="datetime'''''2''''''0,''''''''''''0''''''0''0'''''''''''">
              <a:rPr lang="en-GB" altLang="en-US" sz="800" smtClean="0">
                <a:sym typeface="+mn-lt"/>
              </a:rPr>
              <a:pPr/>
              <a:t>20,000</a:t>
            </a:fld>
            <a:endParaRPr lang="en-GB" sz="800" dirty="0">
              <a:sym typeface="+mn-lt"/>
            </a:endParaRPr>
          </a:p>
        </p:txBody>
      </p:sp>
      <p:cxnSp>
        <p:nvCxnSpPr>
          <p:cNvPr id="191" name="Straight Connector 190">
            <a:extLst>
              <a:ext uri="{FF2B5EF4-FFF2-40B4-BE49-F238E27FC236}">
                <a16:creationId xmlns:a16="http://schemas.microsoft.com/office/drawing/2014/main" id="{762B0836-E8D3-4806-ADAA-13FB2936824F}"/>
              </a:ext>
            </a:extLst>
          </p:cNvPr>
          <p:cNvCxnSpPr/>
          <p:nvPr>
            <p:custDataLst>
              <p:tags r:id="rId60"/>
            </p:custDataLst>
          </p:nvPr>
        </p:nvCxnSpPr>
        <p:spPr bwMode="auto">
          <a:xfrm flipV="1">
            <a:off x="6511925" y="1169988"/>
            <a:ext cx="0" cy="914400"/>
          </a:xfrm>
          <a:prstGeom prst="line">
            <a:avLst/>
          </a:prstGeom>
          <a:ln w="12700"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id="{8C6B6BF7-66C1-4A90-B918-7F66D389BC69}"/>
              </a:ext>
            </a:extLst>
          </p:cNvPr>
          <p:cNvCxnSpPr/>
          <p:nvPr>
            <p:custDataLst>
              <p:tags r:id="rId61"/>
            </p:custDataLst>
          </p:nvPr>
        </p:nvCxnSpPr>
        <p:spPr bwMode="auto">
          <a:xfrm>
            <a:off x="6511925" y="1169988"/>
            <a:ext cx="2216150" cy="0"/>
          </a:xfrm>
          <a:prstGeom prst="line">
            <a:avLst/>
          </a:prstGeom>
          <a:ln w="12700"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id="{DD0D7129-DEA1-4602-B134-6B0451364D29}"/>
              </a:ext>
            </a:extLst>
          </p:cNvPr>
          <p:cNvCxnSpPr/>
          <p:nvPr>
            <p:custDataLst>
              <p:tags r:id="rId62"/>
            </p:custDataLst>
          </p:nvPr>
        </p:nvCxnSpPr>
        <p:spPr bwMode="auto">
          <a:xfrm>
            <a:off x="8728075" y="1169988"/>
            <a:ext cx="0" cy="454025"/>
          </a:xfrm>
          <a:prstGeom prst="line">
            <a:avLst/>
          </a:prstGeom>
          <a:ln w="12700" cap="flat" cmpd="sng" algn="ctr">
            <a:solidFill>
              <a:schemeClr val="tx1"/>
            </a:solidFill>
            <a:prstDash val="solid"/>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03" name="Text Placeholder 2">
            <a:extLst>
              <a:ext uri="{FF2B5EF4-FFF2-40B4-BE49-F238E27FC236}">
                <a16:creationId xmlns:a16="http://schemas.microsoft.com/office/drawing/2014/main" id="{D268F271-2A29-40FF-899C-F33FA31B2083}"/>
              </a:ext>
            </a:extLst>
          </p:cNvPr>
          <p:cNvSpPr>
            <a:spLocks noGrp="1"/>
          </p:cNvSpPr>
          <p:nvPr>
            <p:custDataLst>
              <p:tags r:id="rId63"/>
            </p:custDataLst>
          </p:nvPr>
        </p:nvSpPr>
        <p:spPr bwMode="auto">
          <a:xfrm>
            <a:off x="8664575" y="2900363"/>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342900" indent="-3429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ctr">
              <a:spcBef>
                <a:spcPct val="0"/>
              </a:spcBef>
              <a:spcAft>
                <a:spcPct val="0"/>
              </a:spcAft>
              <a:buNone/>
              <a:defRPr/>
            </a:pPr>
            <a:fld id="{868410D5-03B7-4F93-9AFF-9839A22B8263}" type="datetime'''''''''''''''''1''''''''''''''''0'''''''''''''''''''">
              <a:rPr lang="en-US" altLang="en-US" sz="800" smtClean="0">
                <a:solidFill>
                  <a:srgbClr val="000000"/>
                </a:solidFill>
                <a:sym typeface="+mn-lt"/>
              </a:rPr>
              <a:pPr marL="0" lvl="0" indent="0" algn="ctr">
                <a:spcBef>
                  <a:spcPct val="0"/>
                </a:spcBef>
                <a:spcAft>
                  <a:spcPct val="0"/>
                </a:spcAft>
                <a:buNone/>
                <a:defRPr/>
              </a:pPr>
              <a:t>10</a:t>
            </a:fld>
            <a:endParaRPr kumimoji="0" lang="en-US" sz="800" strike="noStrike" kern="1200" spc="0" normalizeH="0" noProof="0" dirty="0">
              <a:ln>
                <a:noFill/>
              </a:ln>
              <a:solidFill>
                <a:srgbClr val="000000"/>
              </a:solidFill>
              <a:effectLst/>
              <a:uLnTx/>
              <a:uFillTx/>
              <a:sym typeface="+mn-lt"/>
            </a:endParaRPr>
          </a:p>
        </p:txBody>
      </p:sp>
      <p:sp>
        <p:nvSpPr>
          <p:cNvPr id="204" name="Text Placeholder 2">
            <a:extLst>
              <a:ext uri="{FF2B5EF4-FFF2-40B4-BE49-F238E27FC236}">
                <a16:creationId xmlns:a16="http://schemas.microsoft.com/office/drawing/2014/main" id="{1B445E7D-3B01-4803-A5D3-1ADB1A6F7B62}"/>
              </a:ext>
            </a:extLst>
          </p:cNvPr>
          <p:cNvSpPr>
            <a:spLocks noGrp="1"/>
          </p:cNvSpPr>
          <p:nvPr>
            <p:custDataLst>
              <p:tags r:id="rId64"/>
            </p:custDataLst>
          </p:nvPr>
        </p:nvSpPr>
        <p:spPr bwMode="auto">
          <a:xfrm>
            <a:off x="7215188" y="2900363"/>
            <a:ext cx="6985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342900" indent="-3429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ctr">
              <a:spcBef>
                <a:spcPct val="0"/>
              </a:spcBef>
              <a:spcAft>
                <a:spcPct val="0"/>
              </a:spcAft>
              <a:buNone/>
              <a:defRPr/>
            </a:pPr>
            <a:fld id="{7AEA0BFB-9F54-4277-974D-5F51E84DCC60}" type="datetime'''''''''''''4'''''''''''''''''''''''''''''">
              <a:rPr lang="en-US" altLang="en-US" sz="800" smtClean="0">
                <a:solidFill>
                  <a:srgbClr val="000000"/>
                </a:solidFill>
                <a:sym typeface="+mn-lt"/>
              </a:rPr>
              <a:pPr marL="0" lvl="0" indent="0" algn="ctr">
                <a:spcBef>
                  <a:spcPct val="0"/>
                </a:spcBef>
                <a:spcAft>
                  <a:spcPct val="0"/>
                </a:spcAft>
                <a:buNone/>
                <a:defRPr/>
              </a:pPr>
              <a:t>4</a:t>
            </a:fld>
            <a:endParaRPr kumimoji="0" lang="en-US" sz="800" strike="noStrike" kern="1200" spc="0" normalizeH="0" noProof="0" dirty="0">
              <a:ln>
                <a:noFill/>
              </a:ln>
              <a:solidFill>
                <a:srgbClr val="000000"/>
              </a:solidFill>
              <a:effectLst/>
              <a:uLnTx/>
              <a:uFillTx/>
              <a:sym typeface="+mn-lt"/>
            </a:endParaRPr>
          </a:p>
        </p:txBody>
      </p:sp>
      <p:sp>
        <p:nvSpPr>
          <p:cNvPr id="200" name="Text Placeholder 2">
            <a:extLst>
              <a:ext uri="{FF2B5EF4-FFF2-40B4-BE49-F238E27FC236}">
                <a16:creationId xmlns:a16="http://schemas.microsoft.com/office/drawing/2014/main" id="{7857E66E-A823-4B41-B03B-CAA0A774DAFF}"/>
              </a:ext>
            </a:extLst>
          </p:cNvPr>
          <p:cNvSpPr>
            <a:spLocks noGrp="1"/>
          </p:cNvSpPr>
          <p:nvPr>
            <p:custDataLst>
              <p:tags r:id="rId65"/>
            </p:custDataLst>
          </p:nvPr>
        </p:nvSpPr>
        <p:spPr bwMode="auto">
          <a:xfrm>
            <a:off x="8201025" y="2900363"/>
            <a:ext cx="6985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342900" indent="-3429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ctr">
              <a:spcBef>
                <a:spcPct val="0"/>
              </a:spcBef>
              <a:spcAft>
                <a:spcPct val="0"/>
              </a:spcAft>
              <a:buNone/>
              <a:defRPr/>
            </a:pPr>
            <a:fld id="{59F57848-F677-49D1-A8FF-33963919F478}" type="datetime'''''''''''''''''''''''''''''''8'''''''''''''''''''''''''">
              <a:rPr lang="en-US" altLang="en-US" sz="800" smtClean="0">
                <a:solidFill>
                  <a:srgbClr val="000000"/>
                </a:solidFill>
                <a:sym typeface="+mn-lt"/>
              </a:rPr>
              <a:pPr marL="0" lvl="0" indent="0" algn="ctr">
                <a:spcBef>
                  <a:spcPct val="0"/>
                </a:spcBef>
                <a:spcAft>
                  <a:spcPct val="0"/>
                </a:spcAft>
                <a:buNone/>
                <a:defRPr/>
              </a:pPr>
              <a:t>8</a:t>
            </a:fld>
            <a:endParaRPr kumimoji="0" lang="en-US" sz="800" strike="noStrike" kern="1200" spc="0" normalizeH="0" noProof="0" dirty="0">
              <a:ln>
                <a:noFill/>
              </a:ln>
              <a:solidFill>
                <a:srgbClr val="000000"/>
              </a:solidFill>
              <a:effectLst/>
              <a:uLnTx/>
              <a:uFillTx/>
              <a:sym typeface="+mn-lt"/>
            </a:endParaRPr>
          </a:p>
        </p:txBody>
      </p:sp>
      <p:sp>
        <p:nvSpPr>
          <p:cNvPr id="193" name="Text Placeholder 2">
            <a:extLst>
              <a:ext uri="{FF2B5EF4-FFF2-40B4-BE49-F238E27FC236}">
                <a16:creationId xmlns:a16="http://schemas.microsoft.com/office/drawing/2014/main" id="{5933E4DA-40C3-4E15-A709-ECE551849F87}"/>
              </a:ext>
            </a:extLst>
          </p:cNvPr>
          <p:cNvSpPr>
            <a:spLocks noGrp="1"/>
          </p:cNvSpPr>
          <p:nvPr>
            <p:custDataLst>
              <p:tags r:id="rId66"/>
            </p:custDataLst>
          </p:nvPr>
        </p:nvSpPr>
        <p:spPr bwMode="auto">
          <a:xfrm>
            <a:off x="7954963" y="2900363"/>
            <a:ext cx="6985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342900" indent="-3429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ctr">
              <a:spcBef>
                <a:spcPct val="0"/>
              </a:spcBef>
              <a:spcAft>
                <a:spcPct val="0"/>
              </a:spcAft>
              <a:buNone/>
              <a:defRPr/>
            </a:pPr>
            <a:fld id="{2EBABC47-DD0F-478D-A1FF-B73DC5A3D299}" type="datetime'''''''''''''''''''''''''7'''''''''''''''">
              <a:rPr lang="en-US" altLang="en-US" sz="800" smtClean="0">
                <a:solidFill>
                  <a:srgbClr val="000000"/>
                </a:solidFill>
                <a:sym typeface="+mn-lt"/>
              </a:rPr>
              <a:pPr marL="0" lvl="0" indent="0" algn="ctr">
                <a:spcBef>
                  <a:spcPct val="0"/>
                </a:spcBef>
                <a:spcAft>
                  <a:spcPct val="0"/>
                </a:spcAft>
                <a:buNone/>
                <a:defRPr/>
              </a:pPr>
              <a:t>7</a:t>
            </a:fld>
            <a:endParaRPr kumimoji="0" lang="en-US" sz="800" strike="noStrike" kern="1200" spc="0" normalizeH="0" noProof="0" dirty="0">
              <a:ln>
                <a:noFill/>
              </a:ln>
              <a:solidFill>
                <a:srgbClr val="000000"/>
              </a:solidFill>
              <a:effectLst/>
              <a:uLnTx/>
              <a:uFillTx/>
              <a:sym typeface="+mn-lt"/>
            </a:endParaRPr>
          </a:p>
        </p:txBody>
      </p:sp>
      <p:sp>
        <p:nvSpPr>
          <p:cNvPr id="201" name="Text Placeholder 2">
            <a:extLst>
              <a:ext uri="{FF2B5EF4-FFF2-40B4-BE49-F238E27FC236}">
                <a16:creationId xmlns:a16="http://schemas.microsoft.com/office/drawing/2014/main" id="{46FCE937-FECD-44AD-9BDE-8BF9278EFBC5}"/>
              </a:ext>
            </a:extLst>
          </p:cNvPr>
          <p:cNvSpPr>
            <a:spLocks noGrp="1"/>
          </p:cNvSpPr>
          <p:nvPr>
            <p:custDataLst>
              <p:tags r:id="rId67"/>
            </p:custDataLst>
          </p:nvPr>
        </p:nvSpPr>
        <p:spPr bwMode="auto">
          <a:xfrm>
            <a:off x="8447088" y="2900363"/>
            <a:ext cx="6985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342900" indent="-3429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ctr">
              <a:spcBef>
                <a:spcPct val="0"/>
              </a:spcBef>
              <a:spcAft>
                <a:spcPct val="0"/>
              </a:spcAft>
              <a:buNone/>
              <a:defRPr/>
            </a:pPr>
            <a:fld id="{17D4B549-BC4A-450B-8852-0803B6EB62B9}" type="datetime'''''''''''''''''''''9'''''''''''''''">
              <a:rPr lang="en-US" altLang="en-US" sz="800" smtClean="0">
                <a:solidFill>
                  <a:srgbClr val="000000"/>
                </a:solidFill>
                <a:sym typeface="+mn-lt"/>
              </a:rPr>
              <a:pPr marL="0" lvl="0" indent="0" algn="ctr">
                <a:spcBef>
                  <a:spcPct val="0"/>
                </a:spcBef>
                <a:spcAft>
                  <a:spcPct val="0"/>
                </a:spcAft>
                <a:buNone/>
                <a:defRPr/>
              </a:pPr>
              <a:t>9</a:t>
            </a:fld>
            <a:endParaRPr kumimoji="0" lang="en-US" sz="800" strike="noStrike" kern="1200" spc="0" normalizeH="0" noProof="0" dirty="0">
              <a:ln>
                <a:noFill/>
              </a:ln>
              <a:solidFill>
                <a:srgbClr val="000000"/>
              </a:solidFill>
              <a:effectLst/>
              <a:uLnTx/>
              <a:uFillTx/>
              <a:sym typeface="+mn-lt"/>
            </a:endParaRPr>
          </a:p>
        </p:txBody>
      </p:sp>
      <p:sp>
        <p:nvSpPr>
          <p:cNvPr id="194" name="Text Placeholder 2">
            <a:extLst>
              <a:ext uri="{FF2B5EF4-FFF2-40B4-BE49-F238E27FC236}">
                <a16:creationId xmlns:a16="http://schemas.microsoft.com/office/drawing/2014/main" id="{3E1ABE38-1236-4186-93EC-578099D88E6D}"/>
              </a:ext>
            </a:extLst>
          </p:cNvPr>
          <p:cNvSpPr>
            <a:spLocks noGrp="1"/>
          </p:cNvSpPr>
          <p:nvPr>
            <p:custDataLst>
              <p:tags r:id="rId68"/>
            </p:custDataLst>
          </p:nvPr>
        </p:nvSpPr>
        <p:spPr bwMode="auto">
          <a:xfrm>
            <a:off x="6477000" y="2900363"/>
            <a:ext cx="6985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342900" indent="-3429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ctr">
              <a:spcBef>
                <a:spcPct val="0"/>
              </a:spcBef>
              <a:spcAft>
                <a:spcPct val="0"/>
              </a:spcAft>
              <a:buNone/>
              <a:defRPr/>
            </a:pPr>
            <a:fld id="{E42A9F27-084B-44C2-AEC7-E2F873402C4D}" type="datetime'''''''''''1'''''''''''''''''''''''''''''''''''''''''''''''">
              <a:rPr lang="en-US" altLang="en-US" sz="800" smtClean="0">
                <a:solidFill>
                  <a:srgbClr val="000000"/>
                </a:solidFill>
                <a:sym typeface="+mn-lt"/>
              </a:rPr>
              <a:pPr marL="0" lvl="0" indent="0" algn="ctr">
                <a:spcBef>
                  <a:spcPct val="0"/>
                </a:spcBef>
                <a:spcAft>
                  <a:spcPct val="0"/>
                </a:spcAft>
                <a:buNone/>
                <a:defRPr/>
              </a:pPr>
              <a:t>1</a:t>
            </a:fld>
            <a:endParaRPr kumimoji="0" lang="en-US" sz="800" strike="noStrike" kern="1200" spc="0" normalizeH="0" noProof="0" dirty="0">
              <a:ln>
                <a:noFill/>
              </a:ln>
              <a:solidFill>
                <a:srgbClr val="000000"/>
              </a:solidFill>
              <a:effectLst/>
              <a:uLnTx/>
              <a:uFillTx/>
              <a:sym typeface="+mn-lt"/>
            </a:endParaRPr>
          </a:p>
        </p:txBody>
      </p:sp>
      <p:sp>
        <p:nvSpPr>
          <p:cNvPr id="195" name="Text Placeholder 2">
            <a:extLst>
              <a:ext uri="{FF2B5EF4-FFF2-40B4-BE49-F238E27FC236}">
                <a16:creationId xmlns:a16="http://schemas.microsoft.com/office/drawing/2014/main" id="{48AC3FC2-943F-48B0-81E0-FAD599ACD531}"/>
              </a:ext>
            </a:extLst>
          </p:cNvPr>
          <p:cNvSpPr>
            <a:spLocks noGrp="1"/>
          </p:cNvSpPr>
          <p:nvPr>
            <p:custDataLst>
              <p:tags r:id="rId69"/>
            </p:custDataLst>
          </p:nvPr>
        </p:nvSpPr>
        <p:spPr bwMode="auto">
          <a:xfrm>
            <a:off x="6723063" y="2900363"/>
            <a:ext cx="6985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342900" indent="-3429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ctr">
              <a:spcBef>
                <a:spcPct val="0"/>
              </a:spcBef>
              <a:spcAft>
                <a:spcPct val="0"/>
              </a:spcAft>
              <a:buNone/>
              <a:defRPr/>
            </a:pPr>
            <a:fld id="{65DD05C0-565D-4EFE-A3BC-66D1F2B16061}" type="datetime'''2'''''''''''''''''''''''''''''''''''''">
              <a:rPr lang="en-US" altLang="en-US" sz="800" smtClean="0">
                <a:solidFill>
                  <a:srgbClr val="000000"/>
                </a:solidFill>
                <a:sym typeface="+mn-lt"/>
              </a:rPr>
              <a:pPr marL="0" lvl="0" indent="0" algn="ctr">
                <a:spcBef>
                  <a:spcPct val="0"/>
                </a:spcBef>
                <a:spcAft>
                  <a:spcPct val="0"/>
                </a:spcAft>
                <a:buNone/>
                <a:defRPr/>
              </a:pPr>
              <a:t>2</a:t>
            </a:fld>
            <a:endParaRPr kumimoji="0" lang="en-US" sz="800" strike="noStrike" kern="1200" spc="0" normalizeH="0" noProof="0" dirty="0">
              <a:ln>
                <a:noFill/>
              </a:ln>
              <a:solidFill>
                <a:srgbClr val="000000"/>
              </a:solidFill>
              <a:effectLst/>
              <a:uLnTx/>
              <a:uFillTx/>
              <a:sym typeface="+mn-lt"/>
            </a:endParaRPr>
          </a:p>
        </p:txBody>
      </p:sp>
      <p:sp useBgFill="1">
        <p:nvSpPr>
          <p:cNvPr id="196" name="Text Placeholder 2">
            <a:extLst>
              <a:ext uri="{FF2B5EF4-FFF2-40B4-BE49-F238E27FC236}">
                <a16:creationId xmlns:a16="http://schemas.microsoft.com/office/drawing/2014/main" id="{2C0E9DED-C2EA-46F3-BDEC-8F1BF0EDC0AA}"/>
              </a:ext>
            </a:extLst>
          </p:cNvPr>
          <p:cNvSpPr>
            <a:spLocks noGrp="1"/>
          </p:cNvSpPr>
          <p:nvPr>
            <p:custDataLst>
              <p:tags r:id="rId70"/>
            </p:custDataLst>
          </p:nvPr>
        </p:nvSpPr>
        <p:spPr bwMode="gray">
          <a:xfrm>
            <a:off x="6832600" y="1782763"/>
            <a:ext cx="342900" cy="122238"/>
          </a:xfrm>
          <a:prstGeom prst="rect">
            <a:avLst/>
          </a:prstGeom>
          <a:ln>
            <a:noFill/>
          </a:ln>
        </p:spPr>
        <p:txBody>
          <a:bodyPr vert="horz" wrap="none" lIns="14288" tIns="0" rIns="14288" bIns="0" numCol="1" spcCol="0" rtlCol="0" anchor="b" anchorCtr="0">
            <a:noAutofit/>
          </a:bodyPr>
          <a:lstStyle>
            <a:lvl1pPr marL="342900" indent="-3429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ctr">
              <a:spcBef>
                <a:spcPct val="0"/>
              </a:spcBef>
              <a:spcAft>
                <a:spcPct val="0"/>
              </a:spcAft>
              <a:buNone/>
              <a:defRPr/>
            </a:pPr>
            <a:fld id="{7557909C-1B6F-4C04-BB08-09C110BBDC7C}" type="datetime'''''''''''10'''''''''',''4''''3''''''''''''''''''''''''8'''''">
              <a:rPr lang="en-US" altLang="en-US" sz="800" smtClean="0">
                <a:solidFill>
                  <a:srgbClr val="000000"/>
                </a:solidFill>
                <a:sym typeface="+mn-lt"/>
              </a:rPr>
              <a:pPr/>
              <a:t>10,438</a:t>
            </a:fld>
            <a:endParaRPr kumimoji="0" lang="en-US" sz="800" strike="noStrike" kern="1200" spc="0" normalizeH="0" noProof="0" dirty="0">
              <a:ln>
                <a:noFill/>
              </a:ln>
              <a:solidFill>
                <a:srgbClr val="000000"/>
              </a:solidFill>
              <a:effectLst/>
              <a:uLnTx/>
              <a:uFillTx/>
              <a:sym typeface="+mn-lt"/>
            </a:endParaRPr>
          </a:p>
        </p:txBody>
      </p:sp>
      <p:sp>
        <p:nvSpPr>
          <p:cNvPr id="197" name="Text Placeholder 2">
            <a:extLst>
              <a:ext uri="{FF2B5EF4-FFF2-40B4-BE49-F238E27FC236}">
                <a16:creationId xmlns:a16="http://schemas.microsoft.com/office/drawing/2014/main" id="{DA944034-CD6B-4817-9CE3-C2216F0F02FA}"/>
              </a:ext>
            </a:extLst>
          </p:cNvPr>
          <p:cNvSpPr>
            <a:spLocks noGrp="1"/>
          </p:cNvSpPr>
          <p:nvPr>
            <p:custDataLst>
              <p:tags r:id="rId71"/>
            </p:custDataLst>
          </p:nvPr>
        </p:nvSpPr>
        <p:spPr bwMode="auto">
          <a:xfrm>
            <a:off x="6969125" y="2900363"/>
            <a:ext cx="6985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342900" indent="-3429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ctr">
              <a:spcBef>
                <a:spcPct val="0"/>
              </a:spcBef>
              <a:spcAft>
                <a:spcPct val="0"/>
              </a:spcAft>
              <a:buNone/>
              <a:defRPr/>
            </a:pPr>
            <a:fld id="{BAD0C151-853E-4BD5-B65A-826F0F14B7B7}" type="datetime'''''''''''3'''''''''''''''">
              <a:rPr lang="en-US" altLang="en-US" sz="800" smtClean="0">
                <a:solidFill>
                  <a:srgbClr val="000000"/>
                </a:solidFill>
                <a:sym typeface="+mn-lt"/>
              </a:rPr>
              <a:pPr marL="0" lvl="0" indent="0" algn="ctr">
                <a:spcBef>
                  <a:spcPct val="0"/>
                </a:spcBef>
                <a:spcAft>
                  <a:spcPct val="0"/>
                </a:spcAft>
                <a:buNone/>
                <a:defRPr/>
              </a:pPr>
              <a:t>3</a:t>
            </a:fld>
            <a:endParaRPr kumimoji="0" lang="en-US" sz="800" strike="noStrike" kern="1200" spc="0" normalizeH="0" noProof="0" dirty="0">
              <a:ln>
                <a:noFill/>
              </a:ln>
              <a:solidFill>
                <a:srgbClr val="000000"/>
              </a:solidFill>
              <a:effectLst/>
              <a:uLnTx/>
              <a:uFillTx/>
              <a:sym typeface="+mn-lt"/>
            </a:endParaRPr>
          </a:p>
        </p:txBody>
      </p:sp>
      <p:sp>
        <p:nvSpPr>
          <p:cNvPr id="198" name="Text Placeholder 2">
            <a:extLst>
              <a:ext uri="{FF2B5EF4-FFF2-40B4-BE49-F238E27FC236}">
                <a16:creationId xmlns:a16="http://schemas.microsoft.com/office/drawing/2014/main" id="{5D6C77C5-0810-4602-AF34-4E091AA2EA8C}"/>
              </a:ext>
            </a:extLst>
          </p:cNvPr>
          <p:cNvSpPr>
            <a:spLocks noGrp="1"/>
          </p:cNvSpPr>
          <p:nvPr>
            <p:custDataLst>
              <p:tags r:id="rId72"/>
            </p:custDataLst>
          </p:nvPr>
        </p:nvSpPr>
        <p:spPr bwMode="auto">
          <a:xfrm>
            <a:off x="7461250" y="2900363"/>
            <a:ext cx="6985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342900" indent="-3429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ctr">
              <a:spcBef>
                <a:spcPct val="0"/>
              </a:spcBef>
              <a:spcAft>
                <a:spcPct val="0"/>
              </a:spcAft>
              <a:buNone/>
              <a:defRPr/>
            </a:pPr>
            <a:fld id="{A73458E4-CA6A-4EBA-A2C8-15F6C3833AEC}" type="datetime'''''''''''''5'''''''''''''''''''''''''''''''''''''''''''">
              <a:rPr lang="en-US" altLang="en-US" sz="800" smtClean="0">
                <a:solidFill>
                  <a:srgbClr val="000000"/>
                </a:solidFill>
                <a:sym typeface="+mn-lt"/>
              </a:rPr>
              <a:pPr marL="0" lvl="0" indent="0" algn="ctr">
                <a:spcBef>
                  <a:spcPct val="0"/>
                </a:spcBef>
                <a:spcAft>
                  <a:spcPct val="0"/>
                </a:spcAft>
                <a:buNone/>
                <a:defRPr/>
              </a:pPr>
              <a:t>5</a:t>
            </a:fld>
            <a:endParaRPr kumimoji="0" lang="en-US" sz="800" strike="noStrike" kern="1200" spc="0" normalizeH="0" noProof="0" dirty="0">
              <a:ln>
                <a:noFill/>
              </a:ln>
              <a:solidFill>
                <a:srgbClr val="000000"/>
              </a:solidFill>
              <a:effectLst/>
              <a:uLnTx/>
              <a:uFillTx/>
              <a:sym typeface="+mn-lt"/>
            </a:endParaRPr>
          </a:p>
        </p:txBody>
      </p:sp>
      <p:sp>
        <p:nvSpPr>
          <p:cNvPr id="199" name="Text Placeholder 2">
            <a:extLst>
              <a:ext uri="{FF2B5EF4-FFF2-40B4-BE49-F238E27FC236}">
                <a16:creationId xmlns:a16="http://schemas.microsoft.com/office/drawing/2014/main" id="{CE131367-D166-4F63-A8C3-6780EF600123}"/>
              </a:ext>
            </a:extLst>
          </p:cNvPr>
          <p:cNvSpPr>
            <a:spLocks noGrp="1"/>
          </p:cNvSpPr>
          <p:nvPr>
            <p:custDataLst>
              <p:tags r:id="rId73"/>
            </p:custDataLst>
          </p:nvPr>
        </p:nvSpPr>
        <p:spPr bwMode="auto">
          <a:xfrm>
            <a:off x="7708900" y="2900363"/>
            <a:ext cx="6985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342900" indent="-3429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ctr">
              <a:spcBef>
                <a:spcPct val="0"/>
              </a:spcBef>
              <a:spcAft>
                <a:spcPct val="0"/>
              </a:spcAft>
              <a:buNone/>
              <a:defRPr/>
            </a:pPr>
            <a:fld id="{CF16D76F-6C8D-43C9-B0F0-D13F14A0CDB8}" type="datetime'''''''''''''''''''''''''''''''''''''6'''''''''''''''''''">
              <a:rPr lang="en-US" altLang="en-US" sz="800" smtClean="0">
                <a:solidFill>
                  <a:srgbClr val="000000"/>
                </a:solidFill>
                <a:sym typeface="+mn-lt"/>
              </a:rPr>
              <a:pPr marL="0" lvl="0" indent="0" algn="ctr">
                <a:spcBef>
                  <a:spcPct val="0"/>
                </a:spcBef>
                <a:spcAft>
                  <a:spcPct val="0"/>
                </a:spcAft>
                <a:buNone/>
                <a:defRPr/>
              </a:pPr>
              <a:t>6</a:t>
            </a:fld>
            <a:endParaRPr kumimoji="0" lang="en-US" sz="800" strike="noStrike" kern="1200" spc="0" normalizeH="0" noProof="0" dirty="0">
              <a:ln>
                <a:noFill/>
              </a:ln>
              <a:solidFill>
                <a:srgbClr val="000000"/>
              </a:solidFill>
              <a:effectLst/>
              <a:uLnTx/>
              <a:uFillTx/>
              <a:sym typeface="+mn-lt"/>
            </a:endParaRPr>
          </a:p>
        </p:txBody>
      </p:sp>
      <p:sp useBgFill="1">
        <p:nvSpPr>
          <p:cNvPr id="202" name="Text Placeholder 2">
            <a:extLst>
              <a:ext uri="{FF2B5EF4-FFF2-40B4-BE49-F238E27FC236}">
                <a16:creationId xmlns:a16="http://schemas.microsoft.com/office/drawing/2014/main" id="{65C91C06-64B2-414C-9946-540C6622DE59}"/>
              </a:ext>
            </a:extLst>
          </p:cNvPr>
          <p:cNvSpPr>
            <a:spLocks noGrp="1"/>
          </p:cNvSpPr>
          <p:nvPr>
            <p:custDataLst>
              <p:tags r:id="rId74"/>
            </p:custDataLst>
          </p:nvPr>
        </p:nvSpPr>
        <p:spPr bwMode="gray">
          <a:xfrm>
            <a:off x="8556625" y="1662113"/>
            <a:ext cx="342900" cy="122238"/>
          </a:xfrm>
          <a:prstGeom prst="rect">
            <a:avLst/>
          </a:prstGeom>
          <a:ln>
            <a:noFill/>
          </a:ln>
        </p:spPr>
        <p:txBody>
          <a:bodyPr vert="horz" wrap="none" lIns="14288" tIns="0" rIns="14288" bIns="0" numCol="1" spcCol="0" rtlCol="0" anchor="b" anchorCtr="0">
            <a:noAutofit/>
          </a:bodyPr>
          <a:lstStyle>
            <a:lvl1pPr marL="342900" indent="-3429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ctr">
              <a:spcBef>
                <a:spcPct val="0"/>
              </a:spcBef>
              <a:spcAft>
                <a:spcPct val="0"/>
              </a:spcAft>
              <a:buNone/>
              <a:defRPr/>
            </a:pPr>
            <a:fld id="{94824266-70F7-47E3-B9F8-95586EEF5801}" type="datetime'''1''''3'',''''''''''98''''''''''''''''''''''''''''''''''5'">
              <a:rPr lang="en-US" altLang="en-US" sz="800" smtClean="0">
                <a:solidFill>
                  <a:srgbClr val="000000"/>
                </a:solidFill>
                <a:sym typeface="+mn-lt"/>
              </a:rPr>
              <a:pPr/>
              <a:t>13,985</a:t>
            </a:fld>
            <a:endParaRPr kumimoji="0" lang="en-US" sz="800" strike="noStrike" kern="1200" spc="0" normalizeH="0" noProof="0" dirty="0">
              <a:ln>
                <a:noFill/>
              </a:ln>
              <a:solidFill>
                <a:srgbClr val="000000"/>
              </a:solidFill>
              <a:effectLst/>
              <a:uLnTx/>
              <a:uFillTx/>
              <a:sym typeface="+mn-lt"/>
            </a:endParaRPr>
          </a:p>
        </p:txBody>
      </p:sp>
      <p:sp>
        <p:nvSpPr>
          <p:cNvPr id="205" name="Text Placeholder 2">
            <a:extLst>
              <a:ext uri="{FF2B5EF4-FFF2-40B4-BE49-F238E27FC236}">
                <a16:creationId xmlns:a16="http://schemas.microsoft.com/office/drawing/2014/main" id="{7307EAB1-C59A-4971-8BB0-3CFB91D24DB2}"/>
              </a:ext>
            </a:extLst>
          </p:cNvPr>
          <p:cNvSpPr>
            <a:spLocks noGrp="1"/>
          </p:cNvSpPr>
          <p:nvPr>
            <p:custDataLst>
              <p:tags r:id="rId75"/>
            </p:custDataLst>
          </p:nvPr>
        </p:nvSpPr>
        <p:spPr bwMode="auto">
          <a:xfrm>
            <a:off x="7392988" y="1084263"/>
            <a:ext cx="454025" cy="173038"/>
          </a:xfrm>
          <a:prstGeom prst="ellipse">
            <a:avLst/>
          </a:prstGeom>
          <a:solidFill>
            <a:schemeClr val="bg1"/>
          </a:solidFill>
          <a:ln w="9525" algn="ctr">
            <a:solidFill>
              <a:schemeClr val="tx1"/>
            </a:solidFill>
          </a:ln>
        </p:spPr>
        <p:txBody>
          <a:bodyPr vert="horz" wrap="none" lIns="0" tIns="0" rIns="0" bIns="0" numCol="1" spcCol="0" rtlCol="0" anchor="ctr" anchorCtr="0">
            <a:noAutofit/>
          </a:bodyPr>
          <a:lstStyle>
            <a:lvl1pPr marL="342900" indent="-3429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ctr">
              <a:spcBef>
                <a:spcPct val="0"/>
              </a:spcBef>
              <a:spcAft>
                <a:spcPct val="0"/>
              </a:spcAft>
              <a:buNone/>
              <a:defRPr/>
            </a:pPr>
            <a:fld id="{3038C552-D89E-429D-A8B2-681BB6806A35}" type="datetime'''''+''''''''1''57%'''">
              <a:rPr lang="en-US" altLang="en-US" sz="800" b="1" smtClean="0">
                <a:solidFill>
                  <a:srgbClr val="000000"/>
                </a:solidFill>
                <a:sym typeface="+mn-lt"/>
              </a:rPr>
              <a:pPr/>
              <a:t>+157%</a:t>
            </a:fld>
            <a:endParaRPr kumimoji="0" lang="en-US" sz="800" b="1" strike="noStrike" kern="1200" spc="0" normalizeH="0" noProof="0" dirty="0">
              <a:ln>
                <a:noFill/>
              </a:ln>
              <a:solidFill>
                <a:srgbClr val="000000"/>
              </a:solidFill>
              <a:effectLst/>
              <a:uLnTx/>
              <a:uFillTx/>
              <a:sym typeface="+mn-lt"/>
            </a:endParaRPr>
          </a:p>
        </p:txBody>
      </p:sp>
      <p:sp>
        <p:nvSpPr>
          <p:cNvPr id="229" name="Rectangle 228">
            <a:extLst>
              <a:ext uri="{FF2B5EF4-FFF2-40B4-BE49-F238E27FC236}">
                <a16:creationId xmlns:a16="http://schemas.microsoft.com/office/drawing/2014/main" id="{85950C50-93F5-435C-87CB-3DA90E72B83A}"/>
              </a:ext>
            </a:extLst>
          </p:cNvPr>
          <p:cNvSpPr/>
          <p:nvPr/>
        </p:nvSpPr>
        <p:spPr>
          <a:xfrm>
            <a:off x="3175000" y="3073400"/>
            <a:ext cx="27955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ysClr val="windowText" lastClr="000000"/>
                </a:solidFill>
                <a:effectLst/>
                <a:uLnTx/>
                <a:uFillTx/>
                <a:latin typeface="Arial"/>
                <a:ea typeface="+mn-ea"/>
                <a:cs typeface="+mn-cs"/>
              </a:rPr>
              <a:t>Years after farmer (3.5 ha) joins the SDM</a:t>
            </a:r>
          </a:p>
        </p:txBody>
      </p:sp>
      <p:sp>
        <p:nvSpPr>
          <p:cNvPr id="232" name="Rectangle 231">
            <a:extLst>
              <a:ext uri="{FF2B5EF4-FFF2-40B4-BE49-F238E27FC236}">
                <a16:creationId xmlns:a16="http://schemas.microsoft.com/office/drawing/2014/main" id="{36AD57A4-23F4-4595-9548-C2608622C5E2}"/>
              </a:ext>
            </a:extLst>
          </p:cNvPr>
          <p:cNvSpPr/>
          <p:nvPr/>
        </p:nvSpPr>
        <p:spPr>
          <a:xfrm>
            <a:off x="339725" y="825500"/>
            <a:ext cx="2805113" cy="7778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defRPr/>
            </a:pPr>
            <a:r>
              <a:rPr lang="en-US" sz="1000" b="1" dirty="0">
                <a:solidFill>
                  <a:sysClr val="windowText" lastClr="000000"/>
                </a:solidFill>
              </a:rPr>
              <a:t>Opportunity Suppliers</a:t>
            </a:r>
            <a:endParaRPr kumimoji="0" lang="en-US" sz="1000" b="1" i="0" u="none" strike="noStrike" kern="1200" cap="none" spc="0" normalizeH="0" baseline="0" noProof="0" dirty="0">
              <a:ln>
                <a:noFill/>
              </a:ln>
              <a:solidFill>
                <a:sysClr val="windowText" lastClr="000000"/>
              </a:solidFill>
              <a:effectLst/>
              <a:uLnTx/>
              <a:uFillTx/>
              <a:latin typeface="Arial"/>
              <a:ea typeface="+mn-ea"/>
              <a:cs typeface="+mn-cs"/>
            </a:endParaRPr>
          </a:p>
        </p:txBody>
      </p:sp>
      <p:graphicFrame>
        <p:nvGraphicFramePr>
          <p:cNvPr id="334" name="Chart 333">
            <a:extLst>
              <a:ext uri="{FF2B5EF4-FFF2-40B4-BE49-F238E27FC236}">
                <a16:creationId xmlns:a16="http://schemas.microsoft.com/office/drawing/2014/main" id="{FE58545C-A02F-4FA2-B6A0-945505F65C29}"/>
              </a:ext>
            </a:extLst>
          </p:cNvPr>
          <p:cNvGraphicFramePr/>
          <p:nvPr>
            <p:custDataLst>
              <p:tags r:id="rId76"/>
            </p:custDataLst>
            <p:extLst>
              <p:ext uri="{D42A27DB-BD31-4B8C-83A1-F6EECF244321}">
                <p14:modId xmlns:p14="http://schemas.microsoft.com/office/powerpoint/2010/main" val="1831757043"/>
              </p:ext>
            </p:extLst>
          </p:nvPr>
        </p:nvGraphicFramePr>
        <p:xfrm>
          <a:off x="200025" y="1265238"/>
          <a:ext cx="3003550" cy="1685925"/>
        </p:xfrm>
        <a:graphic>
          <a:graphicData uri="http://schemas.openxmlformats.org/drawingml/2006/chart">
            <c:chart xmlns:c="http://schemas.openxmlformats.org/drawingml/2006/chart" xmlns:r="http://schemas.openxmlformats.org/officeDocument/2006/relationships" r:id="rId99"/>
          </a:graphicData>
        </a:graphic>
      </p:graphicFrame>
      <p:cxnSp>
        <p:nvCxnSpPr>
          <p:cNvPr id="234" name="Straight Connector 233">
            <a:extLst>
              <a:ext uri="{FF2B5EF4-FFF2-40B4-BE49-F238E27FC236}">
                <a16:creationId xmlns:a16="http://schemas.microsoft.com/office/drawing/2014/main" id="{B16F5E19-647D-4DC5-AC35-7078E831A094}"/>
              </a:ext>
            </a:extLst>
          </p:cNvPr>
          <p:cNvCxnSpPr/>
          <p:nvPr>
            <p:custDataLst>
              <p:tags r:id="rId77"/>
            </p:custDataLst>
          </p:nvPr>
        </p:nvCxnSpPr>
        <p:spPr bwMode="auto">
          <a:xfrm flipV="1">
            <a:off x="858838" y="1857375"/>
            <a:ext cx="0" cy="433388"/>
          </a:xfrm>
          <a:prstGeom prst="line">
            <a:avLst/>
          </a:prstGeom>
          <a:ln w="12700"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5" name="Straight Connector 234">
            <a:extLst>
              <a:ext uri="{FF2B5EF4-FFF2-40B4-BE49-F238E27FC236}">
                <a16:creationId xmlns:a16="http://schemas.microsoft.com/office/drawing/2014/main" id="{6E3193A7-7F07-4040-96E4-E7BE61A250CF}"/>
              </a:ext>
            </a:extLst>
          </p:cNvPr>
          <p:cNvCxnSpPr/>
          <p:nvPr>
            <p:custDataLst>
              <p:tags r:id="rId78"/>
            </p:custDataLst>
          </p:nvPr>
        </p:nvCxnSpPr>
        <p:spPr bwMode="auto">
          <a:xfrm>
            <a:off x="858838" y="1857375"/>
            <a:ext cx="2143125" cy="0"/>
          </a:xfrm>
          <a:prstGeom prst="line">
            <a:avLst/>
          </a:prstGeom>
          <a:ln w="12700"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6" name="Straight Connector 235">
            <a:extLst>
              <a:ext uri="{FF2B5EF4-FFF2-40B4-BE49-F238E27FC236}">
                <a16:creationId xmlns:a16="http://schemas.microsoft.com/office/drawing/2014/main" id="{B0315E3E-8AA3-4968-95D9-F6AB8157646B}"/>
              </a:ext>
            </a:extLst>
          </p:cNvPr>
          <p:cNvCxnSpPr/>
          <p:nvPr>
            <p:custDataLst>
              <p:tags r:id="rId79"/>
            </p:custDataLst>
          </p:nvPr>
        </p:nvCxnSpPr>
        <p:spPr bwMode="auto">
          <a:xfrm>
            <a:off x="3001963" y="1857375"/>
            <a:ext cx="0" cy="166688"/>
          </a:xfrm>
          <a:prstGeom prst="line">
            <a:avLst/>
          </a:prstGeom>
          <a:ln w="12700" cap="flat" cmpd="sng" algn="ctr">
            <a:solidFill>
              <a:schemeClr val="tx1"/>
            </a:solidFill>
            <a:prstDash val="solid"/>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useBgFill="1">
        <p:nvSpPr>
          <p:cNvPr id="241" name="Text Placeholder 2">
            <a:extLst>
              <a:ext uri="{FF2B5EF4-FFF2-40B4-BE49-F238E27FC236}">
                <a16:creationId xmlns:a16="http://schemas.microsoft.com/office/drawing/2014/main" id="{7173D5DE-3209-477F-AFA3-ED781178630C}"/>
              </a:ext>
            </a:extLst>
          </p:cNvPr>
          <p:cNvSpPr>
            <a:spLocks noGrp="1"/>
          </p:cNvSpPr>
          <p:nvPr>
            <p:custDataLst>
              <p:tags r:id="rId80"/>
            </p:custDataLst>
          </p:nvPr>
        </p:nvSpPr>
        <p:spPr bwMode="gray">
          <a:xfrm>
            <a:off x="1192213" y="2112963"/>
            <a:ext cx="285750" cy="122238"/>
          </a:xfrm>
          <a:prstGeom prst="rect">
            <a:avLst/>
          </a:prstGeom>
          <a:ln>
            <a:noFill/>
          </a:ln>
        </p:spPr>
        <p:txBody>
          <a:bodyPr vert="horz" wrap="none" lIns="14288" tIns="0" rIns="14288" bIns="0" numCol="1" spcCol="0" rtlCol="0" anchor="b" anchorCtr="0">
            <a:noAutofit/>
          </a:bodyPr>
          <a:lstStyle>
            <a:lvl1pPr marL="342900" indent="-3429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ctr">
              <a:spcBef>
                <a:spcPct val="0"/>
              </a:spcBef>
              <a:spcAft>
                <a:spcPct val="0"/>
              </a:spcAft>
              <a:buNone/>
              <a:defRPr/>
            </a:pPr>
            <a:fld id="{6A9B9E7C-2578-46B5-87B7-9244BAB85196}" type="datetime'''''1'''''''''''''''',''''''''3''''''7''''''1'''''''''''''''''">
              <a:rPr lang="en-US" altLang="en-US" sz="800" smtClean="0">
                <a:solidFill>
                  <a:srgbClr val="000000"/>
                </a:solidFill>
                <a:sym typeface="+mn-lt"/>
              </a:rPr>
              <a:pPr/>
              <a:t>1,371</a:t>
            </a:fld>
            <a:endParaRPr kumimoji="0" lang="en-US" sz="800" strike="noStrike" kern="1200" spc="0" normalizeH="0" noProof="0" dirty="0">
              <a:ln>
                <a:noFill/>
              </a:ln>
              <a:solidFill>
                <a:srgbClr val="000000"/>
              </a:solidFill>
              <a:effectLst/>
              <a:uLnTx/>
              <a:uFillTx/>
              <a:sym typeface="+mn-lt"/>
            </a:endParaRPr>
          </a:p>
        </p:txBody>
      </p:sp>
      <p:sp>
        <p:nvSpPr>
          <p:cNvPr id="238" name="Text Placeholder 2">
            <a:extLst>
              <a:ext uri="{FF2B5EF4-FFF2-40B4-BE49-F238E27FC236}">
                <a16:creationId xmlns:a16="http://schemas.microsoft.com/office/drawing/2014/main" id="{325EA0C3-455B-480A-8A8A-600C0416598C}"/>
              </a:ext>
            </a:extLst>
          </p:cNvPr>
          <p:cNvSpPr>
            <a:spLocks noGrp="1"/>
          </p:cNvSpPr>
          <p:nvPr>
            <p:custDataLst>
              <p:tags r:id="rId81"/>
            </p:custDataLst>
          </p:nvPr>
        </p:nvSpPr>
        <p:spPr bwMode="auto">
          <a:xfrm>
            <a:off x="823913" y="2900363"/>
            <a:ext cx="6985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342900" indent="-3429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ctr">
              <a:spcBef>
                <a:spcPct val="0"/>
              </a:spcBef>
              <a:spcAft>
                <a:spcPct val="0"/>
              </a:spcAft>
              <a:buNone/>
              <a:defRPr/>
            </a:pPr>
            <a:fld id="{F935ADF1-1B85-4E1D-A22B-9AA9282FD9C4}" type="datetime'1'''''''''''''''''">
              <a:rPr lang="en-US" altLang="en-US" sz="800" smtClean="0">
                <a:solidFill>
                  <a:srgbClr val="000000"/>
                </a:solidFill>
                <a:sym typeface="+mn-lt"/>
              </a:rPr>
              <a:pPr marL="0" lvl="0" indent="0" algn="ctr">
                <a:spcBef>
                  <a:spcPct val="0"/>
                </a:spcBef>
                <a:spcAft>
                  <a:spcPct val="0"/>
                </a:spcAft>
                <a:buNone/>
                <a:defRPr/>
              </a:pPr>
              <a:t>1</a:t>
            </a:fld>
            <a:endParaRPr kumimoji="0" lang="en-US" sz="800" strike="noStrike" kern="1200" spc="0" normalizeH="0" noProof="0" dirty="0">
              <a:ln>
                <a:noFill/>
              </a:ln>
              <a:solidFill>
                <a:srgbClr val="000000"/>
              </a:solidFill>
              <a:effectLst/>
              <a:uLnTx/>
              <a:uFillTx/>
              <a:sym typeface="+mn-lt"/>
            </a:endParaRPr>
          </a:p>
        </p:txBody>
      </p:sp>
      <p:sp>
        <p:nvSpPr>
          <p:cNvPr id="242" name="Text Placeholder 2">
            <a:extLst>
              <a:ext uri="{FF2B5EF4-FFF2-40B4-BE49-F238E27FC236}">
                <a16:creationId xmlns:a16="http://schemas.microsoft.com/office/drawing/2014/main" id="{E0172FD8-2EEA-4E81-AA6E-5D6DC59C505C}"/>
              </a:ext>
            </a:extLst>
          </p:cNvPr>
          <p:cNvSpPr>
            <a:spLocks noGrp="1"/>
          </p:cNvSpPr>
          <p:nvPr>
            <p:custDataLst>
              <p:tags r:id="rId82"/>
            </p:custDataLst>
          </p:nvPr>
        </p:nvSpPr>
        <p:spPr bwMode="auto">
          <a:xfrm>
            <a:off x="2252663" y="2900363"/>
            <a:ext cx="6985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342900" indent="-3429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ctr">
              <a:spcBef>
                <a:spcPct val="0"/>
              </a:spcBef>
              <a:spcAft>
                <a:spcPct val="0"/>
              </a:spcAft>
              <a:buNone/>
              <a:defRPr/>
            </a:pPr>
            <a:fld id="{8B37F1FF-1572-4380-8401-624663E061CB}" type="datetime'''''7'''''''''''''">
              <a:rPr lang="en-US" altLang="en-US" sz="800" smtClean="0">
                <a:solidFill>
                  <a:srgbClr val="000000"/>
                </a:solidFill>
                <a:sym typeface="+mn-lt"/>
              </a:rPr>
              <a:pPr marL="0" lvl="0" indent="0" algn="ctr">
                <a:spcBef>
                  <a:spcPct val="0"/>
                </a:spcBef>
                <a:spcAft>
                  <a:spcPct val="0"/>
                </a:spcAft>
                <a:buNone/>
                <a:defRPr/>
              </a:pPr>
              <a:t>7</a:t>
            </a:fld>
            <a:endParaRPr kumimoji="0" lang="en-US" sz="800" strike="noStrike" kern="1200" spc="0" normalizeH="0" noProof="0" dirty="0">
              <a:ln>
                <a:noFill/>
              </a:ln>
              <a:solidFill>
                <a:srgbClr val="000000"/>
              </a:solidFill>
              <a:effectLst/>
              <a:uLnTx/>
              <a:uFillTx/>
              <a:sym typeface="+mn-lt"/>
            </a:endParaRPr>
          </a:p>
        </p:txBody>
      </p:sp>
      <p:sp>
        <p:nvSpPr>
          <p:cNvPr id="248" name="Text Placeholder 2">
            <a:extLst>
              <a:ext uri="{FF2B5EF4-FFF2-40B4-BE49-F238E27FC236}">
                <a16:creationId xmlns:a16="http://schemas.microsoft.com/office/drawing/2014/main" id="{94EDFA09-F7B2-4E88-8CBB-89772A1300FC}"/>
              </a:ext>
            </a:extLst>
          </p:cNvPr>
          <p:cNvSpPr>
            <a:spLocks noGrp="1"/>
          </p:cNvSpPr>
          <p:nvPr>
            <p:custDataLst>
              <p:tags r:id="rId83"/>
            </p:custDataLst>
          </p:nvPr>
        </p:nvSpPr>
        <p:spPr bwMode="auto">
          <a:xfrm>
            <a:off x="2938463" y="2900363"/>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342900" indent="-3429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ctr">
              <a:spcBef>
                <a:spcPct val="0"/>
              </a:spcBef>
              <a:spcAft>
                <a:spcPct val="0"/>
              </a:spcAft>
              <a:buNone/>
              <a:defRPr/>
            </a:pPr>
            <a:fld id="{00EB4F3A-024D-4623-9A44-416358087076}" type="datetime'''''''''''''''''''''''''''''''''''1''''''''''''''''''0'''''">
              <a:rPr lang="en-US" altLang="en-US" sz="800" smtClean="0">
                <a:solidFill>
                  <a:srgbClr val="000000"/>
                </a:solidFill>
                <a:sym typeface="+mn-lt"/>
              </a:rPr>
              <a:pPr marL="0" lvl="0" indent="0" algn="ctr">
                <a:spcBef>
                  <a:spcPct val="0"/>
                </a:spcBef>
                <a:spcAft>
                  <a:spcPct val="0"/>
                </a:spcAft>
                <a:buNone/>
                <a:defRPr/>
              </a:pPr>
              <a:t>10</a:t>
            </a:fld>
            <a:endParaRPr kumimoji="0" lang="en-US" sz="800" strike="noStrike" kern="1200" spc="0" normalizeH="0" noProof="0" dirty="0">
              <a:ln>
                <a:noFill/>
              </a:ln>
              <a:solidFill>
                <a:srgbClr val="000000"/>
              </a:solidFill>
              <a:effectLst/>
              <a:uLnTx/>
              <a:uFillTx/>
              <a:sym typeface="+mn-lt"/>
            </a:endParaRPr>
          </a:p>
        </p:txBody>
      </p:sp>
      <p:sp>
        <p:nvSpPr>
          <p:cNvPr id="237" name="Text Placeholder 2">
            <a:extLst>
              <a:ext uri="{FF2B5EF4-FFF2-40B4-BE49-F238E27FC236}">
                <a16:creationId xmlns:a16="http://schemas.microsoft.com/office/drawing/2014/main" id="{B3DABA1E-9291-431E-A3C7-D3B5A609D0CD}"/>
              </a:ext>
            </a:extLst>
          </p:cNvPr>
          <p:cNvSpPr>
            <a:spLocks noGrp="1"/>
          </p:cNvSpPr>
          <p:nvPr>
            <p:custDataLst>
              <p:tags r:id="rId84"/>
            </p:custDataLst>
          </p:nvPr>
        </p:nvSpPr>
        <p:spPr bwMode="auto">
          <a:xfrm>
            <a:off x="1776413" y="2900363"/>
            <a:ext cx="6985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342900" indent="-3429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ctr">
              <a:spcBef>
                <a:spcPct val="0"/>
              </a:spcBef>
              <a:spcAft>
                <a:spcPct val="0"/>
              </a:spcAft>
              <a:buNone/>
              <a:defRPr/>
            </a:pPr>
            <a:fld id="{6029774F-C010-4D80-B8E2-4DFB59E0ADE4}" type="datetime'''''''''''''''''''''''''''''''5'''''''''">
              <a:rPr lang="en-US" altLang="en-US" sz="800" smtClean="0">
                <a:solidFill>
                  <a:srgbClr val="000000"/>
                </a:solidFill>
                <a:sym typeface="+mn-lt"/>
              </a:rPr>
              <a:pPr marL="0" lvl="0" indent="0" algn="ctr">
                <a:spcBef>
                  <a:spcPct val="0"/>
                </a:spcBef>
                <a:spcAft>
                  <a:spcPct val="0"/>
                </a:spcAft>
                <a:buNone/>
                <a:defRPr/>
              </a:pPr>
              <a:t>5</a:t>
            </a:fld>
            <a:endParaRPr kumimoji="0" lang="en-US" sz="800" strike="noStrike" kern="1200" spc="0" normalizeH="0" noProof="0" dirty="0">
              <a:ln>
                <a:noFill/>
              </a:ln>
              <a:solidFill>
                <a:srgbClr val="000000"/>
              </a:solidFill>
              <a:effectLst/>
              <a:uLnTx/>
              <a:uFillTx/>
              <a:sym typeface="+mn-lt"/>
            </a:endParaRPr>
          </a:p>
        </p:txBody>
      </p:sp>
      <p:sp>
        <p:nvSpPr>
          <p:cNvPr id="244" name="Text Placeholder 2">
            <a:extLst>
              <a:ext uri="{FF2B5EF4-FFF2-40B4-BE49-F238E27FC236}">
                <a16:creationId xmlns:a16="http://schemas.microsoft.com/office/drawing/2014/main" id="{0A3E13D0-CF39-4F50-9E38-BBBAD3D8DE14}"/>
              </a:ext>
            </a:extLst>
          </p:cNvPr>
          <p:cNvSpPr>
            <a:spLocks noGrp="1"/>
          </p:cNvSpPr>
          <p:nvPr>
            <p:custDataLst>
              <p:tags r:id="rId85"/>
            </p:custDataLst>
          </p:nvPr>
        </p:nvSpPr>
        <p:spPr bwMode="auto">
          <a:xfrm>
            <a:off x="2014538" y="2900363"/>
            <a:ext cx="6985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342900" indent="-3429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ctr">
              <a:spcBef>
                <a:spcPct val="0"/>
              </a:spcBef>
              <a:spcAft>
                <a:spcPct val="0"/>
              </a:spcAft>
              <a:buNone/>
              <a:defRPr/>
            </a:pPr>
            <a:fld id="{7A41BD7B-7F5A-4F7C-8E01-1580678AA097}" type="datetime'''''''''''''''''''''''''''''''''''''''''''''''''''''6'">
              <a:rPr lang="en-US" altLang="en-US" sz="800" smtClean="0">
                <a:solidFill>
                  <a:srgbClr val="000000"/>
                </a:solidFill>
                <a:sym typeface="+mn-lt"/>
              </a:rPr>
              <a:pPr marL="0" lvl="0" indent="0" algn="ctr">
                <a:spcBef>
                  <a:spcPct val="0"/>
                </a:spcBef>
                <a:spcAft>
                  <a:spcPct val="0"/>
                </a:spcAft>
                <a:buNone/>
                <a:defRPr/>
              </a:pPr>
              <a:t>6</a:t>
            </a:fld>
            <a:endParaRPr kumimoji="0" lang="en-US" sz="800" strike="noStrike" kern="1200" spc="0" normalizeH="0" noProof="0" dirty="0">
              <a:ln>
                <a:noFill/>
              </a:ln>
              <a:solidFill>
                <a:srgbClr val="000000"/>
              </a:solidFill>
              <a:effectLst/>
              <a:uLnTx/>
              <a:uFillTx/>
              <a:sym typeface="+mn-lt"/>
            </a:endParaRPr>
          </a:p>
        </p:txBody>
      </p:sp>
      <p:sp>
        <p:nvSpPr>
          <p:cNvPr id="239" name="Text Placeholder 2">
            <a:extLst>
              <a:ext uri="{FF2B5EF4-FFF2-40B4-BE49-F238E27FC236}">
                <a16:creationId xmlns:a16="http://schemas.microsoft.com/office/drawing/2014/main" id="{09D85AA4-D464-410D-9825-39F7CC87662F}"/>
              </a:ext>
            </a:extLst>
          </p:cNvPr>
          <p:cNvSpPr>
            <a:spLocks noGrp="1"/>
          </p:cNvSpPr>
          <p:nvPr>
            <p:custDataLst>
              <p:tags r:id="rId86"/>
            </p:custDataLst>
          </p:nvPr>
        </p:nvSpPr>
        <p:spPr bwMode="auto">
          <a:xfrm>
            <a:off x="1062038" y="2900363"/>
            <a:ext cx="6985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342900" indent="-3429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ctr">
              <a:spcBef>
                <a:spcPct val="0"/>
              </a:spcBef>
              <a:spcAft>
                <a:spcPct val="0"/>
              </a:spcAft>
              <a:buNone/>
              <a:defRPr/>
            </a:pPr>
            <a:fld id="{B13DAF31-0AC8-4982-8B19-D47B3A7A29CC}" type="datetime'''''''2'''''''''''''''''''''''''''''''''">
              <a:rPr lang="en-US" altLang="en-US" sz="800" smtClean="0">
                <a:solidFill>
                  <a:srgbClr val="000000"/>
                </a:solidFill>
                <a:sym typeface="+mn-lt"/>
              </a:rPr>
              <a:pPr marL="0" lvl="0" indent="0" algn="ctr">
                <a:spcBef>
                  <a:spcPct val="0"/>
                </a:spcBef>
                <a:spcAft>
                  <a:spcPct val="0"/>
                </a:spcAft>
                <a:buNone/>
                <a:defRPr/>
              </a:pPr>
              <a:t>2</a:t>
            </a:fld>
            <a:endParaRPr kumimoji="0" lang="en-US" sz="800" strike="noStrike" kern="1200" spc="0" normalizeH="0" noProof="0" dirty="0">
              <a:ln>
                <a:noFill/>
              </a:ln>
              <a:solidFill>
                <a:srgbClr val="000000"/>
              </a:solidFill>
              <a:effectLst/>
              <a:uLnTx/>
              <a:uFillTx/>
              <a:sym typeface="+mn-lt"/>
            </a:endParaRPr>
          </a:p>
        </p:txBody>
      </p:sp>
      <p:sp>
        <p:nvSpPr>
          <p:cNvPr id="243" name="Text Placeholder 2">
            <a:extLst>
              <a:ext uri="{FF2B5EF4-FFF2-40B4-BE49-F238E27FC236}">
                <a16:creationId xmlns:a16="http://schemas.microsoft.com/office/drawing/2014/main" id="{3EEF9F2C-C974-4E29-908F-63CC4537885D}"/>
              </a:ext>
            </a:extLst>
          </p:cNvPr>
          <p:cNvSpPr>
            <a:spLocks noGrp="1"/>
          </p:cNvSpPr>
          <p:nvPr>
            <p:custDataLst>
              <p:tags r:id="rId87"/>
            </p:custDataLst>
          </p:nvPr>
        </p:nvSpPr>
        <p:spPr bwMode="auto">
          <a:xfrm>
            <a:off x="1300163" y="2900363"/>
            <a:ext cx="6985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342900" indent="-3429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ctr">
              <a:spcBef>
                <a:spcPct val="0"/>
              </a:spcBef>
              <a:spcAft>
                <a:spcPct val="0"/>
              </a:spcAft>
              <a:buNone/>
              <a:defRPr/>
            </a:pPr>
            <a:fld id="{CD76C732-3C50-462C-B6BE-B2D12818B3DB}" type="datetime'''''''''''''''''''''''''''''''''3'''''''''''''''''''''''''''''">
              <a:rPr lang="en-US" altLang="en-US" sz="800" smtClean="0">
                <a:solidFill>
                  <a:srgbClr val="000000"/>
                </a:solidFill>
                <a:sym typeface="+mn-lt"/>
              </a:rPr>
              <a:pPr marL="0" lvl="0" indent="0" algn="ctr">
                <a:spcBef>
                  <a:spcPct val="0"/>
                </a:spcBef>
                <a:spcAft>
                  <a:spcPct val="0"/>
                </a:spcAft>
                <a:buNone/>
                <a:defRPr/>
              </a:pPr>
              <a:t>3</a:t>
            </a:fld>
            <a:endParaRPr kumimoji="0" lang="en-US" sz="800" strike="noStrike" kern="1200" spc="0" normalizeH="0" noProof="0" dirty="0">
              <a:ln>
                <a:noFill/>
              </a:ln>
              <a:solidFill>
                <a:srgbClr val="000000"/>
              </a:solidFill>
              <a:effectLst/>
              <a:uLnTx/>
              <a:uFillTx/>
              <a:sym typeface="+mn-lt"/>
            </a:endParaRPr>
          </a:p>
        </p:txBody>
      </p:sp>
      <p:sp>
        <p:nvSpPr>
          <p:cNvPr id="240" name="Text Placeholder 2">
            <a:extLst>
              <a:ext uri="{FF2B5EF4-FFF2-40B4-BE49-F238E27FC236}">
                <a16:creationId xmlns:a16="http://schemas.microsoft.com/office/drawing/2014/main" id="{053D273D-9B99-4F76-8D60-5DFB662CD906}"/>
              </a:ext>
            </a:extLst>
          </p:cNvPr>
          <p:cNvSpPr>
            <a:spLocks noGrp="1"/>
          </p:cNvSpPr>
          <p:nvPr>
            <p:custDataLst>
              <p:tags r:id="rId88"/>
            </p:custDataLst>
          </p:nvPr>
        </p:nvSpPr>
        <p:spPr bwMode="auto">
          <a:xfrm>
            <a:off x="1538288" y="2900363"/>
            <a:ext cx="6985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342900" indent="-3429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ctr">
              <a:spcBef>
                <a:spcPct val="0"/>
              </a:spcBef>
              <a:spcAft>
                <a:spcPct val="0"/>
              </a:spcAft>
              <a:buNone/>
              <a:defRPr/>
            </a:pPr>
            <a:fld id="{8C8C19F9-4633-47D3-AC1E-5B15207F3921}" type="datetime'''''''''''4'''''''''''''''''''''''''''''''''''''''''''''''''''">
              <a:rPr lang="en-US" altLang="en-US" sz="800" smtClean="0">
                <a:solidFill>
                  <a:srgbClr val="000000"/>
                </a:solidFill>
                <a:sym typeface="+mn-lt"/>
              </a:rPr>
              <a:pPr marL="0" lvl="0" indent="0" algn="ctr">
                <a:spcBef>
                  <a:spcPct val="0"/>
                </a:spcBef>
                <a:spcAft>
                  <a:spcPct val="0"/>
                </a:spcAft>
                <a:buNone/>
                <a:defRPr/>
              </a:pPr>
              <a:t>4</a:t>
            </a:fld>
            <a:endParaRPr kumimoji="0" lang="en-US" sz="800" strike="noStrike" kern="1200" spc="0" normalizeH="0" noProof="0" dirty="0">
              <a:ln>
                <a:noFill/>
              </a:ln>
              <a:solidFill>
                <a:srgbClr val="000000"/>
              </a:solidFill>
              <a:effectLst/>
              <a:uLnTx/>
              <a:uFillTx/>
              <a:sym typeface="+mn-lt"/>
            </a:endParaRPr>
          </a:p>
        </p:txBody>
      </p:sp>
      <p:sp>
        <p:nvSpPr>
          <p:cNvPr id="245" name="Text Placeholder 2">
            <a:extLst>
              <a:ext uri="{FF2B5EF4-FFF2-40B4-BE49-F238E27FC236}">
                <a16:creationId xmlns:a16="http://schemas.microsoft.com/office/drawing/2014/main" id="{DE72B9C5-545A-4481-981E-02B3786BFDF4}"/>
              </a:ext>
            </a:extLst>
          </p:cNvPr>
          <p:cNvSpPr>
            <a:spLocks noGrp="1"/>
          </p:cNvSpPr>
          <p:nvPr>
            <p:custDataLst>
              <p:tags r:id="rId89"/>
            </p:custDataLst>
          </p:nvPr>
        </p:nvSpPr>
        <p:spPr bwMode="auto">
          <a:xfrm>
            <a:off x="2490788" y="2900363"/>
            <a:ext cx="6985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342900" indent="-3429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ctr">
              <a:spcBef>
                <a:spcPct val="0"/>
              </a:spcBef>
              <a:spcAft>
                <a:spcPct val="0"/>
              </a:spcAft>
              <a:buNone/>
              <a:defRPr/>
            </a:pPr>
            <a:fld id="{4559C9CF-D65C-4A9E-B181-B1D552EA8638}" type="datetime'''''''''''''''8'''''''''''''''''''">
              <a:rPr lang="en-US" altLang="en-US" sz="800" smtClean="0">
                <a:solidFill>
                  <a:srgbClr val="000000"/>
                </a:solidFill>
                <a:sym typeface="+mn-lt"/>
              </a:rPr>
              <a:pPr marL="0" lvl="0" indent="0" algn="ctr">
                <a:spcBef>
                  <a:spcPct val="0"/>
                </a:spcBef>
                <a:spcAft>
                  <a:spcPct val="0"/>
                </a:spcAft>
                <a:buNone/>
                <a:defRPr/>
              </a:pPr>
              <a:t>8</a:t>
            </a:fld>
            <a:endParaRPr kumimoji="0" lang="en-US" sz="800" strike="noStrike" kern="1200" spc="0" normalizeH="0" noProof="0" dirty="0">
              <a:ln>
                <a:noFill/>
              </a:ln>
              <a:solidFill>
                <a:srgbClr val="000000"/>
              </a:solidFill>
              <a:effectLst/>
              <a:uLnTx/>
              <a:uFillTx/>
              <a:sym typeface="+mn-lt"/>
            </a:endParaRPr>
          </a:p>
        </p:txBody>
      </p:sp>
      <p:sp>
        <p:nvSpPr>
          <p:cNvPr id="246" name="Text Placeholder 2">
            <a:extLst>
              <a:ext uri="{FF2B5EF4-FFF2-40B4-BE49-F238E27FC236}">
                <a16:creationId xmlns:a16="http://schemas.microsoft.com/office/drawing/2014/main" id="{1B3A453A-83FA-4451-9DDC-049FE1BC4A74}"/>
              </a:ext>
            </a:extLst>
          </p:cNvPr>
          <p:cNvSpPr>
            <a:spLocks noGrp="1"/>
          </p:cNvSpPr>
          <p:nvPr>
            <p:custDataLst>
              <p:tags r:id="rId90"/>
            </p:custDataLst>
          </p:nvPr>
        </p:nvSpPr>
        <p:spPr bwMode="auto">
          <a:xfrm>
            <a:off x="2728913" y="2900363"/>
            <a:ext cx="6985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342900" indent="-3429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ctr">
              <a:spcBef>
                <a:spcPct val="0"/>
              </a:spcBef>
              <a:spcAft>
                <a:spcPct val="0"/>
              </a:spcAft>
              <a:buNone/>
              <a:defRPr/>
            </a:pPr>
            <a:fld id="{F59D96CC-63E3-4129-9496-597F68FFFEB1}" type="datetime'''''''9'">
              <a:rPr lang="en-US" altLang="en-US" sz="800" smtClean="0">
                <a:solidFill>
                  <a:srgbClr val="000000"/>
                </a:solidFill>
                <a:sym typeface="+mn-lt"/>
              </a:rPr>
              <a:pPr marL="0" lvl="0" indent="0" algn="ctr">
                <a:spcBef>
                  <a:spcPct val="0"/>
                </a:spcBef>
                <a:spcAft>
                  <a:spcPct val="0"/>
                </a:spcAft>
                <a:buNone/>
                <a:defRPr/>
              </a:pPr>
              <a:t>9</a:t>
            </a:fld>
            <a:endParaRPr kumimoji="0" lang="en-US" sz="800" strike="noStrike" kern="1200" spc="0" normalizeH="0" noProof="0" dirty="0">
              <a:ln>
                <a:noFill/>
              </a:ln>
              <a:solidFill>
                <a:srgbClr val="000000"/>
              </a:solidFill>
              <a:effectLst/>
              <a:uLnTx/>
              <a:uFillTx/>
              <a:sym typeface="+mn-lt"/>
            </a:endParaRPr>
          </a:p>
        </p:txBody>
      </p:sp>
      <p:sp useBgFill="1">
        <p:nvSpPr>
          <p:cNvPr id="247" name="Text Placeholder 2">
            <a:extLst>
              <a:ext uri="{FF2B5EF4-FFF2-40B4-BE49-F238E27FC236}">
                <a16:creationId xmlns:a16="http://schemas.microsoft.com/office/drawing/2014/main" id="{B7C6100B-032F-4406-AA7F-C5DBB8B06357}"/>
              </a:ext>
            </a:extLst>
          </p:cNvPr>
          <p:cNvSpPr>
            <a:spLocks noGrp="1"/>
          </p:cNvSpPr>
          <p:nvPr>
            <p:custDataLst>
              <p:tags r:id="rId91"/>
            </p:custDataLst>
          </p:nvPr>
        </p:nvSpPr>
        <p:spPr bwMode="gray">
          <a:xfrm>
            <a:off x="2859088" y="2062163"/>
            <a:ext cx="285750" cy="122238"/>
          </a:xfrm>
          <a:prstGeom prst="rect">
            <a:avLst/>
          </a:prstGeom>
          <a:ln>
            <a:noFill/>
          </a:ln>
        </p:spPr>
        <p:txBody>
          <a:bodyPr vert="horz" wrap="none" lIns="14288" tIns="0" rIns="14288" bIns="0" numCol="1" spcCol="0" rtlCol="0" anchor="b" anchorCtr="0">
            <a:noAutofit/>
          </a:bodyPr>
          <a:lstStyle>
            <a:lvl1pPr marL="342900" indent="-3429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ctr">
              <a:spcBef>
                <a:spcPct val="0"/>
              </a:spcBef>
              <a:spcAft>
                <a:spcPct val="0"/>
              </a:spcAft>
              <a:buNone/>
              <a:defRPr/>
            </a:pPr>
            <a:fld id="{B6334194-34CF-4F53-B1E4-3C24EAF24234}" type="datetime'''''''''''''''''''''''''2'',8''''''''''''5''''''''''3'''''''">
              <a:rPr lang="en-US" altLang="en-US" sz="800" smtClean="0">
                <a:solidFill>
                  <a:srgbClr val="000000"/>
                </a:solidFill>
                <a:sym typeface="+mn-lt"/>
              </a:rPr>
              <a:pPr/>
              <a:t>2,853</a:t>
            </a:fld>
            <a:endParaRPr kumimoji="0" lang="en-US" sz="800" strike="noStrike" kern="1200" spc="0" normalizeH="0" noProof="0" dirty="0">
              <a:ln>
                <a:noFill/>
              </a:ln>
              <a:solidFill>
                <a:srgbClr val="000000"/>
              </a:solidFill>
              <a:effectLst/>
              <a:uLnTx/>
              <a:uFillTx/>
              <a:sym typeface="+mn-lt"/>
            </a:endParaRPr>
          </a:p>
        </p:txBody>
      </p:sp>
      <p:sp>
        <p:nvSpPr>
          <p:cNvPr id="249" name="Text Placeholder 2">
            <a:extLst>
              <a:ext uri="{FF2B5EF4-FFF2-40B4-BE49-F238E27FC236}">
                <a16:creationId xmlns:a16="http://schemas.microsoft.com/office/drawing/2014/main" id="{667A5492-BDFE-4914-8B13-40FE20FD4472}"/>
              </a:ext>
            </a:extLst>
          </p:cNvPr>
          <p:cNvSpPr>
            <a:spLocks noGrp="1"/>
          </p:cNvSpPr>
          <p:nvPr>
            <p:custDataLst>
              <p:tags r:id="rId92"/>
            </p:custDataLst>
          </p:nvPr>
        </p:nvSpPr>
        <p:spPr bwMode="auto">
          <a:xfrm>
            <a:off x="1603375" y="1771650"/>
            <a:ext cx="655638" cy="173038"/>
          </a:xfrm>
          <a:prstGeom prst="ellipse">
            <a:avLst/>
          </a:prstGeom>
          <a:solidFill>
            <a:schemeClr val="bg1"/>
          </a:solidFill>
          <a:ln w="9525" algn="ctr">
            <a:solidFill>
              <a:schemeClr val="tx1"/>
            </a:solidFill>
          </a:ln>
        </p:spPr>
        <p:txBody>
          <a:bodyPr vert="horz" wrap="none" lIns="0" tIns="0" rIns="0" bIns="0" numCol="1" spcCol="0" rtlCol="0" anchor="ctr" anchorCtr="0">
            <a:noAutofit/>
          </a:bodyPr>
          <a:lstStyle>
            <a:lvl1pPr marL="342900" indent="-3429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ctr">
              <a:spcBef>
                <a:spcPct val="0"/>
              </a:spcBef>
              <a:spcAft>
                <a:spcPct val="0"/>
              </a:spcAft>
              <a:buNone/>
              <a:defRPr/>
            </a:pPr>
            <a:fld id="{45CC6277-67D1-41ED-8F41-4BBF1D10CEDC}" type="datetime'''''''''''''+1''0'''',''''''46''''''7''%'''''''''''''''''">
              <a:rPr lang="en-US" altLang="en-US" sz="800" b="1" smtClean="0">
                <a:solidFill>
                  <a:srgbClr val="000000"/>
                </a:solidFill>
                <a:sym typeface="+mn-lt"/>
              </a:rPr>
              <a:pPr/>
              <a:t>+10,467%</a:t>
            </a:fld>
            <a:endParaRPr kumimoji="0" lang="en-US" sz="800" b="1" strike="noStrike" kern="1200" spc="0" normalizeH="0" noProof="0" dirty="0">
              <a:ln>
                <a:noFill/>
              </a:ln>
              <a:solidFill>
                <a:srgbClr val="000000"/>
              </a:solidFill>
              <a:effectLst/>
              <a:uLnTx/>
              <a:uFillTx/>
              <a:sym typeface="+mn-lt"/>
            </a:endParaRPr>
          </a:p>
        </p:txBody>
      </p:sp>
    </p:spTree>
    <p:extLst>
      <p:ext uri="{BB962C8B-B14F-4D97-AF65-F5344CB8AC3E}">
        <p14:creationId xmlns:p14="http://schemas.microsoft.com/office/powerpoint/2010/main" val="36143602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F9EB9709-0DDA-410A-B61D-AD858F940783}"/>
              </a:ext>
            </a:extLst>
          </p:cNvPr>
          <p:cNvGraphicFramePr>
            <a:graphicFrameLocks noChangeAspect="1"/>
          </p:cNvGraphicFramePr>
          <p:nvPr>
            <p:custDataLst>
              <p:tags r:id="rId2"/>
            </p:custDataLst>
            <p:extLst>
              <p:ext uri="{D42A27DB-BD31-4B8C-83A1-F6EECF244321}">
                <p14:modId xmlns:p14="http://schemas.microsoft.com/office/powerpoint/2010/main" val="7196900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47602" name="think-cell Slide" r:id="rId36" imgW="351" imgH="351" progId="TCLayout.ActiveDocument.1">
                  <p:embed/>
                </p:oleObj>
              </mc:Choice>
              <mc:Fallback>
                <p:oleObj name="think-cell Slide" r:id="rId36" imgW="351" imgH="351" progId="TCLayout.ActiveDocument.1">
                  <p:embed/>
                  <p:pic>
                    <p:nvPicPr>
                      <p:cNvPr id="0" name=""/>
                      <p:cNvPicPr/>
                      <p:nvPr/>
                    </p:nvPicPr>
                    <p:blipFill>
                      <a:blip r:embed="rId37"/>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6106DF70-6C7E-4F53-B451-C7512B6E3103}"/>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US" sz="800" dirty="0">
              <a:sym typeface="+mn-lt"/>
            </a:endParaRPr>
          </a:p>
        </p:txBody>
      </p:sp>
      <p:sp>
        <p:nvSpPr>
          <p:cNvPr id="2" name="Slide Number Placeholder 1"/>
          <p:cNvSpPr>
            <a:spLocks noGrp="1"/>
          </p:cNvSpPr>
          <p:nvPr>
            <p:ph type="sldNum" sz="quarter" idx="4"/>
          </p:nvPr>
        </p:nvSpPr>
        <p:spPr/>
        <p:txBody>
          <a:bodyPr/>
          <a:lstStyle/>
          <a:p>
            <a:fld id="{94895F93-9E70-4CBF-8144-0BD5504DC31D}" type="slidenum">
              <a:rPr lang="en-US" smtClean="0"/>
              <a:pPr/>
              <a:t>7</a:t>
            </a:fld>
            <a:endParaRPr lang="en-US" dirty="0"/>
          </a:p>
        </p:txBody>
      </p:sp>
      <p:sp>
        <p:nvSpPr>
          <p:cNvPr id="4" name="Title 3">
            <a:extLst>
              <a:ext uri="{FF2B5EF4-FFF2-40B4-BE49-F238E27FC236}">
                <a16:creationId xmlns:a16="http://schemas.microsoft.com/office/drawing/2014/main" id="{B008795D-039D-4998-BC51-23604FEE887F}"/>
              </a:ext>
            </a:extLst>
          </p:cNvPr>
          <p:cNvSpPr>
            <a:spLocks noGrp="1"/>
          </p:cNvSpPr>
          <p:nvPr>
            <p:ph type="title"/>
          </p:nvPr>
        </p:nvSpPr>
        <p:spPr>
          <a:xfrm>
            <a:off x="228600" y="232012"/>
            <a:ext cx="8816975" cy="606188"/>
          </a:xfrm>
        </p:spPr>
        <p:txBody>
          <a:bodyPr/>
          <a:lstStyle/>
          <a:p>
            <a:r>
              <a:rPr lang="nl-NL" dirty="0"/>
              <a:t>Specific service impact: sensitivity analyses</a:t>
            </a:r>
          </a:p>
        </p:txBody>
      </p:sp>
      <p:sp>
        <p:nvSpPr>
          <p:cNvPr id="74" name="Rectangle 73">
            <a:extLst>
              <a:ext uri="{FF2B5EF4-FFF2-40B4-BE49-F238E27FC236}">
                <a16:creationId xmlns:a16="http://schemas.microsoft.com/office/drawing/2014/main" id="{F097DB52-6327-44AB-A361-06192B0CCB4D}"/>
              </a:ext>
            </a:extLst>
          </p:cNvPr>
          <p:cNvSpPr/>
          <p:nvPr/>
        </p:nvSpPr>
        <p:spPr>
          <a:xfrm>
            <a:off x="228600" y="1081087"/>
            <a:ext cx="4079986" cy="2389765"/>
          </a:xfrm>
          <a:prstGeom prst="rect">
            <a:avLst/>
          </a:prstGeom>
          <a:solidFill>
            <a:srgbClr val="D9EAF7"/>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t"/>
          <a:lstStyle/>
          <a:p>
            <a:r>
              <a:rPr lang="en-US" sz="1400" b="1" dirty="0">
                <a:solidFill>
                  <a:schemeClr val="tx2"/>
                </a:solidFill>
              </a:rPr>
              <a:t>Market volatility impact</a:t>
            </a:r>
          </a:p>
          <a:p>
            <a:endParaRPr lang="en-US" sz="1200" dirty="0">
              <a:solidFill>
                <a:schemeClr val="tx2"/>
              </a:solidFill>
            </a:endParaRPr>
          </a:p>
          <a:p>
            <a:pPr algn="just"/>
            <a:r>
              <a:rPr lang="en-US" sz="1100" dirty="0">
                <a:solidFill>
                  <a:schemeClr val="tx1"/>
                </a:solidFill>
              </a:rPr>
              <a:t>Coffee prices are extremely volatile in general, and Colombian mild are no exception. Month to month price fluctuations can be in the double-digit percentages, and between 2011 and 2013 there was a 60% price-per-kg drop. Prices are currently low, and with a global surplus expected for the near future, they could continue to drop further. According to ICO, 2019 average prices are down to 1.19-1.25 USD/Kg, from mid-1.3-1.43 USD/Kg in 2018. Prices are currently stagnant, but other varieties (Robusta and other </a:t>
            </a:r>
            <a:r>
              <a:rPr lang="en-US" sz="1100" dirty="0" err="1">
                <a:solidFill>
                  <a:schemeClr val="tx1"/>
                </a:solidFill>
              </a:rPr>
              <a:t>Milds</a:t>
            </a:r>
            <a:r>
              <a:rPr lang="en-US" sz="1100" dirty="0">
                <a:solidFill>
                  <a:schemeClr val="tx1"/>
                </a:solidFill>
              </a:rPr>
              <a:t>) are seeing their prices fall further.</a:t>
            </a:r>
          </a:p>
        </p:txBody>
      </p:sp>
      <p:sp>
        <p:nvSpPr>
          <p:cNvPr id="158" name="Content Placeholder 13">
            <a:extLst>
              <a:ext uri="{FF2B5EF4-FFF2-40B4-BE49-F238E27FC236}">
                <a16:creationId xmlns:a16="http://schemas.microsoft.com/office/drawing/2014/main" id="{CC0C7527-B7E3-4AB8-AECD-C24BCE2ED7DF}"/>
              </a:ext>
            </a:extLst>
          </p:cNvPr>
          <p:cNvSpPr txBox="1">
            <a:spLocks/>
          </p:cNvSpPr>
          <p:nvPr/>
        </p:nvSpPr>
        <p:spPr>
          <a:xfrm>
            <a:off x="4464412" y="3886200"/>
            <a:ext cx="4393838" cy="2197225"/>
          </a:xfrm>
          <a:prstGeom prst="rect">
            <a:avLst/>
          </a:prstGeom>
          <a:no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72000" rIns="91440" bIns="45720" rtlCol="0" anchor="t" anchorCtr="0">
            <a:noAutofit/>
          </a:bodyPr>
          <a:lstStyle>
            <a:lvl1pPr marL="342900" indent="-3429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6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just">
              <a:spcBef>
                <a:spcPts val="0"/>
              </a:spcBef>
              <a:buNone/>
            </a:pPr>
            <a:r>
              <a:rPr lang="en-US" sz="1100" dirty="0">
                <a:solidFill>
                  <a:schemeClr val="tx1"/>
                </a:solidFill>
              </a:rPr>
              <a:t>SKN Bloom farmers, in the current situation, perform quite well. They have coffee revenues of 7,875 USD per ha, and with prices at very low levels, these farmers are able to remain with a viable business case. However, “Service adopters” and “Opportunity suppliers” are in a more tenuous position, with “Opportunity suppliers” nearly at the minimum wage point. Prices are near decade lows, yet, there is not optimism this will end soon. That being said, the FNC subsidizes farmers if they earn below production costs (currently estimated at COP 700,000 per </a:t>
            </a:r>
            <a:r>
              <a:rPr lang="en-US" sz="1100" dirty="0" err="1">
                <a:solidFill>
                  <a:schemeClr val="tx1"/>
                </a:solidFill>
              </a:rPr>
              <a:t>carga</a:t>
            </a:r>
            <a:r>
              <a:rPr lang="en-US" sz="1100" dirty="0">
                <a:solidFill>
                  <a:schemeClr val="tx1"/>
                </a:solidFill>
              </a:rPr>
              <a:t> or 1.7 USD/kg). Farmers are beginning to seek alternative income sources, such as avocado, but in the near term many farmers will struggle to make a sustainable profit and may be operating at a net loss.</a:t>
            </a:r>
          </a:p>
        </p:txBody>
      </p:sp>
      <p:graphicFrame>
        <p:nvGraphicFramePr>
          <p:cNvPr id="171" name="Chart 170">
            <a:extLst>
              <a:ext uri="{FF2B5EF4-FFF2-40B4-BE49-F238E27FC236}">
                <a16:creationId xmlns:a16="http://schemas.microsoft.com/office/drawing/2014/main" id="{6583B3E3-D61E-4961-9DC9-FE31427D2A56}"/>
              </a:ext>
            </a:extLst>
          </p:cNvPr>
          <p:cNvGraphicFramePr/>
          <p:nvPr>
            <p:custDataLst>
              <p:tags r:id="rId4"/>
            </p:custDataLst>
            <p:extLst>
              <p:ext uri="{D42A27DB-BD31-4B8C-83A1-F6EECF244321}">
                <p14:modId xmlns:p14="http://schemas.microsoft.com/office/powerpoint/2010/main" val="1525556131"/>
              </p:ext>
            </p:extLst>
          </p:nvPr>
        </p:nvGraphicFramePr>
        <p:xfrm>
          <a:off x="549275" y="4064000"/>
          <a:ext cx="3440113" cy="1809750"/>
        </p:xfrm>
        <a:graphic>
          <a:graphicData uri="http://schemas.openxmlformats.org/drawingml/2006/chart">
            <c:chart xmlns:c="http://schemas.openxmlformats.org/drawingml/2006/chart" xmlns:r="http://schemas.openxmlformats.org/officeDocument/2006/relationships" r:id="rId38"/>
          </a:graphicData>
        </a:graphic>
      </p:graphicFrame>
      <p:sp>
        <p:nvSpPr>
          <p:cNvPr id="97" name="Text Placeholder 2">
            <a:extLst>
              <a:ext uri="{FF2B5EF4-FFF2-40B4-BE49-F238E27FC236}">
                <a16:creationId xmlns:a16="http://schemas.microsoft.com/office/drawing/2014/main" id="{E23A25B8-F929-451F-BB43-119F2CAA2E60}"/>
              </a:ext>
            </a:extLst>
          </p:cNvPr>
          <p:cNvSpPr>
            <a:spLocks noGrp="1"/>
          </p:cNvSpPr>
          <p:nvPr>
            <p:custDataLst>
              <p:tags r:id="rId5"/>
            </p:custDataLst>
          </p:nvPr>
        </p:nvSpPr>
        <p:spPr bwMode="gray">
          <a:xfrm>
            <a:off x="388938" y="4321175"/>
            <a:ext cx="142875" cy="1222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342900" indent="-3429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spcBef>
                <a:spcPct val="0"/>
              </a:spcBef>
              <a:spcAft>
                <a:spcPct val="0"/>
              </a:spcAft>
              <a:buNone/>
            </a:pPr>
            <a:fld id="{6BF81A7B-C485-4BC2-ACC3-B3457F1744C2}" type="datetime'''''''''''3''''.''''''''''''''0'''">
              <a:rPr lang="en-US" altLang="en-US" sz="800" smtClean="0"/>
              <a:pPr/>
              <a:t>3.0</a:t>
            </a:fld>
            <a:endParaRPr lang="en-US" sz="800" dirty="0">
              <a:sym typeface="+mn-lt"/>
            </a:endParaRPr>
          </a:p>
        </p:txBody>
      </p:sp>
      <p:sp>
        <p:nvSpPr>
          <p:cNvPr id="68" name="Text Placeholder 2">
            <a:extLst>
              <a:ext uri="{FF2B5EF4-FFF2-40B4-BE49-F238E27FC236}">
                <a16:creationId xmlns:a16="http://schemas.microsoft.com/office/drawing/2014/main" id="{900C95C7-B1C5-4752-8679-0C6CABA85529}"/>
              </a:ext>
            </a:extLst>
          </p:cNvPr>
          <p:cNvSpPr>
            <a:spLocks noGrp="1"/>
          </p:cNvSpPr>
          <p:nvPr>
            <p:custDataLst>
              <p:tags r:id="rId6"/>
            </p:custDataLst>
          </p:nvPr>
        </p:nvSpPr>
        <p:spPr bwMode="gray">
          <a:xfrm>
            <a:off x="388938" y="5026025"/>
            <a:ext cx="142875" cy="1222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342900" indent="-3429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spcBef>
                <a:spcPct val="0"/>
              </a:spcBef>
              <a:spcAft>
                <a:spcPct val="0"/>
              </a:spcAft>
              <a:buNone/>
            </a:pPr>
            <a:fld id="{93B2AD39-142C-4A80-8878-1158441C77C7}" type="datetime'''1''''''''''''''''''''''''''''''''.''''''''''5'''''''''''">
              <a:rPr lang="en-US" altLang="en-US" sz="800" smtClean="0"/>
              <a:pPr/>
              <a:t>1.5</a:t>
            </a:fld>
            <a:endParaRPr lang="en-US" sz="800" dirty="0">
              <a:sym typeface="+mn-lt"/>
            </a:endParaRPr>
          </a:p>
        </p:txBody>
      </p:sp>
      <p:sp>
        <p:nvSpPr>
          <p:cNvPr id="102" name="Text Placeholder 2">
            <a:extLst>
              <a:ext uri="{FF2B5EF4-FFF2-40B4-BE49-F238E27FC236}">
                <a16:creationId xmlns:a16="http://schemas.microsoft.com/office/drawing/2014/main" id="{771CC708-C221-4D24-A53F-E01A21109A83}"/>
              </a:ext>
            </a:extLst>
          </p:cNvPr>
          <p:cNvSpPr>
            <a:spLocks noGrp="1"/>
          </p:cNvSpPr>
          <p:nvPr>
            <p:custDataLst>
              <p:tags r:id="rId7"/>
            </p:custDataLst>
          </p:nvPr>
        </p:nvSpPr>
        <p:spPr bwMode="gray">
          <a:xfrm>
            <a:off x="388938" y="4556125"/>
            <a:ext cx="142875" cy="1222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342900" indent="-3429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spcBef>
                <a:spcPct val="0"/>
              </a:spcBef>
              <a:spcAft>
                <a:spcPct val="0"/>
              </a:spcAft>
              <a:buNone/>
            </a:pPr>
            <a:fld id="{9006B0A9-1934-437A-A5C2-CB8F7511BF0E}" type="datetime'2''''''''''''''''''.''''''''''''''''''''5'''''''''''''''''''">
              <a:rPr lang="en-US" altLang="en-US" sz="800" smtClean="0"/>
              <a:pPr/>
              <a:t>2.5</a:t>
            </a:fld>
            <a:endParaRPr lang="en-US" sz="800" dirty="0">
              <a:sym typeface="+mn-lt"/>
            </a:endParaRPr>
          </a:p>
        </p:txBody>
      </p:sp>
      <p:sp>
        <p:nvSpPr>
          <p:cNvPr id="69" name="Text Placeholder 2">
            <a:extLst>
              <a:ext uri="{FF2B5EF4-FFF2-40B4-BE49-F238E27FC236}">
                <a16:creationId xmlns:a16="http://schemas.microsoft.com/office/drawing/2014/main" id="{90D4DE10-659E-4A3D-9CDA-E4A4B83F6C4A}"/>
              </a:ext>
            </a:extLst>
          </p:cNvPr>
          <p:cNvSpPr>
            <a:spLocks noGrp="1"/>
          </p:cNvSpPr>
          <p:nvPr>
            <p:custDataLst>
              <p:tags r:id="rId8"/>
            </p:custDataLst>
          </p:nvPr>
        </p:nvSpPr>
        <p:spPr bwMode="gray">
          <a:xfrm>
            <a:off x="388938" y="5730875"/>
            <a:ext cx="142875" cy="1222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342900" indent="-3429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spcBef>
                <a:spcPct val="0"/>
              </a:spcBef>
              <a:spcAft>
                <a:spcPct val="0"/>
              </a:spcAft>
              <a:buNone/>
            </a:pPr>
            <a:fld id="{85E7EBED-1BEB-4EBE-ABE4-5BA4473D4FC1}" type="datetime'''''''''''''''''''''''''0.''0'''''''''''''''''''''''''''">
              <a:rPr lang="en-US" altLang="en-US" sz="800" smtClean="0"/>
              <a:pPr/>
              <a:t>0.0</a:t>
            </a:fld>
            <a:endParaRPr lang="en-US" sz="800" dirty="0">
              <a:sym typeface="+mn-lt"/>
            </a:endParaRPr>
          </a:p>
        </p:txBody>
      </p:sp>
      <p:sp>
        <p:nvSpPr>
          <p:cNvPr id="98" name="Text Placeholder 2">
            <a:extLst>
              <a:ext uri="{FF2B5EF4-FFF2-40B4-BE49-F238E27FC236}">
                <a16:creationId xmlns:a16="http://schemas.microsoft.com/office/drawing/2014/main" id="{42B5FD16-08AF-46AA-BFEE-8B296140B83D}"/>
              </a:ext>
            </a:extLst>
          </p:cNvPr>
          <p:cNvSpPr>
            <a:spLocks noGrp="1"/>
          </p:cNvSpPr>
          <p:nvPr>
            <p:custDataLst>
              <p:tags r:id="rId9"/>
            </p:custDataLst>
          </p:nvPr>
        </p:nvSpPr>
        <p:spPr bwMode="gray">
          <a:xfrm>
            <a:off x="388938" y="5495925"/>
            <a:ext cx="142875" cy="1222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342900" indent="-3429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spcBef>
                <a:spcPct val="0"/>
              </a:spcBef>
              <a:spcAft>
                <a:spcPct val="0"/>
              </a:spcAft>
              <a:buNone/>
            </a:pPr>
            <a:fld id="{D00B66DE-422D-4F65-8E34-7E370C4B1424}" type="datetime'''''''''''''''''0''''''''''''''''''''''''''''''''.''5'">
              <a:rPr lang="en-US" altLang="en-US" sz="800" smtClean="0"/>
              <a:pPr/>
              <a:t>0.5</a:t>
            </a:fld>
            <a:endParaRPr lang="en-US" sz="800" dirty="0">
              <a:sym typeface="+mn-lt"/>
            </a:endParaRPr>
          </a:p>
        </p:txBody>
      </p:sp>
      <p:sp>
        <p:nvSpPr>
          <p:cNvPr id="99" name="Text Placeholder 2">
            <a:extLst>
              <a:ext uri="{FF2B5EF4-FFF2-40B4-BE49-F238E27FC236}">
                <a16:creationId xmlns:a16="http://schemas.microsoft.com/office/drawing/2014/main" id="{41F734CE-6EA0-4E17-86A3-90E52FFFAB4A}"/>
              </a:ext>
            </a:extLst>
          </p:cNvPr>
          <p:cNvSpPr>
            <a:spLocks noGrp="1"/>
          </p:cNvSpPr>
          <p:nvPr>
            <p:custDataLst>
              <p:tags r:id="rId10"/>
            </p:custDataLst>
          </p:nvPr>
        </p:nvSpPr>
        <p:spPr bwMode="gray">
          <a:xfrm>
            <a:off x="388938" y="4086225"/>
            <a:ext cx="142875" cy="1222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342900" indent="-3429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spcBef>
                <a:spcPct val="0"/>
              </a:spcBef>
              <a:spcAft>
                <a:spcPct val="0"/>
              </a:spcAft>
              <a:buNone/>
            </a:pPr>
            <a:fld id="{F6A02880-D55E-4F49-B183-D2A680A2AE00}" type="datetime'''''3''''''''''.''''''''5'''">
              <a:rPr lang="en-US" altLang="en-US" sz="800" smtClean="0"/>
              <a:pPr/>
              <a:t>3.5</a:t>
            </a:fld>
            <a:endParaRPr lang="en-US" sz="800" dirty="0">
              <a:sym typeface="+mn-lt"/>
            </a:endParaRPr>
          </a:p>
        </p:txBody>
      </p:sp>
      <p:sp>
        <p:nvSpPr>
          <p:cNvPr id="101" name="Text Placeholder 2">
            <a:extLst>
              <a:ext uri="{FF2B5EF4-FFF2-40B4-BE49-F238E27FC236}">
                <a16:creationId xmlns:a16="http://schemas.microsoft.com/office/drawing/2014/main" id="{5062FA41-48B7-41DF-8828-35B984D03BE5}"/>
              </a:ext>
            </a:extLst>
          </p:cNvPr>
          <p:cNvSpPr>
            <a:spLocks noGrp="1"/>
          </p:cNvSpPr>
          <p:nvPr>
            <p:custDataLst>
              <p:tags r:id="rId11"/>
            </p:custDataLst>
          </p:nvPr>
        </p:nvSpPr>
        <p:spPr bwMode="gray">
          <a:xfrm>
            <a:off x="388938" y="4791075"/>
            <a:ext cx="142875" cy="1222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342900" indent="-3429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spcBef>
                <a:spcPct val="0"/>
              </a:spcBef>
              <a:spcAft>
                <a:spcPct val="0"/>
              </a:spcAft>
              <a:buNone/>
            </a:pPr>
            <a:fld id="{39039872-A142-427E-ABC7-89F92E6DC64E}" type="datetime'''''''''''''2''''''''''''''''''.''''''''''''''''''0'''''''''">
              <a:rPr lang="en-US" altLang="en-US" sz="800" smtClean="0"/>
              <a:pPr/>
              <a:t>2.0</a:t>
            </a:fld>
            <a:endParaRPr lang="en-US" sz="800" dirty="0">
              <a:sym typeface="+mn-lt"/>
            </a:endParaRPr>
          </a:p>
        </p:txBody>
      </p:sp>
      <p:sp>
        <p:nvSpPr>
          <p:cNvPr id="100" name="Text Placeholder 2">
            <a:extLst>
              <a:ext uri="{FF2B5EF4-FFF2-40B4-BE49-F238E27FC236}">
                <a16:creationId xmlns:a16="http://schemas.microsoft.com/office/drawing/2014/main" id="{4B53A5D1-D825-4B7B-9F80-D750A1463D00}"/>
              </a:ext>
            </a:extLst>
          </p:cNvPr>
          <p:cNvSpPr>
            <a:spLocks noGrp="1"/>
          </p:cNvSpPr>
          <p:nvPr>
            <p:custDataLst>
              <p:tags r:id="rId12"/>
            </p:custDataLst>
          </p:nvPr>
        </p:nvSpPr>
        <p:spPr bwMode="gray">
          <a:xfrm>
            <a:off x="388938" y="5260975"/>
            <a:ext cx="142875" cy="1222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342900" indent="-3429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spcBef>
                <a:spcPct val="0"/>
              </a:spcBef>
              <a:spcAft>
                <a:spcPct val="0"/>
              </a:spcAft>
              <a:buNone/>
            </a:pPr>
            <a:fld id="{7040990B-3DDE-42D6-8089-843EFEC67E21}" type="datetime'''''''''''''1''''''''''''''''''''''''''''''''.''''''''''0'''">
              <a:rPr lang="en-US" altLang="en-US" sz="800" smtClean="0"/>
              <a:pPr/>
              <a:t>1.0</a:t>
            </a:fld>
            <a:endParaRPr lang="en-US" sz="800" dirty="0">
              <a:sym typeface="+mn-lt"/>
            </a:endParaRPr>
          </a:p>
        </p:txBody>
      </p:sp>
      <p:cxnSp>
        <p:nvCxnSpPr>
          <p:cNvPr id="103" name="Straight Connector 102">
            <a:extLst>
              <a:ext uri="{FF2B5EF4-FFF2-40B4-BE49-F238E27FC236}">
                <a16:creationId xmlns:a16="http://schemas.microsoft.com/office/drawing/2014/main" id="{720B3340-16C6-4D07-B493-CD34805FDC9D}"/>
              </a:ext>
            </a:extLst>
          </p:cNvPr>
          <p:cNvCxnSpPr/>
          <p:nvPr>
            <p:custDataLst>
              <p:tags r:id="rId13"/>
            </p:custDataLst>
          </p:nvPr>
        </p:nvCxnSpPr>
        <p:spPr bwMode="auto">
          <a:xfrm>
            <a:off x="2384425" y="4321175"/>
            <a:ext cx="1641475" cy="0"/>
          </a:xfrm>
          <a:prstGeom prst="line">
            <a:avLst/>
          </a:prstGeom>
          <a:ln w="6350" cap="flat" cmpd="sng" algn="ctr">
            <a:solidFill>
              <a:schemeClr val="tx1"/>
            </a:solidFill>
            <a:prstDash val="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1BBF1800-6D7C-47B2-B2E4-A4649B579EE7}"/>
              </a:ext>
            </a:extLst>
          </p:cNvPr>
          <p:cNvCxnSpPr/>
          <p:nvPr>
            <p:custDataLst>
              <p:tags r:id="rId14"/>
            </p:custDataLst>
          </p:nvPr>
        </p:nvCxnSpPr>
        <p:spPr bwMode="auto">
          <a:xfrm>
            <a:off x="2951163" y="5195888"/>
            <a:ext cx="1074738" cy="0"/>
          </a:xfrm>
          <a:prstGeom prst="line">
            <a:avLst/>
          </a:prstGeom>
          <a:ln w="6350" cap="flat" cmpd="sng" algn="ctr">
            <a:solidFill>
              <a:schemeClr val="tx1"/>
            </a:solidFill>
            <a:prstDash val="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E088A1CE-BE8C-4A50-9594-CF88B4C514B0}"/>
              </a:ext>
            </a:extLst>
          </p:cNvPr>
          <p:cNvCxnSpPr/>
          <p:nvPr>
            <p:custDataLst>
              <p:tags r:id="rId15"/>
            </p:custDataLst>
          </p:nvPr>
        </p:nvCxnSpPr>
        <p:spPr bwMode="auto">
          <a:xfrm>
            <a:off x="3983038" y="4318000"/>
            <a:ext cx="0" cy="881063"/>
          </a:xfrm>
          <a:prstGeom prst="line">
            <a:avLst/>
          </a:prstGeom>
          <a:ln w="28575" cap="flat" cmpd="sng" algn="ctr">
            <a:solidFill>
              <a:schemeClr val="tx1"/>
            </a:solidFill>
            <a:prstDash val="solid"/>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5" name="Text Placeholder 2">
            <a:extLst>
              <a:ext uri="{FF2B5EF4-FFF2-40B4-BE49-F238E27FC236}">
                <a16:creationId xmlns:a16="http://schemas.microsoft.com/office/drawing/2014/main" id="{21DAF798-F543-4CC7-86BE-115C0CBD3A51}"/>
              </a:ext>
            </a:extLst>
          </p:cNvPr>
          <p:cNvSpPr>
            <a:spLocks noGrp="1"/>
          </p:cNvSpPr>
          <p:nvPr>
            <p:custDataLst>
              <p:tags r:id="rId16"/>
            </p:custDataLst>
          </p:nvPr>
        </p:nvSpPr>
        <p:spPr bwMode="auto">
          <a:xfrm>
            <a:off x="1179513" y="5824538"/>
            <a:ext cx="177800" cy="24447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t" anchorCtr="0">
            <a:noAutofit/>
          </a:bodyPr>
          <a:lstStyle>
            <a:lvl1pPr marL="342900" indent="-3429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727FFCBE-538D-4C68-8FFD-E83751FBFB34}" type="datetime'''''J''''a''''''''''''''''''''n'''''''' ''''''''''''''0''''6'">
              <a:rPr lang="en-US" altLang="en-US" sz="800" smtClean="0"/>
              <a:pPr/>
              <a:t>Jan 06</a:t>
            </a:fld>
            <a:endParaRPr lang="en-US" sz="800" dirty="0">
              <a:sym typeface="+mn-lt"/>
            </a:endParaRPr>
          </a:p>
        </p:txBody>
      </p:sp>
      <p:sp>
        <p:nvSpPr>
          <p:cNvPr id="112" name="Text Placeholder 2">
            <a:extLst>
              <a:ext uri="{FF2B5EF4-FFF2-40B4-BE49-F238E27FC236}">
                <a16:creationId xmlns:a16="http://schemas.microsoft.com/office/drawing/2014/main" id="{276194DE-E46A-401F-A3E3-E13729BEDD4D}"/>
              </a:ext>
            </a:extLst>
          </p:cNvPr>
          <p:cNvSpPr>
            <a:spLocks noGrp="1"/>
          </p:cNvSpPr>
          <p:nvPr>
            <p:custDataLst>
              <p:tags r:id="rId17"/>
            </p:custDataLst>
          </p:nvPr>
        </p:nvSpPr>
        <p:spPr bwMode="auto">
          <a:xfrm>
            <a:off x="185738" y="4794250"/>
            <a:ext cx="122238" cy="350838"/>
          </a:xfrm>
          <a:prstGeom prst="rect">
            <a:avLst/>
          </a:prstGeom>
          <a:noFill/>
          <a:ln>
            <a:noFill/>
          </a:ln>
          <a:extLst>
            <a:ext uri="{909E8E84-426E-40DD-AFC4-6F175D3DCCD1}">
              <a14:hiddenFill xmlns:a14="http://schemas.microsoft.com/office/drawing/2010/main">
                <a:solidFill>
                  <a:scrgbClr r="0" g="0" b="0"/>
                </a:solidFill>
              </a14:hiddenFill>
            </a:ext>
          </a:extLst>
        </p:spPr>
        <p:txBody>
          <a:bodyPr vert="vert270" wrap="none" lIns="0" tIns="0" rIns="0" bIns="0" numCol="1" spcCol="0" rtlCol="0" anchor="b" anchorCtr="0">
            <a:noAutofit/>
          </a:bodyPr>
          <a:lstStyle>
            <a:lvl1pPr marL="342900" indent="-3429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r>
              <a:rPr lang="en-GB" altLang="en-US" sz="800" dirty="0">
                <a:sym typeface="+mn-lt"/>
              </a:rPr>
              <a:t>USD/kg</a:t>
            </a:r>
            <a:endParaRPr lang="en-GB" sz="800" dirty="0">
              <a:sym typeface="+mn-lt"/>
            </a:endParaRPr>
          </a:p>
        </p:txBody>
      </p:sp>
      <p:sp>
        <p:nvSpPr>
          <p:cNvPr id="132" name="Text Placeholder 2">
            <a:extLst>
              <a:ext uri="{FF2B5EF4-FFF2-40B4-BE49-F238E27FC236}">
                <a16:creationId xmlns:a16="http://schemas.microsoft.com/office/drawing/2014/main" id="{11954DBA-B5DD-4187-A134-A5844A49C363}"/>
              </a:ext>
            </a:extLst>
          </p:cNvPr>
          <p:cNvSpPr>
            <a:spLocks noGrp="1"/>
          </p:cNvSpPr>
          <p:nvPr>
            <p:custDataLst>
              <p:tags r:id="rId18"/>
            </p:custDataLst>
          </p:nvPr>
        </p:nvSpPr>
        <p:spPr bwMode="auto">
          <a:xfrm>
            <a:off x="2454275" y="5824538"/>
            <a:ext cx="177800" cy="24447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t" anchorCtr="0">
            <a:noAutofit/>
          </a:bodyPr>
          <a:lstStyle>
            <a:lvl1pPr marL="342900" indent="-3429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565097FE-CBBC-4EBE-B73D-6DE3CC444460}" type="datetime'''''''''''''''''J''''a''n'''''''' ''''1''2'''">
              <a:rPr lang="en-US" altLang="en-US" sz="800" smtClean="0"/>
              <a:pPr/>
              <a:t>Jan 12</a:t>
            </a:fld>
            <a:endParaRPr lang="en-US" sz="800" dirty="0">
              <a:sym typeface="+mn-lt"/>
            </a:endParaRPr>
          </a:p>
        </p:txBody>
      </p:sp>
      <p:sp>
        <p:nvSpPr>
          <p:cNvPr id="113" name="Text Placeholder 2">
            <a:extLst>
              <a:ext uri="{FF2B5EF4-FFF2-40B4-BE49-F238E27FC236}">
                <a16:creationId xmlns:a16="http://schemas.microsoft.com/office/drawing/2014/main" id="{764884A5-D060-4D6B-8774-500870AAD235}"/>
              </a:ext>
            </a:extLst>
          </p:cNvPr>
          <p:cNvSpPr>
            <a:spLocks noGrp="1"/>
          </p:cNvSpPr>
          <p:nvPr>
            <p:custDataLst>
              <p:tags r:id="rId19"/>
            </p:custDataLst>
          </p:nvPr>
        </p:nvSpPr>
        <p:spPr bwMode="auto">
          <a:xfrm>
            <a:off x="542925" y="5824538"/>
            <a:ext cx="177800" cy="24447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t" anchorCtr="0">
            <a:noAutofit/>
          </a:bodyPr>
          <a:lstStyle>
            <a:lvl1pPr marL="342900" indent="-3429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4CE911E0-B840-4025-AF44-EBDB2A190424}" type="datetime'J''''''''''''''''''a''''''n'''''''' ''''''''''''''''0''''3'''">
              <a:rPr lang="en-US" altLang="en-US" sz="800" smtClean="0"/>
              <a:pPr/>
              <a:t>Jan 03</a:t>
            </a:fld>
            <a:endParaRPr lang="en-US" sz="800" dirty="0">
              <a:sym typeface="+mn-lt"/>
            </a:endParaRPr>
          </a:p>
        </p:txBody>
      </p:sp>
      <p:sp>
        <p:nvSpPr>
          <p:cNvPr id="114" name="Text Placeholder 2">
            <a:extLst>
              <a:ext uri="{FF2B5EF4-FFF2-40B4-BE49-F238E27FC236}">
                <a16:creationId xmlns:a16="http://schemas.microsoft.com/office/drawing/2014/main" id="{2613F0AC-049A-49D4-994A-79CF95312040}"/>
              </a:ext>
            </a:extLst>
          </p:cNvPr>
          <p:cNvSpPr>
            <a:spLocks noGrp="1"/>
          </p:cNvSpPr>
          <p:nvPr>
            <p:custDataLst>
              <p:tags r:id="rId20"/>
            </p:custDataLst>
          </p:nvPr>
        </p:nvSpPr>
        <p:spPr bwMode="auto">
          <a:xfrm>
            <a:off x="755650" y="5824538"/>
            <a:ext cx="177800" cy="24447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t" anchorCtr="0">
            <a:noAutofit/>
          </a:bodyPr>
          <a:lstStyle>
            <a:lvl1pPr marL="342900" indent="-3429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2D7B47B9-A1F4-4156-B2C1-6546E1DB44A7}" type="datetime'''''''''''''J''a''n'''' ''''''''''''''''''''04'''''''''''''">
              <a:rPr lang="en-US" altLang="en-US" sz="800" smtClean="0"/>
              <a:pPr/>
              <a:t>Jan 04</a:t>
            </a:fld>
            <a:endParaRPr lang="en-US" sz="800" dirty="0">
              <a:sym typeface="+mn-lt"/>
            </a:endParaRPr>
          </a:p>
        </p:txBody>
      </p:sp>
      <p:sp>
        <p:nvSpPr>
          <p:cNvPr id="106" name="Text Placeholder 2">
            <a:extLst>
              <a:ext uri="{FF2B5EF4-FFF2-40B4-BE49-F238E27FC236}">
                <a16:creationId xmlns:a16="http://schemas.microsoft.com/office/drawing/2014/main" id="{5C9DB7C9-64FB-44C0-A20E-F59C2DC2595A}"/>
              </a:ext>
            </a:extLst>
          </p:cNvPr>
          <p:cNvSpPr>
            <a:spLocks noGrp="1"/>
          </p:cNvSpPr>
          <p:nvPr>
            <p:custDataLst>
              <p:tags r:id="rId21"/>
            </p:custDataLst>
          </p:nvPr>
        </p:nvSpPr>
        <p:spPr bwMode="auto">
          <a:xfrm>
            <a:off x="968375" y="5824538"/>
            <a:ext cx="177800" cy="24447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t" anchorCtr="0">
            <a:noAutofit/>
          </a:bodyPr>
          <a:lstStyle>
            <a:lvl1pPr marL="342900" indent="-3429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4BE13E53-A5BC-42DF-8B07-F95E18464C4F}" type="datetime'''''''''''J''''''''''''''''''a''''''n'' ''0''''''5'''''">
              <a:rPr lang="en-US" altLang="en-US" sz="800" smtClean="0"/>
              <a:pPr/>
              <a:t>Jan 05</a:t>
            </a:fld>
            <a:endParaRPr lang="en-US" sz="800" dirty="0">
              <a:sym typeface="+mn-lt"/>
            </a:endParaRPr>
          </a:p>
        </p:txBody>
      </p:sp>
      <p:sp>
        <p:nvSpPr>
          <p:cNvPr id="116" name="Text Placeholder 2">
            <a:extLst>
              <a:ext uri="{FF2B5EF4-FFF2-40B4-BE49-F238E27FC236}">
                <a16:creationId xmlns:a16="http://schemas.microsoft.com/office/drawing/2014/main" id="{7228E8F1-CA25-4779-8406-E2A6E83B3463}"/>
              </a:ext>
            </a:extLst>
          </p:cNvPr>
          <p:cNvSpPr>
            <a:spLocks noGrp="1"/>
          </p:cNvSpPr>
          <p:nvPr>
            <p:custDataLst>
              <p:tags r:id="rId22"/>
            </p:custDataLst>
          </p:nvPr>
        </p:nvSpPr>
        <p:spPr bwMode="auto">
          <a:xfrm>
            <a:off x="1392238" y="5824538"/>
            <a:ext cx="177800" cy="24447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t" anchorCtr="0">
            <a:noAutofit/>
          </a:bodyPr>
          <a:lstStyle>
            <a:lvl1pPr marL="342900" indent="-3429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37CA82A3-A1EF-4C11-AB0B-AFD94DCA563B}" type="datetime'''''J''''''''''''''''an'''''''''''''''''' ''''''''0''7'''''''">
              <a:rPr lang="en-US" altLang="en-US" sz="800" smtClean="0"/>
              <a:pPr/>
              <a:t>Jan 07</a:t>
            </a:fld>
            <a:endParaRPr lang="en-US" sz="800" dirty="0">
              <a:sym typeface="+mn-lt"/>
            </a:endParaRPr>
          </a:p>
        </p:txBody>
      </p:sp>
      <p:sp>
        <p:nvSpPr>
          <p:cNvPr id="117" name="Text Placeholder 2">
            <a:extLst>
              <a:ext uri="{FF2B5EF4-FFF2-40B4-BE49-F238E27FC236}">
                <a16:creationId xmlns:a16="http://schemas.microsoft.com/office/drawing/2014/main" id="{49F23466-1C03-47A5-8952-242851D9A024}"/>
              </a:ext>
            </a:extLst>
          </p:cNvPr>
          <p:cNvSpPr>
            <a:spLocks noGrp="1"/>
          </p:cNvSpPr>
          <p:nvPr>
            <p:custDataLst>
              <p:tags r:id="rId23"/>
            </p:custDataLst>
          </p:nvPr>
        </p:nvSpPr>
        <p:spPr bwMode="auto">
          <a:xfrm>
            <a:off x="1604963" y="5824538"/>
            <a:ext cx="177800" cy="24447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t" anchorCtr="0">
            <a:noAutofit/>
          </a:bodyPr>
          <a:lstStyle>
            <a:lvl1pPr marL="342900" indent="-3429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7A239FFE-F25D-4A19-AF3B-A97DFEA16F6D}" type="datetime'''''J''''''''''a''''n'''' ''''0''''''''''''''''8'''''">
              <a:rPr lang="en-US" altLang="en-US" sz="800" smtClean="0"/>
              <a:pPr/>
              <a:t>Jan 08</a:t>
            </a:fld>
            <a:endParaRPr lang="en-US" sz="800" dirty="0">
              <a:sym typeface="+mn-lt"/>
            </a:endParaRPr>
          </a:p>
        </p:txBody>
      </p:sp>
      <p:sp>
        <p:nvSpPr>
          <p:cNvPr id="119" name="Text Placeholder 2">
            <a:extLst>
              <a:ext uri="{FF2B5EF4-FFF2-40B4-BE49-F238E27FC236}">
                <a16:creationId xmlns:a16="http://schemas.microsoft.com/office/drawing/2014/main" id="{94C84BEC-54E5-4CA4-AA6D-99441F7C2F55}"/>
              </a:ext>
            </a:extLst>
          </p:cNvPr>
          <p:cNvSpPr>
            <a:spLocks noGrp="1"/>
          </p:cNvSpPr>
          <p:nvPr>
            <p:custDataLst>
              <p:tags r:id="rId24"/>
            </p:custDataLst>
          </p:nvPr>
        </p:nvSpPr>
        <p:spPr bwMode="auto">
          <a:xfrm>
            <a:off x="1817688" y="5824538"/>
            <a:ext cx="177800" cy="24447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t" anchorCtr="0">
            <a:noAutofit/>
          </a:bodyPr>
          <a:lstStyle>
            <a:lvl1pPr marL="342900" indent="-3429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4C895347-8C07-49CF-A78E-4F69CBC18E5A}" type="datetime'''''J''''''a''''''n'''''''''''''''''' 0''''''''''''9'">
              <a:rPr lang="en-US" altLang="en-US" sz="800" smtClean="0"/>
              <a:pPr/>
              <a:t>Jan 09</a:t>
            </a:fld>
            <a:endParaRPr lang="en-US" sz="800" dirty="0">
              <a:sym typeface="+mn-lt"/>
            </a:endParaRPr>
          </a:p>
        </p:txBody>
      </p:sp>
      <p:sp>
        <p:nvSpPr>
          <p:cNvPr id="120" name="Text Placeholder 2">
            <a:extLst>
              <a:ext uri="{FF2B5EF4-FFF2-40B4-BE49-F238E27FC236}">
                <a16:creationId xmlns:a16="http://schemas.microsoft.com/office/drawing/2014/main" id="{0899BBB8-7C42-4463-9C5C-12E15BA7EB10}"/>
              </a:ext>
            </a:extLst>
          </p:cNvPr>
          <p:cNvSpPr>
            <a:spLocks noGrp="1"/>
          </p:cNvSpPr>
          <p:nvPr>
            <p:custDataLst>
              <p:tags r:id="rId25"/>
            </p:custDataLst>
          </p:nvPr>
        </p:nvSpPr>
        <p:spPr bwMode="auto">
          <a:xfrm>
            <a:off x="2030413" y="5824538"/>
            <a:ext cx="177800" cy="24447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t" anchorCtr="0">
            <a:noAutofit/>
          </a:bodyPr>
          <a:lstStyle>
            <a:lvl1pPr marL="342900" indent="-3429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5C33F509-D32D-4AE7-8DCF-3F3E40180D76}" type="datetime'''''''''''''''''J''''''''''''''a''''''''''n'''' ''1''0'''''''">
              <a:rPr lang="en-US" altLang="en-US" sz="800" smtClean="0"/>
              <a:pPr/>
              <a:t>Jan 10</a:t>
            </a:fld>
            <a:endParaRPr lang="en-US" sz="800" dirty="0">
              <a:sym typeface="+mn-lt"/>
            </a:endParaRPr>
          </a:p>
        </p:txBody>
      </p:sp>
      <p:sp>
        <p:nvSpPr>
          <p:cNvPr id="121" name="Text Placeholder 2">
            <a:extLst>
              <a:ext uri="{FF2B5EF4-FFF2-40B4-BE49-F238E27FC236}">
                <a16:creationId xmlns:a16="http://schemas.microsoft.com/office/drawing/2014/main" id="{17CF36F2-C4E7-489B-9F10-781D8720CDD9}"/>
              </a:ext>
            </a:extLst>
          </p:cNvPr>
          <p:cNvSpPr>
            <a:spLocks noGrp="1"/>
          </p:cNvSpPr>
          <p:nvPr>
            <p:custDataLst>
              <p:tags r:id="rId26"/>
            </p:custDataLst>
          </p:nvPr>
        </p:nvSpPr>
        <p:spPr bwMode="auto">
          <a:xfrm>
            <a:off x="2243138" y="5824538"/>
            <a:ext cx="177800" cy="24447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t" anchorCtr="0">
            <a:noAutofit/>
          </a:bodyPr>
          <a:lstStyle>
            <a:lvl1pPr marL="342900" indent="-3429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2D2775AF-E2E5-459D-A4FB-42215E4EA907}" type="datetime'J''''a''''n'''''''''''''''''''''''''' ''''''''''''11'">
              <a:rPr lang="en-US" altLang="en-US" sz="800" smtClean="0"/>
              <a:pPr/>
              <a:t>Jan 11</a:t>
            </a:fld>
            <a:endParaRPr lang="en-US" sz="800" dirty="0">
              <a:sym typeface="+mn-lt"/>
            </a:endParaRPr>
          </a:p>
        </p:txBody>
      </p:sp>
      <p:sp>
        <p:nvSpPr>
          <p:cNvPr id="148" name="Text Placeholder 2">
            <a:extLst>
              <a:ext uri="{FF2B5EF4-FFF2-40B4-BE49-F238E27FC236}">
                <a16:creationId xmlns:a16="http://schemas.microsoft.com/office/drawing/2014/main" id="{990C1386-D53C-41E2-88F7-AA138AB280AB}"/>
              </a:ext>
            </a:extLst>
          </p:cNvPr>
          <p:cNvSpPr>
            <a:spLocks noGrp="1"/>
          </p:cNvSpPr>
          <p:nvPr>
            <p:custDataLst>
              <p:tags r:id="rId27"/>
            </p:custDataLst>
          </p:nvPr>
        </p:nvSpPr>
        <p:spPr bwMode="auto">
          <a:xfrm>
            <a:off x="3305175" y="5824538"/>
            <a:ext cx="177800" cy="24447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t" anchorCtr="0">
            <a:noAutofit/>
          </a:bodyPr>
          <a:lstStyle>
            <a:lvl1pPr marL="342900" indent="-3429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4377A457-69A5-4FE6-AE0B-E69357259E8B}" type="datetime'''''''''''J''''''''a''n'''' ''1''''''''''''''''6'''''''''''">
              <a:rPr lang="en-US" altLang="en-US" sz="800" smtClean="0"/>
              <a:pPr/>
              <a:t>Jan 16</a:t>
            </a:fld>
            <a:endParaRPr lang="en-US" sz="800" dirty="0">
              <a:sym typeface="+mn-lt"/>
            </a:endParaRPr>
          </a:p>
        </p:txBody>
      </p:sp>
      <p:sp>
        <p:nvSpPr>
          <p:cNvPr id="144" name="Text Placeholder 2">
            <a:extLst>
              <a:ext uri="{FF2B5EF4-FFF2-40B4-BE49-F238E27FC236}">
                <a16:creationId xmlns:a16="http://schemas.microsoft.com/office/drawing/2014/main" id="{6B125E8E-59BB-43E0-AB47-861FBB2A3389}"/>
              </a:ext>
            </a:extLst>
          </p:cNvPr>
          <p:cNvSpPr>
            <a:spLocks noGrp="1"/>
          </p:cNvSpPr>
          <p:nvPr>
            <p:custDataLst>
              <p:tags r:id="rId28"/>
            </p:custDataLst>
          </p:nvPr>
        </p:nvSpPr>
        <p:spPr bwMode="auto">
          <a:xfrm>
            <a:off x="2667000" y="5824538"/>
            <a:ext cx="177800" cy="24447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t" anchorCtr="0">
            <a:noAutofit/>
          </a:bodyPr>
          <a:lstStyle>
            <a:lvl1pPr marL="342900" indent="-3429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CD62496C-0406-4386-AB32-7D4DFC94EE9D}" type="datetime'''''''''''''''''''''''''Ja''n ''1''''3'''''''''''''''''''''">
              <a:rPr lang="en-US" altLang="en-US" sz="800" smtClean="0"/>
              <a:pPr/>
              <a:t>Jan 13</a:t>
            </a:fld>
            <a:endParaRPr lang="en-US" sz="800" dirty="0">
              <a:sym typeface="+mn-lt"/>
            </a:endParaRPr>
          </a:p>
        </p:txBody>
      </p:sp>
      <p:sp>
        <p:nvSpPr>
          <p:cNvPr id="146" name="Text Placeholder 2">
            <a:extLst>
              <a:ext uri="{FF2B5EF4-FFF2-40B4-BE49-F238E27FC236}">
                <a16:creationId xmlns:a16="http://schemas.microsoft.com/office/drawing/2014/main" id="{93F5C4E1-7CBC-4FFA-848B-36406A1EA975}"/>
              </a:ext>
            </a:extLst>
          </p:cNvPr>
          <p:cNvSpPr>
            <a:spLocks noGrp="1"/>
          </p:cNvSpPr>
          <p:nvPr>
            <p:custDataLst>
              <p:tags r:id="rId29"/>
            </p:custDataLst>
          </p:nvPr>
        </p:nvSpPr>
        <p:spPr bwMode="auto">
          <a:xfrm>
            <a:off x="2879725" y="5824538"/>
            <a:ext cx="177800" cy="24447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t" anchorCtr="0">
            <a:noAutofit/>
          </a:bodyPr>
          <a:lstStyle>
            <a:lvl1pPr marL="342900" indent="-3429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6BE94FE3-43D6-4808-98C2-DDE1A005326C}" type="datetime'''''J''''''''''''''''''''''''''''''an 1''4'''">
              <a:rPr lang="en-US" altLang="en-US" sz="800" smtClean="0"/>
              <a:pPr/>
              <a:t>Jan 14</a:t>
            </a:fld>
            <a:endParaRPr lang="en-US" sz="800" dirty="0">
              <a:sym typeface="+mn-lt"/>
            </a:endParaRPr>
          </a:p>
        </p:txBody>
      </p:sp>
      <p:sp>
        <p:nvSpPr>
          <p:cNvPr id="147" name="Text Placeholder 2">
            <a:extLst>
              <a:ext uri="{FF2B5EF4-FFF2-40B4-BE49-F238E27FC236}">
                <a16:creationId xmlns:a16="http://schemas.microsoft.com/office/drawing/2014/main" id="{CA12F3E6-A668-45A3-A0B5-1BDA3FDA4AAF}"/>
              </a:ext>
            </a:extLst>
          </p:cNvPr>
          <p:cNvSpPr>
            <a:spLocks noGrp="1"/>
          </p:cNvSpPr>
          <p:nvPr>
            <p:custDataLst>
              <p:tags r:id="rId30"/>
            </p:custDataLst>
          </p:nvPr>
        </p:nvSpPr>
        <p:spPr bwMode="auto">
          <a:xfrm>
            <a:off x="3092450" y="5824538"/>
            <a:ext cx="177800" cy="24447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t" anchorCtr="0">
            <a:noAutofit/>
          </a:bodyPr>
          <a:lstStyle>
            <a:lvl1pPr marL="342900" indent="-3429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F47BB28A-7F5C-4184-9CE5-3B31735E89E8}" type="datetime'J''''''''''''''a''''''n'' ''''1''''''''''5'''''''">
              <a:rPr lang="en-US" altLang="en-US" sz="800" smtClean="0"/>
              <a:pPr/>
              <a:t>Jan 15</a:t>
            </a:fld>
            <a:endParaRPr lang="en-US" sz="800" dirty="0">
              <a:sym typeface="+mn-lt"/>
            </a:endParaRPr>
          </a:p>
        </p:txBody>
      </p:sp>
      <p:sp>
        <p:nvSpPr>
          <p:cNvPr id="111" name="Text Placeholder 2">
            <a:extLst>
              <a:ext uri="{FF2B5EF4-FFF2-40B4-BE49-F238E27FC236}">
                <a16:creationId xmlns:a16="http://schemas.microsoft.com/office/drawing/2014/main" id="{AB710D46-2C55-42BE-9EF8-6BB3342012F8}"/>
              </a:ext>
            </a:extLst>
          </p:cNvPr>
          <p:cNvSpPr>
            <a:spLocks noGrp="1"/>
          </p:cNvSpPr>
          <p:nvPr>
            <p:custDataLst>
              <p:tags r:id="rId31"/>
            </p:custDataLst>
          </p:nvPr>
        </p:nvSpPr>
        <p:spPr bwMode="auto">
          <a:xfrm>
            <a:off x="3516313" y="5824538"/>
            <a:ext cx="177800" cy="24447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t" anchorCtr="0">
            <a:noAutofit/>
          </a:bodyPr>
          <a:lstStyle>
            <a:lvl1pPr marL="342900" indent="-3429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C01B282F-0499-4BAC-ABE4-CD274FC2F705}" type="datetime'''J''''''''''''an'' ''''''''''17'''''''''''''''''''''''''''">
              <a:rPr lang="en-US" altLang="en-US" sz="800" smtClean="0"/>
              <a:pPr/>
              <a:t>Jan 17</a:t>
            </a:fld>
            <a:endParaRPr lang="en-US" sz="800" dirty="0">
              <a:sym typeface="+mn-lt"/>
            </a:endParaRPr>
          </a:p>
        </p:txBody>
      </p:sp>
      <p:sp>
        <p:nvSpPr>
          <p:cNvPr id="149" name="Text Placeholder 2">
            <a:extLst>
              <a:ext uri="{FF2B5EF4-FFF2-40B4-BE49-F238E27FC236}">
                <a16:creationId xmlns:a16="http://schemas.microsoft.com/office/drawing/2014/main" id="{1DDF7065-BD61-4836-9779-AB90417919C0}"/>
              </a:ext>
            </a:extLst>
          </p:cNvPr>
          <p:cNvSpPr>
            <a:spLocks noGrp="1"/>
          </p:cNvSpPr>
          <p:nvPr>
            <p:custDataLst>
              <p:tags r:id="rId32"/>
            </p:custDataLst>
          </p:nvPr>
        </p:nvSpPr>
        <p:spPr bwMode="auto">
          <a:xfrm>
            <a:off x="3729038" y="5824538"/>
            <a:ext cx="177800" cy="24447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t" anchorCtr="0">
            <a:noAutofit/>
          </a:bodyPr>
          <a:lstStyle>
            <a:lvl1pPr marL="342900" indent="-3429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711DDBBE-0853-4936-BD61-82D6D2B1A7AE}" type="datetime'''J''''a''n'''''''''''''' ''''''''''''''''''''1''''''8'''''''">
              <a:rPr lang="en-US" altLang="en-US" sz="800" smtClean="0"/>
              <a:pPr/>
              <a:t>Jan 18</a:t>
            </a:fld>
            <a:endParaRPr lang="en-US" sz="800" dirty="0">
              <a:sym typeface="+mn-lt"/>
            </a:endParaRPr>
          </a:p>
        </p:txBody>
      </p:sp>
      <p:sp>
        <p:nvSpPr>
          <p:cNvPr id="150" name="Text Placeholder 2">
            <a:extLst>
              <a:ext uri="{FF2B5EF4-FFF2-40B4-BE49-F238E27FC236}">
                <a16:creationId xmlns:a16="http://schemas.microsoft.com/office/drawing/2014/main" id="{5A62FD76-013E-412C-8CC0-B82D6AF55F3D}"/>
              </a:ext>
            </a:extLst>
          </p:cNvPr>
          <p:cNvSpPr>
            <a:spLocks noGrp="1"/>
          </p:cNvSpPr>
          <p:nvPr>
            <p:custDataLst>
              <p:tags r:id="rId33"/>
            </p:custDataLst>
          </p:nvPr>
        </p:nvSpPr>
        <p:spPr bwMode="auto">
          <a:xfrm>
            <a:off x="3814763" y="4629150"/>
            <a:ext cx="338138" cy="173038"/>
          </a:xfrm>
          <a:prstGeom prst="ellipse">
            <a:avLst/>
          </a:prstGeom>
          <a:solidFill>
            <a:schemeClr val="bg1"/>
          </a:solidFill>
          <a:ln w="9525" algn="ctr">
            <a:solidFill>
              <a:schemeClr val="tx1"/>
            </a:solidFill>
          </a:ln>
        </p:spPr>
        <p:txBody>
          <a:bodyPr vert="horz" wrap="none" lIns="0" tIns="0" rIns="0" bIns="0" numCol="1" spcCol="0" rtlCol="0" anchor="ctr" anchorCtr="0">
            <a:noAutofit/>
          </a:bodyPr>
          <a:lstStyle>
            <a:lvl1pPr marL="342900" indent="-3429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F6E0E5F6-786D-4FD0-B7E9-9C3AE33E4798}" type="datetime'''''''''''''''''-''''''6''''''''''''''0''''''%'''''''''">
              <a:rPr lang="en-US" altLang="en-US" sz="800" b="1" smtClean="0"/>
              <a:pPr/>
              <a:t>-60%</a:t>
            </a:fld>
            <a:endParaRPr lang="en-US" sz="800" b="1" dirty="0">
              <a:sym typeface="+mn-lt"/>
            </a:endParaRPr>
          </a:p>
        </p:txBody>
      </p:sp>
      <p:sp>
        <p:nvSpPr>
          <p:cNvPr id="151" name="Rectangle 150">
            <a:extLst>
              <a:ext uri="{FF2B5EF4-FFF2-40B4-BE49-F238E27FC236}">
                <a16:creationId xmlns:a16="http://schemas.microsoft.com/office/drawing/2014/main" id="{41726A58-D25A-4FC0-A887-5116B052C31E}"/>
              </a:ext>
            </a:extLst>
          </p:cNvPr>
          <p:cNvSpPr/>
          <p:nvPr/>
        </p:nvSpPr>
        <p:spPr>
          <a:xfrm>
            <a:off x="573087" y="3725862"/>
            <a:ext cx="3392488" cy="236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200" b="1" dirty="0">
                <a:solidFill>
                  <a:sysClr val="windowText" lastClr="000000"/>
                </a:solidFill>
              </a:rPr>
              <a:t>Colombian Mild monthly ICO price index (USD/KG)</a:t>
            </a:r>
            <a:endParaRPr lang="en-US" sz="1000" b="1" dirty="0">
              <a:solidFill>
                <a:sysClr val="windowText" lastClr="000000"/>
              </a:solidFill>
            </a:endParaRPr>
          </a:p>
        </p:txBody>
      </p:sp>
      <p:sp>
        <p:nvSpPr>
          <p:cNvPr id="157" name="Content Placeholder 13">
            <a:extLst>
              <a:ext uri="{FF2B5EF4-FFF2-40B4-BE49-F238E27FC236}">
                <a16:creationId xmlns:a16="http://schemas.microsoft.com/office/drawing/2014/main" id="{24657F96-0248-46AE-B198-5111B4A4DDBC}"/>
              </a:ext>
            </a:extLst>
          </p:cNvPr>
          <p:cNvSpPr txBox="1">
            <a:spLocks/>
          </p:cNvSpPr>
          <p:nvPr/>
        </p:nvSpPr>
        <p:spPr>
          <a:xfrm>
            <a:off x="4464412" y="1080829"/>
            <a:ext cx="4393838" cy="283276"/>
          </a:xfrm>
          <a:prstGeom prst="rect">
            <a:avLst/>
          </a:prstGeom>
          <a:no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72000" rIns="91440" bIns="45720" rtlCol="0" anchor="t" anchorCtr="0">
            <a:noAutofit/>
          </a:bodyPr>
          <a:lstStyle>
            <a:lvl1pPr marL="342900" indent="-342900" algn="l" defTabSz="914400" rtl="0" eaLnBrk="1" latinLnBrk="0" hangingPunct="1">
              <a:spcBef>
                <a:spcPct val="20000"/>
              </a:spcBef>
              <a:buFont typeface="Arial" pitchFamily="34" charset="0"/>
              <a:buChar char="•"/>
              <a:defRPr sz="18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6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just">
              <a:spcBef>
                <a:spcPts val="0"/>
              </a:spcBef>
              <a:buFont typeface="Arial" pitchFamily="34" charset="0"/>
              <a:buNone/>
            </a:pPr>
            <a:r>
              <a:rPr lang="en-US" sz="1400" b="1" dirty="0">
                <a:solidFill>
                  <a:schemeClr val="tx2"/>
                </a:solidFill>
              </a:rPr>
              <a:t>Sensitivity of farmer income</a:t>
            </a:r>
            <a:endParaRPr lang="en-US" sz="1200" b="1" dirty="0">
              <a:solidFill>
                <a:schemeClr val="tx1"/>
              </a:solidFill>
            </a:endParaRPr>
          </a:p>
        </p:txBody>
      </p:sp>
      <p:sp>
        <p:nvSpPr>
          <p:cNvPr id="159" name="Rectangle 158">
            <a:extLst>
              <a:ext uri="{FF2B5EF4-FFF2-40B4-BE49-F238E27FC236}">
                <a16:creationId xmlns:a16="http://schemas.microsoft.com/office/drawing/2014/main" id="{CEF99EC7-1C68-4DF3-874A-4E873E90B542}"/>
              </a:ext>
            </a:extLst>
          </p:cNvPr>
          <p:cNvSpPr/>
          <p:nvPr/>
        </p:nvSpPr>
        <p:spPr>
          <a:xfrm>
            <a:off x="4720612" y="1499018"/>
            <a:ext cx="3881438" cy="215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100" b="1" dirty="0">
                <a:solidFill>
                  <a:sysClr val="windowText" lastClr="000000"/>
                </a:solidFill>
              </a:rPr>
              <a:t>Farmer annual income for varying coffee prices and yields</a:t>
            </a:r>
            <a:endParaRPr lang="en-US" sz="900" b="1" dirty="0">
              <a:solidFill>
                <a:sysClr val="windowText" lastClr="000000"/>
              </a:solidFill>
            </a:endParaRPr>
          </a:p>
        </p:txBody>
      </p:sp>
      <p:sp>
        <p:nvSpPr>
          <p:cNvPr id="160" name="Rectangle 159">
            <a:extLst>
              <a:ext uri="{FF2B5EF4-FFF2-40B4-BE49-F238E27FC236}">
                <a16:creationId xmlns:a16="http://schemas.microsoft.com/office/drawing/2014/main" id="{9D3B0C7D-C115-4600-B38A-F68F5F4FB5CF}"/>
              </a:ext>
            </a:extLst>
          </p:cNvPr>
          <p:cNvSpPr/>
          <p:nvPr/>
        </p:nvSpPr>
        <p:spPr>
          <a:xfrm>
            <a:off x="6985542" y="3563763"/>
            <a:ext cx="796731" cy="23083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dirty="0">
                <a:solidFill>
                  <a:schemeClr val="tx1"/>
                </a:solidFill>
              </a:rPr>
              <a:t>SKN Bloom farmers</a:t>
            </a:r>
          </a:p>
        </p:txBody>
      </p:sp>
      <p:sp>
        <p:nvSpPr>
          <p:cNvPr id="161" name="Rectangle 160">
            <a:extLst>
              <a:ext uri="{FF2B5EF4-FFF2-40B4-BE49-F238E27FC236}">
                <a16:creationId xmlns:a16="http://schemas.microsoft.com/office/drawing/2014/main" id="{79366E84-9236-4B28-9BA3-B740FBB3BE77}"/>
              </a:ext>
            </a:extLst>
          </p:cNvPr>
          <p:cNvSpPr/>
          <p:nvPr/>
        </p:nvSpPr>
        <p:spPr>
          <a:xfrm>
            <a:off x="7887513" y="3563763"/>
            <a:ext cx="796731" cy="230832"/>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dirty="0">
                <a:solidFill>
                  <a:schemeClr val="tx1"/>
                </a:solidFill>
              </a:rPr>
              <a:t>Below poverty line*</a:t>
            </a:r>
          </a:p>
        </p:txBody>
      </p:sp>
      <p:graphicFrame>
        <p:nvGraphicFramePr>
          <p:cNvPr id="162" name="Table 161">
            <a:extLst>
              <a:ext uri="{FF2B5EF4-FFF2-40B4-BE49-F238E27FC236}">
                <a16:creationId xmlns:a16="http://schemas.microsoft.com/office/drawing/2014/main" id="{28D93286-7BC0-4F36-BE27-8F15E97D6E06}"/>
              </a:ext>
            </a:extLst>
          </p:cNvPr>
          <p:cNvGraphicFramePr>
            <a:graphicFrameLocks noGrp="1"/>
          </p:cNvGraphicFramePr>
          <p:nvPr>
            <p:extLst>
              <p:ext uri="{D42A27DB-BD31-4B8C-83A1-F6EECF244321}">
                <p14:modId xmlns:p14="http://schemas.microsoft.com/office/powerpoint/2010/main" val="3714994029"/>
              </p:ext>
            </p:extLst>
          </p:nvPr>
        </p:nvGraphicFramePr>
        <p:xfrm>
          <a:off x="4572001" y="2068512"/>
          <a:ext cx="4286247" cy="1360488"/>
        </p:xfrm>
        <a:graphic>
          <a:graphicData uri="http://schemas.openxmlformats.org/drawingml/2006/table">
            <a:tbl>
              <a:tblPr/>
              <a:tblGrid>
                <a:gridCol w="612321">
                  <a:extLst>
                    <a:ext uri="{9D8B030D-6E8A-4147-A177-3AD203B41FA5}">
                      <a16:colId xmlns:a16="http://schemas.microsoft.com/office/drawing/2014/main" val="3163786687"/>
                    </a:ext>
                  </a:extLst>
                </a:gridCol>
                <a:gridCol w="612321">
                  <a:extLst>
                    <a:ext uri="{9D8B030D-6E8A-4147-A177-3AD203B41FA5}">
                      <a16:colId xmlns:a16="http://schemas.microsoft.com/office/drawing/2014/main" val="606011718"/>
                    </a:ext>
                  </a:extLst>
                </a:gridCol>
                <a:gridCol w="612321">
                  <a:extLst>
                    <a:ext uri="{9D8B030D-6E8A-4147-A177-3AD203B41FA5}">
                      <a16:colId xmlns:a16="http://schemas.microsoft.com/office/drawing/2014/main" val="396299438"/>
                    </a:ext>
                  </a:extLst>
                </a:gridCol>
                <a:gridCol w="612321">
                  <a:extLst>
                    <a:ext uri="{9D8B030D-6E8A-4147-A177-3AD203B41FA5}">
                      <a16:colId xmlns:a16="http://schemas.microsoft.com/office/drawing/2014/main" val="348769219"/>
                    </a:ext>
                  </a:extLst>
                </a:gridCol>
                <a:gridCol w="612321">
                  <a:extLst>
                    <a:ext uri="{9D8B030D-6E8A-4147-A177-3AD203B41FA5}">
                      <a16:colId xmlns:a16="http://schemas.microsoft.com/office/drawing/2014/main" val="1080366599"/>
                    </a:ext>
                  </a:extLst>
                </a:gridCol>
                <a:gridCol w="612321">
                  <a:extLst>
                    <a:ext uri="{9D8B030D-6E8A-4147-A177-3AD203B41FA5}">
                      <a16:colId xmlns:a16="http://schemas.microsoft.com/office/drawing/2014/main" val="2601397328"/>
                    </a:ext>
                  </a:extLst>
                </a:gridCol>
                <a:gridCol w="612321">
                  <a:extLst>
                    <a:ext uri="{9D8B030D-6E8A-4147-A177-3AD203B41FA5}">
                      <a16:colId xmlns:a16="http://schemas.microsoft.com/office/drawing/2014/main" val="4090134850"/>
                    </a:ext>
                  </a:extLst>
                </a:gridCol>
              </a:tblGrid>
              <a:tr h="226748">
                <a:tc>
                  <a:txBody>
                    <a:bodyPr/>
                    <a:lstStyle/>
                    <a:p>
                      <a:pPr algn="ctr" fontAlgn="b"/>
                      <a:endParaRPr lang="en-US" sz="10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000" b="0" i="0" u="none" strike="noStrike" dirty="0">
                          <a:solidFill>
                            <a:srgbClr val="000000"/>
                          </a:solidFill>
                          <a:effectLst/>
                          <a:latin typeface="Calibri" panose="020F0502020204030204" pitchFamily="34" charset="0"/>
                        </a:rPr>
                        <a:t>750</a:t>
                      </a:r>
                    </a:p>
                  </a:txBody>
                  <a:tcPr marL="0" marR="0" marT="0" marB="0" anchor="ctr">
                    <a:lnL>
                      <a:noFill/>
                    </a:lnL>
                    <a:lnR>
                      <a:noFill/>
                    </a:lnR>
                    <a:lnT>
                      <a:noFill/>
                    </a:lnT>
                    <a:lnB w="1905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b="0" i="0" u="none" strike="noStrike" dirty="0">
                          <a:solidFill>
                            <a:srgbClr val="000000"/>
                          </a:solidFill>
                          <a:effectLst/>
                          <a:latin typeface="Calibri" panose="020F0502020204030204" pitchFamily="34" charset="0"/>
                        </a:rPr>
                        <a:t>1750</a:t>
                      </a:r>
                    </a:p>
                  </a:txBody>
                  <a:tcPr marL="0" marR="0" marT="0" marB="0" anchor="ctr">
                    <a:lnL>
                      <a:noFill/>
                    </a:lnL>
                    <a:lnR>
                      <a:noFill/>
                    </a:lnR>
                    <a:lnT>
                      <a:noFill/>
                    </a:lnT>
                    <a:lnB w="1905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b="0" i="0" u="none" strike="noStrike">
                          <a:solidFill>
                            <a:srgbClr val="000000"/>
                          </a:solidFill>
                          <a:effectLst/>
                          <a:latin typeface="Calibri" panose="020F0502020204030204" pitchFamily="34" charset="0"/>
                        </a:rPr>
                        <a:t>2750</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000" b="0" i="0" u="none" strike="noStrike" dirty="0">
                          <a:solidFill>
                            <a:srgbClr val="000000"/>
                          </a:solidFill>
                          <a:effectLst/>
                          <a:latin typeface="Calibri" panose="020F0502020204030204" pitchFamily="34" charset="0"/>
                        </a:rPr>
                        <a:t>3750</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000" b="0" i="0" u="none" strike="noStrike">
                          <a:solidFill>
                            <a:srgbClr val="000000"/>
                          </a:solidFill>
                          <a:effectLst/>
                          <a:latin typeface="Calibri" panose="020F0502020204030204" pitchFamily="34" charset="0"/>
                        </a:rPr>
                        <a:t>4750</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000" b="0" i="0" u="none" strike="noStrike">
                          <a:solidFill>
                            <a:srgbClr val="000000"/>
                          </a:solidFill>
                          <a:effectLst/>
                          <a:latin typeface="Calibri" panose="020F0502020204030204" pitchFamily="34" charset="0"/>
                        </a:rPr>
                        <a:t>5750</a:t>
                      </a:r>
                    </a:p>
                  </a:txBody>
                  <a:tcPr marL="0"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4030786800"/>
                  </a:ext>
                </a:extLst>
              </a:tr>
              <a:tr h="226748">
                <a:tc>
                  <a:txBody>
                    <a:bodyPr/>
                    <a:lstStyle/>
                    <a:p>
                      <a:pPr algn="ctr" fontAlgn="b"/>
                      <a:r>
                        <a:rPr lang="en-US" sz="1000" b="0" i="0" u="none" strike="noStrike" dirty="0">
                          <a:solidFill>
                            <a:srgbClr val="000000"/>
                          </a:solidFill>
                          <a:effectLst/>
                          <a:latin typeface="Calibri" panose="020F0502020204030204" pitchFamily="34" charset="0"/>
                        </a:rPr>
                        <a:t>1.5</a:t>
                      </a:r>
                    </a:p>
                  </a:txBody>
                  <a:tcPr marL="0" marR="0" marT="0" marB="0" anchor="ctr">
                    <a:lnL>
                      <a:noFill/>
                    </a:lnL>
                    <a:lnR w="19050" cap="flat" cmpd="sng" algn="ctr">
                      <a:solidFill>
                        <a:schemeClr val="tx1"/>
                      </a:solidFill>
                      <a:prstDash val="sysDash"/>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US" sz="1000" b="0" i="0" u="none" strike="noStrike">
                          <a:solidFill>
                            <a:srgbClr val="000000"/>
                          </a:solidFill>
                          <a:effectLst/>
                          <a:latin typeface="Calibri" panose="020F0502020204030204" pitchFamily="34" charset="0"/>
                        </a:rPr>
                        <a:t>1125</a:t>
                      </a:r>
                    </a:p>
                  </a:txBody>
                  <a:tcPr marL="0" marR="0" marT="0" marB="0" anchor="ctr">
                    <a:lnL w="19050" cap="flat" cmpd="sng" algn="ctr">
                      <a:solidFill>
                        <a:schemeClr val="tx1"/>
                      </a:solidFill>
                      <a:prstDash val="sysDash"/>
                      <a:round/>
                      <a:headEnd type="none" w="med" len="med"/>
                      <a:tailEnd type="none" w="med" len="med"/>
                    </a:lnL>
                    <a:lnR>
                      <a:noFill/>
                    </a:lnR>
                    <a:lnT w="19050" cap="flat" cmpd="sng" algn="ctr">
                      <a:solidFill>
                        <a:schemeClr val="tx1"/>
                      </a:solidFill>
                      <a:prstDash val="sysDash"/>
                      <a:round/>
                      <a:headEnd type="none" w="med" len="med"/>
                      <a:tailEnd type="none" w="med" len="med"/>
                    </a:lnT>
                    <a:lnB>
                      <a:noFill/>
                    </a:lnB>
                    <a:lnTlToBr w="12700" cmpd="sng">
                      <a:noFill/>
                      <a:prstDash val="solid"/>
                    </a:lnTlToBr>
                    <a:lnBlToTr w="12700" cmpd="sng">
                      <a:noFill/>
                      <a:prstDash val="solid"/>
                    </a:lnBlToTr>
                    <a:solidFill>
                      <a:srgbClr val="F8696B"/>
                    </a:solidFill>
                  </a:tcPr>
                </a:tc>
                <a:tc>
                  <a:txBody>
                    <a:bodyPr/>
                    <a:lstStyle/>
                    <a:p>
                      <a:pPr algn="ctr" fontAlgn="b"/>
                      <a:r>
                        <a:rPr lang="en-US" sz="1000" b="0" i="0" u="none" strike="noStrike" dirty="0">
                          <a:solidFill>
                            <a:srgbClr val="000000"/>
                          </a:solidFill>
                          <a:effectLst/>
                          <a:latin typeface="Calibri" panose="020F0502020204030204" pitchFamily="34" charset="0"/>
                        </a:rPr>
                        <a:t>2625</a:t>
                      </a:r>
                    </a:p>
                  </a:txBody>
                  <a:tcPr marL="0" marR="0" marT="0" marB="0" anchor="ctr">
                    <a:lnL>
                      <a:noFill/>
                    </a:lnL>
                    <a:lnR w="19050" cap="flat" cmpd="sng" algn="ctr">
                      <a:solidFill>
                        <a:schemeClr val="tx1"/>
                      </a:solidFill>
                      <a:prstDash val="sysDash"/>
                      <a:round/>
                      <a:headEnd type="none" w="med" len="med"/>
                      <a:tailEnd type="none" w="med" len="med"/>
                    </a:lnR>
                    <a:lnT w="19050" cap="flat" cmpd="sng" algn="ctr">
                      <a:solidFill>
                        <a:schemeClr val="tx1"/>
                      </a:solidFill>
                      <a:prstDash val="sysDash"/>
                      <a:round/>
                      <a:headEnd type="none" w="med" len="med"/>
                      <a:tailEnd type="none" w="med" len="med"/>
                    </a:lnT>
                    <a:lnB>
                      <a:noFill/>
                    </a:lnB>
                    <a:lnTlToBr w="12700" cmpd="sng">
                      <a:noFill/>
                      <a:prstDash val="solid"/>
                    </a:lnTlToBr>
                    <a:lnBlToTr w="12700" cmpd="sng">
                      <a:noFill/>
                      <a:prstDash val="solid"/>
                    </a:lnBlToTr>
                    <a:solidFill>
                      <a:srgbClr val="F8696B"/>
                    </a:solidFill>
                  </a:tcPr>
                </a:tc>
                <a:tc>
                  <a:txBody>
                    <a:bodyPr/>
                    <a:lstStyle/>
                    <a:p>
                      <a:pPr algn="ctr" fontAlgn="b"/>
                      <a:r>
                        <a:rPr lang="en-US" sz="1000" b="0" i="0" u="none" strike="noStrike" dirty="0">
                          <a:solidFill>
                            <a:srgbClr val="000000"/>
                          </a:solidFill>
                          <a:effectLst/>
                          <a:latin typeface="Calibri" panose="020F0502020204030204" pitchFamily="34" charset="0"/>
                        </a:rPr>
                        <a:t>4125</a:t>
                      </a:r>
                    </a:p>
                  </a:txBody>
                  <a:tcPr marL="0" marR="0" marT="0" marB="0" anchor="ctr">
                    <a:lnL w="19050" cap="flat" cmpd="sng" algn="ctr">
                      <a:solidFill>
                        <a:schemeClr val="tx1"/>
                      </a:solidFill>
                      <a:prstDash val="sysDash"/>
                      <a:round/>
                      <a:headEnd type="none" w="med" len="med"/>
                      <a:tailEnd type="none" w="med" len="med"/>
                    </a:lnL>
                    <a:lnR>
                      <a:noFill/>
                    </a:lnR>
                    <a:lnT>
                      <a:noFill/>
                    </a:lnT>
                    <a:lnB>
                      <a:noFill/>
                    </a:lnB>
                    <a:lnTlToBr w="12700" cmpd="sng">
                      <a:noFill/>
                      <a:prstDash val="solid"/>
                    </a:lnTlToBr>
                    <a:lnBlToTr w="12700" cmpd="sng">
                      <a:noFill/>
                      <a:prstDash val="solid"/>
                    </a:lnBlToTr>
                    <a:solidFill>
                      <a:srgbClr val="FA9072"/>
                    </a:solidFill>
                  </a:tcPr>
                </a:tc>
                <a:tc>
                  <a:txBody>
                    <a:bodyPr/>
                    <a:lstStyle/>
                    <a:p>
                      <a:pPr algn="ctr" fontAlgn="b"/>
                      <a:r>
                        <a:rPr lang="en-US" sz="1000" b="0" i="0" u="none" strike="noStrike" dirty="0">
                          <a:solidFill>
                            <a:srgbClr val="000000"/>
                          </a:solidFill>
                          <a:effectLst/>
                          <a:latin typeface="Calibri" panose="020F0502020204030204" pitchFamily="34" charset="0"/>
                        </a:rPr>
                        <a:t>5625</a:t>
                      </a:r>
                    </a:p>
                  </a:txBody>
                  <a:tcPr marL="0" marR="0" marT="0" marB="0" anchor="ctr">
                    <a:lnL>
                      <a:noFill/>
                    </a:lnL>
                    <a:lnR>
                      <a:noFill/>
                    </a:lnR>
                    <a:lnT>
                      <a:noFill/>
                    </a:lnT>
                    <a:lnB>
                      <a:noFill/>
                    </a:lnB>
                    <a:lnTlToBr w="12700" cmpd="sng">
                      <a:noFill/>
                      <a:prstDash val="solid"/>
                    </a:lnTlToBr>
                    <a:lnBlToTr w="12700" cmpd="sng">
                      <a:noFill/>
                      <a:prstDash val="solid"/>
                    </a:lnBlToTr>
                    <a:solidFill>
                      <a:srgbClr val="FDC57C"/>
                    </a:solidFill>
                  </a:tcPr>
                </a:tc>
                <a:tc>
                  <a:txBody>
                    <a:bodyPr/>
                    <a:lstStyle/>
                    <a:p>
                      <a:pPr algn="ctr" fontAlgn="b"/>
                      <a:r>
                        <a:rPr lang="en-US" sz="1000" b="0" i="0" u="none" strike="noStrike" dirty="0">
                          <a:solidFill>
                            <a:srgbClr val="000000"/>
                          </a:solidFill>
                          <a:effectLst/>
                          <a:latin typeface="Calibri" panose="020F0502020204030204" pitchFamily="34" charset="0"/>
                        </a:rPr>
                        <a:t>7125</a:t>
                      </a:r>
                    </a:p>
                  </a:txBody>
                  <a:tcPr marL="0" marR="0" marT="0" marB="0" anchor="ctr">
                    <a:lnL>
                      <a:noFill/>
                    </a:lnL>
                    <a:lnR>
                      <a:noFill/>
                    </a:lnR>
                    <a:lnT>
                      <a:noFill/>
                    </a:lnT>
                    <a:lnB>
                      <a:noFill/>
                    </a:lnB>
                    <a:lnTlToBr w="12700" cmpd="sng">
                      <a:noFill/>
                      <a:prstDash val="solid"/>
                    </a:lnTlToBr>
                    <a:lnBlToTr w="12700" cmpd="sng">
                      <a:noFill/>
                      <a:prstDash val="solid"/>
                    </a:lnBlToTr>
                    <a:solidFill>
                      <a:srgbClr val="F8E984"/>
                    </a:solidFill>
                  </a:tcPr>
                </a:tc>
                <a:tc>
                  <a:txBody>
                    <a:bodyPr/>
                    <a:lstStyle/>
                    <a:p>
                      <a:pPr algn="ctr" fontAlgn="b"/>
                      <a:r>
                        <a:rPr lang="en-US" sz="1000" b="0" i="0" u="none" strike="noStrike">
                          <a:solidFill>
                            <a:srgbClr val="000000"/>
                          </a:solidFill>
                          <a:effectLst/>
                          <a:latin typeface="Calibri" panose="020F0502020204030204" pitchFamily="34" charset="0"/>
                        </a:rPr>
                        <a:t>8625</a:t>
                      </a:r>
                    </a:p>
                  </a:txBody>
                  <a:tcPr marL="0" marR="0" marT="0" marB="0" anchor="ctr">
                    <a:lnL>
                      <a:noFill/>
                    </a:lnL>
                    <a:lnR>
                      <a:noFill/>
                    </a:lnR>
                    <a:lnT>
                      <a:noFill/>
                    </a:lnT>
                    <a:lnB>
                      <a:noFill/>
                    </a:lnB>
                    <a:lnTlToBr w="12700" cmpd="sng">
                      <a:noFill/>
                      <a:prstDash val="solid"/>
                    </a:lnTlToBr>
                    <a:lnBlToTr w="12700" cmpd="sng">
                      <a:noFill/>
                      <a:prstDash val="solid"/>
                    </a:lnBlToTr>
                    <a:solidFill>
                      <a:srgbClr val="DDE283"/>
                    </a:solidFill>
                  </a:tcPr>
                </a:tc>
                <a:extLst>
                  <a:ext uri="{0D108BD9-81ED-4DB2-BD59-A6C34878D82A}">
                    <a16:rowId xmlns:a16="http://schemas.microsoft.com/office/drawing/2014/main" val="1031569170"/>
                  </a:ext>
                </a:extLst>
              </a:tr>
              <a:tr h="226748">
                <a:tc>
                  <a:txBody>
                    <a:bodyPr/>
                    <a:lstStyle/>
                    <a:p>
                      <a:pPr algn="ctr" fontAlgn="b"/>
                      <a:r>
                        <a:rPr lang="en-US" sz="1000" b="0" i="0" u="none" strike="noStrike" dirty="0">
                          <a:solidFill>
                            <a:srgbClr val="000000"/>
                          </a:solidFill>
                          <a:effectLst/>
                          <a:latin typeface="Calibri" panose="020F0502020204030204" pitchFamily="34" charset="0"/>
                        </a:rPr>
                        <a:t>1.8</a:t>
                      </a:r>
                    </a:p>
                  </a:txBody>
                  <a:tcPr marL="0" marR="0" marT="0" marB="0" anchor="ctr">
                    <a:lnL>
                      <a:noFill/>
                    </a:lnL>
                    <a:lnR w="19050" cap="flat" cmpd="sng" algn="ctr">
                      <a:solidFill>
                        <a:schemeClr val="tx1"/>
                      </a:solidFill>
                      <a:prstDash val="sysDash"/>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US" sz="1000" b="0" i="0" u="none" strike="noStrike">
                          <a:solidFill>
                            <a:srgbClr val="000000"/>
                          </a:solidFill>
                          <a:effectLst/>
                          <a:latin typeface="Calibri" panose="020F0502020204030204" pitchFamily="34" charset="0"/>
                        </a:rPr>
                        <a:t>1350</a:t>
                      </a:r>
                    </a:p>
                  </a:txBody>
                  <a:tcPr marL="0" marR="0" marT="0" marB="0" anchor="ctr">
                    <a:lnL w="19050" cap="flat" cmpd="sng" algn="ctr">
                      <a:solidFill>
                        <a:schemeClr val="tx1"/>
                      </a:solidFill>
                      <a:prstDash val="sysDash"/>
                      <a:round/>
                      <a:headEnd type="none" w="med" len="med"/>
                      <a:tailEnd type="none" w="med" len="med"/>
                    </a:lnL>
                    <a:lnR>
                      <a:noFill/>
                    </a:lnR>
                    <a:lnT>
                      <a:noFill/>
                    </a:lnT>
                    <a:lnB>
                      <a:noFill/>
                    </a:lnB>
                    <a:lnTlToBr w="12700" cmpd="sng">
                      <a:noFill/>
                      <a:prstDash val="solid"/>
                    </a:lnTlToBr>
                    <a:lnBlToTr w="12700" cmpd="sng">
                      <a:noFill/>
                      <a:prstDash val="solid"/>
                    </a:lnBlToTr>
                    <a:solidFill>
                      <a:srgbClr val="F8696B"/>
                    </a:solidFill>
                  </a:tcPr>
                </a:tc>
                <a:tc>
                  <a:txBody>
                    <a:bodyPr/>
                    <a:lstStyle/>
                    <a:p>
                      <a:pPr algn="ctr" fontAlgn="b"/>
                      <a:r>
                        <a:rPr lang="en-US" sz="1000" b="0" i="0" u="none" strike="noStrike" dirty="0">
                          <a:solidFill>
                            <a:srgbClr val="000000"/>
                          </a:solidFill>
                          <a:effectLst/>
                          <a:latin typeface="Calibri" panose="020F0502020204030204" pitchFamily="34" charset="0"/>
                        </a:rPr>
                        <a:t>3150</a:t>
                      </a:r>
                    </a:p>
                  </a:txBody>
                  <a:tcPr marL="0" marR="0" marT="0" marB="0" anchor="ctr">
                    <a:lnL>
                      <a:noFill/>
                    </a:lnL>
                    <a:lnR w="19050" cap="flat" cmpd="sng" algn="ctr">
                      <a:solidFill>
                        <a:schemeClr val="tx1"/>
                      </a:solidFill>
                      <a:prstDash val="sysDash"/>
                      <a:round/>
                      <a:headEnd type="none" w="med" len="med"/>
                      <a:tailEnd type="none" w="med" len="med"/>
                    </a:lnR>
                    <a:lnT>
                      <a:noFill/>
                    </a:lnT>
                    <a:lnB w="1905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solidFill>
                      <a:srgbClr val="F86E6C"/>
                    </a:solidFill>
                  </a:tcPr>
                </a:tc>
                <a:tc>
                  <a:txBody>
                    <a:bodyPr/>
                    <a:lstStyle/>
                    <a:p>
                      <a:pPr algn="ctr" fontAlgn="b"/>
                      <a:r>
                        <a:rPr lang="en-US" sz="1000" b="0" i="0" u="none" strike="noStrike">
                          <a:solidFill>
                            <a:srgbClr val="000000"/>
                          </a:solidFill>
                          <a:effectLst/>
                          <a:latin typeface="Calibri" panose="020F0502020204030204" pitchFamily="34" charset="0"/>
                        </a:rPr>
                        <a:t>4950</a:t>
                      </a:r>
                    </a:p>
                  </a:txBody>
                  <a:tcPr marL="0" marR="0" marT="0" marB="0" anchor="ctr">
                    <a:lnL w="19050" cap="flat" cmpd="sng" algn="ctr">
                      <a:solidFill>
                        <a:schemeClr val="tx1"/>
                      </a:solidFill>
                      <a:prstDash val="sysDash"/>
                      <a:round/>
                      <a:headEnd type="none" w="med" len="med"/>
                      <a:tailEnd type="none" w="med" len="med"/>
                    </a:lnL>
                    <a:lnR>
                      <a:noFill/>
                    </a:lnR>
                    <a:lnT>
                      <a:noFill/>
                    </a:lnT>
                    <a:lnB>
                      <a:noFill/>
                    </a:lnB>
                    <a:lnTlToBr w="12700" cmpd="sng">
                      <a:noFill/>
                      <a:prstDash val="solid"/>
                    </a:lnTlToBr>
                    <a:lnBlToTr w="12700" cmpd="sng">
                      <a:noFill/>
                      <a:prstDash val="solid"/>
                    </a:lnBlToTr>
                    <a:solidFill>
                      <a:srgbClr val="FBAD78"/>
                    </a:solidFill>
                  </a:tcPr>
                </a:tc>
                <a:tc>
                  <a:txBody>
                    <a:bodyPr/>
                    <a:lstStyle/>
                    <a:p>
                      <a:pPr algn="ctr" fontAlgn="b"/>
                      <a:r>
                        <a:rPr lang="en-US" sz="1000" b="0" i="0" u="none" strike="noStrike">
                          <a:solidFill>
                            <a:srgbClr val="000000"/>
                          </a:solidFill>
                          <a:effectLst/>
                          <a:latin typeface="Calibri" panose="020F0502020204030204" pitchFamily="34" charset="0"/>
                        </a:rPr>
                        <a:t>6750</a:t>
                      </a:r>
                    </a:p>
                  </a:txBody>
                  <a:tcPr marL="0" marR="0" marT="0" marB="0" anchor="ctr">
                    <a:lnL>
                      <a:noFill/>
                    </a:lnL>
                    <a:lnR>
                      <a:noFill/>
                    </a:lnR>
                    <a:lnT>
                      <a:noFill/>
                    </a:lnT>
                    <a:lnB>
                      <a:noFill/>
                    </a:lnB>
                    <a:lnTlToBr w="12700" cmpd="sng">
                      <a:noFill/>
                      <a:prstDash val="solid"/>
                    </a:lnTlToBr>
                    <a:lnBlToTr w="12700" cmpd="sng">
                      <a:noFill/>
                      <a:prstDash val="solid"/>
                    </a:lnBlToTr>
                    <a:solidFill>
                      <a:srgbClr val="FEEB84"/>
                    </a:solidFill>
                  </a:tcPr>
                </a:tc>
                <a:tc>
                  <a:txBody>
                    <a:bodyPr/>
                    <a:lstStyle/>
                    <a:p>
                      <a:pPr algn="ctr" fontAlgn="b"/>
                      <a:r>
                        <a:rPr lang="en-US" sz="1000" b="0" i="0" u="none" strike="noStrike">
                          <a:solidFill>
                            <a:srgbClr val="000000"/>
                          </a:solidFill>
                          <a:effectLst/>
                          <a:latin typeface="Calibri" panose="020F0502020204030204" pitchFamily="34" charset="0"/>
                        </a:rPr>
                        <a:t>8550</a:t>
                      </a:r>
                    </a:p>
                  </a:txBody>
                  <a:tcPr marL="0" marR="0" marT="0" marB="0" anchor="ctr">
                    <a:lnL>
                      <a:noFill/>
                    </a:lnL>
                    <a:lnR>
                      <a:noFill/>
                    </a:lnR>
                    <a:lnT>
                      <a:noFill/>
                    </a:lnT>
                    <a:lnB>
                      <a:noFill/>
                    </a:lnB>
                    <a:lnTlToBr w="12700" cmpd="sng">
                      <a:noFill/>
                      <a:prstDash val="solid"/>
                    </a:lnTlToBr>
                    <a:lnBlToTr w="12700" cmpd="sng">
                      <a:noFill/>
                      <a:prstDash val="solid"/>
                    </a:lnBlToTr>
                    <a:solidFill>
                      <a:srgbClr val="DEE283"/>
                    </a:solidFill>
                  </a:tcPr>
                </a:tc>
                <a:tc>
                  <a:txBody>
                    <a:bodyPr/>
                    <a:lstStyle/>
                    <a:p>
                      <a:pPr algn="ctr" fontAlgn="b"/>
                      <a:r>
                        <a:rPr lang="en-US" sz="1000" b="0" i="0" u="none" strike="noStrike" dirty="0">
                          <a:solidFill>
                            <a:srgbClr val="000000"/>
                          </a:solidFill>
                          <a:effectLst/>
                          <a:latin typeface="Calibri" panose="020F0502020204030204" pitchFamily="34" charset="0"/>
                        </a:rPr>
                        <a:t>10350</a:t>
                      </a:r>
                    </a:p>
                  </a:txBody>
                  <a:tcPr marL="0" marR="0" marT="0" marB="0" anchor="ctr">
                    <a:lnL>
                      <a:noFill/>
                    </a:lnL>
                    <a:lnR>
                      <a:noFill/>
                    </a:lnR>
                    <a:lnT>
                      <a:noFill/>
                    </a:lnT>
                    <a:lnB>
                      <a:noFill/>
                    </a:lnB>
                    <a:lnTlToBr w="12700" cmpd="sng">
                      <a:noFill/>
                      <a:prstDash val="solid"/>
                    </a:lnTlToBr>
                    <a:lnBlToTr w="12700" cmpd="sng">
                      <a:noFill/>
                      <a:prstDash val="solid"/>
                    </a:lnBlToTr>
                    <a:solidFill>
                      <a:srgbClr val="BFD981"/>
                    </a:solidFill>
                  </a:tcPr>
                </a:tc>
                <a:extLst>
                  <a:ext uri="{0D108BD9-81ED-4DB2-BD59-A6C34878D82A}">
                    <a16:rowId xmlns:a16="http://schemas.microsoft.com/office/drawing/2014/main" val="110518198"/>
                  </a:ext>
                </a:extLst>
              </a:tr>
              <a:tr h="226748">
                <a:tc>
                  <a:txBody>
                    <a:bodyPr/>
                    <a:lstStyle/>
                    <a:p>
                      <a:pPr algn="ctr" fontAlgn="b"/>
                      <a:r>
                        <a:rPr lang="en-US" sz="1000" b="0" i="0" u="none" strike="noStrike" dirty="0">
                          <a:solidFill>
                            <a:srgbClr val="000000"/>
                          </a:solidFill>
                          <a:effectLst/>
                          <a:latin typeface="Calibri" panose="020F0502020204030204" pitchFamily="34" charset="0"/>
                        </a:rPr>
                        <a:t>2.1</a:t>
                      </a:r>
                    </a:p>
                  </a:txBody>
                  <a:tcPr marL="0" marR="0" marT="0" marB="0" anchor="ctr">
                    <a:lnL>
                      <a:noFill/>
                    </a:lnL>
                    <a:lnR w="19050" cap="flat" cmpd="sng" algn="ctr">
                      <a:solidFill>
                        <a:schemeClr val="tx1"/>
                      </a:solidFill>
                      <a:prstDash val="sysDash"/>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US" sz="1000" b="0" i="0" u="none" strike="noStrike" dirty="0">
                          <a:solidFill>
                            <a:srgbClr val="000000"/>
                          </a:solidFill>
                          <a:effectLst/>
                          <a:latin typeface="Calibri" panose="020F0502020204030204" pitchFamily="34" charset="0"/>
                        </a:rPr>
                        <a:t>1575</a:t>
                      </a:r>
                    </a:p>
                  </a:txBody>
                  <a:tcPr marL="0" marR="0" marT="0" marB="0" anchor="ctr">
                    <a:lnL w="19050" cap="flat" cmpd="sng" algn="ctr">
                      <a:solidFill>
                        <a:schemeClr val="tx1"/>
                      </a:solidFill>
                      <a:prstDash val="sysDash"/>
                      <a:round/>
                      <a:headEnd type="none" w="med" len="med"/>
                      <a:tailEnd type="none" w="med" len="med"/>
                    </a:lnL>
                    <a:lnR w="19050" cap="flat" cmpd="sng" algn="ctr">
                      <a:solidFill>
                        <a:schemeClr val="tx1"/>
                      </a:solidFill>
                      <a:prstDash val="sysDash"/>
                      <a:round/>
                      <a:headEnd type="none" w="med" len="med"/>
                      <a:tailEnd type="none" w="med" len="med"/>
                    </a:lnR>
                    <a:lnT>
                      <a:noFill/>
                    </a:lnT>
                    <a:lnB>
                      <a:noFill/>
                    </a:lnB>
                    <a:lnTlToBr w="12700" cmpd="sng">
                      <a:noFill/>
                      <a:prstDash val="solid"/>
                    </a:lnTlToBr>
                    <a:lnBlToTr w="12700" cmpd="sng">
                      <a:noFill/>
                      <a:prstDash val="solid"/>
                    </a:lnBlToTr>
                    <a:solidFill>
                      <a:srgbClr val="F8696B"/>
                    </a:solidFill>
                  </a:tcPr>
                </a:tc>
                <a:tc>
                  <a:txBody>
                    <a:bodyPr/>
                    <a:lstStyle/>
                    <a:p>
                      <a:pPr algn="ctr" fontAlgn="b"/>
                      <a:r>
                        <a:rPr lang="en-US" sz="1000" b="0" i="0" u="none" strike="noStrike">
                          <a:solidFill>
                            <a:srgbClr val="000000"/>
                          </a:solidFill>
                          <a:effectLst/>
                          <a:latin typeface="Calibri" panose="020F0502020204030204" pitchFamily="34" charset="0"/>
                        </a:rPr>
                        <a:t>3675</a:t>
                      </a:r>
                    </a:p>
                  </a:txBody>
                  <a:tcPr marL="0" marR="0" marT="0" marB="0" anchor="ctr">
                    <a:lnL w="19050" cap="flat" cmpd="sng" algn="ctr">
                      <a:solidFill>
                        <a:schemeClr val="tx1"/>
                      </a:solidFill>
                      <a:prstDash val="sysDash"/>
                      <a:round/>
                      <a:headEnd type="none" w="med" len="med"/>
                      <a:tailEnd type="none" w="med" len="med"/>
                    </a:lnL>
                    <a:lnR>
                      <a:noFill/>
                    </a:lnR>
                    <a:lnT w="19050" cap="flat" cmpd="sng" algn="ctr">
                      <a:solidFill>
                        <a:schemeClr val="tx1"/>
                      </a:solidFill>
                      <a:prstDash val="sysDash"/>
                      <a:round/>
                      <a:headEnd type="none" w="med" len="med"/>
                      <a:tailEnd type="none" w="med" len="med"/>
                    </a:lnT>
                    <a:lnB>
                      <a:noFill/>
                    </a:lnB>
                    <a:lnTlToBr w="12700" cmpd="sng">
                      <a:noFill/>
                      <a:prstDash val="solid"/>
                    </a:lnTlToBr>
                    <a:lnBlToTr w="12700" cmpd="sng">
                      <a:noFill/>
                      <a:prstDash val="solid"/>
                    </a:lnBlToTr>
                    <a:solidFill>
                      <a:srgbClr val="F9806F"/>
                    </a:solidFill>
                  </a:tcPr>
                </a:tc>
                <a:tc>
                  <a:txBody>
                    <a:bodyPr/>
                    <a:lstStyle/>
                    <a:p>
                      <a:pPr algn="ctr" fontAlgn="b"/>
                      <a:r>
                        <a:rPr lang="en-US" sz="1000" b="0" i="0" u="none" strike="noStrike" dirty="0">
                          <a:solidFill>
                            <a:srgbClr val="000000"/>
                          </a:solidFill>
                          <a:effectLst/>
                          <a:latin typeface="Calibri" panose="020F0502020204030204" pitchFamily="34" charset="0"/>
                        </a:rPr>
                        <a:t>5775</a:t>
                      </a:r>
                    </a:p>
                  </a:txBody>
                  <a:tcPr marL="0" marR="0" marT="0" marB="0" anchor="ctr">
                    <a:lnL>
                      <a:noFill/>
                    </a:lnL>
                    <a:lnR>
                      <a:noFill/>
                    </a:lnR>
                    <a:lnT>
                      <a:noFill/>
                    </a:lnT>
                    <a:lnB>
                      <a:noFill/>
                    </a:lnB>
                    <a:lnTlToBr w="12700" cmpd="sng">
                      <a:noFill/>
                      <a:prstDash val="solid"/>
                    </a:lnTlToBr>
                    <a:lnBlToTr w="12700" cmpd="sng">
                      <a:noFill/>
                      <a:prstDash val="solid"/>
                    </a:lnBlToTr>
                    <a:solidFill>
                      <a:srgbClr val="FDCB7D"/>
                    </a:solidFill>
                  </a:tcPr>
                </a:tc>
                <a:tc>
                  <a:txBody>
                    <a:bodyPr/>
                    <a:lstStyle/>
                    <a:p>
                      <a:pPr algn="ctr" fontAlgn="b"/>
                      <a:r>
                        <a:rPr lang="en-US" sz="1000" b="0" i="0" u="none" strike="noStrike">
                          <a:solidFill>
                            <a:srgbClr val="000000"/>
                          </a:solidFill>
                          <a:effectLst/>
                          <a:latin typeface="Calibri" panose="020F0502020204030204" pitchFamily="34" charset="0"/>
                        </a:rPr>
                        <a:t>7875</a:t>
                      </a:r>
                    </a:p>
                  </a:txBody>
                  <a:tcPr marL="0" marR="0" marT="0" marB="0" anchor="ctr">
                    <a:lnL>
                      <a:noFill/>
                    </a:lnL>
                    <a:lnR>
                      <a:noFill/>
                    </a:lnR>
                    <a:lnT>
                      <a:noFill/>
                    </a:lnT>
                    <a:lnB>
                      <a:noFill/>
                    </a:lnB>
                    <a:lnTlToBr w="12700" cmpd="sng">
                      <a:noFill/>
                      <a:prstDash val="solid"/>
                    </a:lnTlToBr>
                    <a:lnBlToTr w="12700" cmpd="sng">
                      <a:noFill/>
                      <a:prstDash val="solid"/>
                    </a:lnBlToTr>
                    <a:solidFill>
                      <a:srgbClr val="EAE583"/>
                    </a:solidFill>
                  </a:tcPr>
                </a:tc>
                <a:tc>
                  <a:txBody>
                    <a:bodyPr/>
                    <a:lstStyle/>
                    <a:p>
                      <a:pPr algn="ctr" fontAlgn="b"/>
                      <a:r>
                        <a:rPr lang="en-US" sz="1000" b="0" i="0" u="none" strike="noStrike">
                          <a:solidFill>
                            <a:srgbClr val="000000"/>
                          </a:solidFill>
                          <a:effectLst/>
                          <a:latin typeface="Calibri" panose="020F0502020204030204" pitchFamily="34" charset="0"/>
                        </a:rPr>
                        <a:t>9975</a:t>
                      </a:r>
                    </a:p>
                  </a:txBody>
                  <a:tcPr marL="0" marR="0" marT="0" marB="0" anchor="ctr">
                    <a:lnL>
                      <a:noFill/>
                    </a:lnL>
                    <a:lnR>
                      <a:noFill/>
                    </a:lnR>
                    <a:lnT>
                      <a:noFill/>
                    </a:lnT>
                    <a:lnB>
                      <a:noFill/>
                    </a:lnB>
                    <a:lnTlToBr w="12700" cmpd="sng">
                      <a:noFill/>
                      <a:prstDash val="solid"/>
                    </a:lnTlToBr>
                    <a:lnBlToTr w="12700" cmpd="sng">
                      <a:noFill/>
                      <a:prstDash val="solid"/>
                    </a:lnBlToTr>
                    <a:solidFill>
                      <a:srgbClr val="C5DB81"/>
                    </a:solidFill>
                  </a:tcPr>
                </a:tc>
                <a:tc>
                  <a:txBody>
                    <a:bodyPr/>
                    <a:lstStyle/>
                    <a:p>
                      <a:pPr algn="ctr" fontAlgn="b"/>
                      <a:r>
                        <a:rPr lang="en-US" sz="1000" b="0" i="0" u="none" strike="noStrike" dirty="0">
                          <a:solidFill>
                            <a:srgbClr val="000000"/>
                          </a:solidFill>
                          <a:effectLst/>
                          <a:latin typeface="Calibri" panose="020F0502020204030204" pitchFamily="34" charset="0"/>
                        </a:rPr>
                        <a:t>12075</a:t>
                      </a:r>
                    </a:p>
                  </a:txBody>
                  <a:tcPr marL="0" marR="0" marT="0" marB="0" anchor="ctr">
                    <a:lnL>
                      <a:noFill/>
                    </a:lnL>
                    <a:lnR>
                      <a:noFill/>
                    </a:lnR>
                    <a:lnT>
                      <a:noFill/>
                    </a:lnT>
                    <a:lnB>
                      <a:noFill/>
                    </a:lnB>
                    <a:lnTlToBr w="12700" cmpd="sng">
                      <a:noFill/>
                      <a:prstDash val="solid"/>
                    </a:lnTlToBr>
                    <a:lnBlToTr w="12700" cmpd="sng">
                      <a:noFill/>
                      <a:prstDash val="solid"/>
                    </a:lnBlToTr>
                    <a:solidFill>
                      <a:srgbClr val="A0D07F"/>
                    </a:solidFill>
                  </a:tcPr>
                </a:tc>
                <a:extLst>
                  <a:ext uri="{0D108BD9-81ED-4DB2-BD59-A6C34878D82A}">
                    <a16:rowId xmlns:a16="http://schemas.microsoft.com/office/drawing/2014/main" val="1670766515"/>
                  </a:ext>
                </a:extLst>
              </a:tr>
              <a:tr h="226748">
                <a:tc>
                  <a:txBody>
                    <a:bodyPr/>
                    <a:lstStyle/>
                    <a:p>
                      <a:pPr algn="ctr" fontAlgn="b"/>
                      <a:r>
                        <a:rPr lang="en-US" sz="1000" b="0" i="0" u="none" strike="noStrike" dirty="0">
                          <a:solidFill>
                            <a:srgbClr val="000000"/>
                          </a:solidFill>
                          <a:effectLst/>
                          <a:latin typeface="Calibri" panose="020F0502020204030204" pitchFamily="34" charset="0"/>
                        </a:rPr>
                        <a:t>2.4</a:t>
                      </a:r>
                    </a:p>
                  </a:txBody>
                  <a:tcPr marL="0" marR="0" marT="0" marB="0" anchor="ctr">
                    <a:lnL>
                      <a:noFill/>
                    </a:lnL>
                    <a:lnR w="19050" cap="flat" cmpd="sng" algn="ctr">
                      <a:solidFill>
                        <a:schemeClr val="tx1"/>
                      </a:solidFill>
                      <a:prstDash val="sysDash"/>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US" sz="1000" b="0" i="0" u="none" strike="noStrike" dirty="0">
                          <a:solidFill>
                            <a:srgbClr val="000000"/>
                          </a:solidFill>
                          <a:effectLst/>
                          <a:latin typeface="Calibri" panose="020F0502020204030204" pitchFamily="34" charset="0"/>
                        </a:rPr>
                        <a:t>1800</a:t>
                      </a:r>
                    </a:p>
                  </a:txBody>
                  <a:tcPr marL="0" marR="0" marT="0" marB="0" anchor="ctr">
                    <a:lnL w="19050" cap="flat" cmpd="sng" algn="ctr">
                      <a:solidFill>
                        <a:schemeClr val="tx1"/>
                      </a:solidFill>
                      <a:prstDash val="sysDash"/>
                      <a:round/>
                      <a:headEnd type="none" w="med" len="med"/>
                      <a:tailEnd type="none" w="med" len="med"/>
                    </a:lnL>
                    <a:lnR w="19050" cap="flat" cmpd="sng" algn="ctr">
                      <a:solidFill>
                        <a:schemeClr val="tx1"/>
                      </a:solidFill>
                      <a:prstDash val="sysDash"/>
                      <a:round/>
                      <a:headEnd type="none" w="med" len="med"/>
                      <a:tailEnd type="none" w="med" len="med"/>
                    </a:lnR>
                    <a:lnT>
                      <a:noFill/>
                    </a:lnT>
                    <a:lnB>
                      <a:noFill/>
                    </a:lnB>
                    <a:lnTlToBr w="12700" cmpd="sng">
                      <a:noFill/>
                      <a:prstDash val="solid"/>
                    </a:lnTlToBr>
                    <a:lnBlToTr w="12700" cmpd="sng">
                      <a:noFill/>
                      <a:prstDash val="solid"/>
                    </a:lnBlToTr>
                    <a:solidFill>
                      <a:srgbClr val="F8696B"/>
                    </a:solidFill>
                  </a:tcPr>
                </a:tc>
                <a:tc>
                  <a:txBody>
                    <a:bodyPr/>
                    <a:lstStyle/>
                    <a:p>
                      <a:pPr algn="ctr" fontAlgn="b"/>
                      <a:r>
                        <a:rPr lang="en-US" sz="1000" b="0" i="0" u="none" strike="noStrike">
                          <a:solidFill>
                            <a:srgbClr val="000000"/>
                          </a:solidFill>
                          <a:effectLst/>
                          <a:latin typeface="Calibri" panose="020F0502020204030204" pitchFamily="34" charset="0"/>
                        </a:rPr>
                        <a:t>4200</a:t>
                      </a:r>
                    </a:p>
                  </a:txBody>
                  <a:tcPr marL="0" marR="0" marT="0" marB="0" anchor="ctr">
                    <a:lnL w="19050" cap="flat" cmpd="sng" algn="ctr">
                      <a:solidFill>
                        <a:schemeClr val="tx1"/>
                      </a:solidFill>
                      <a:prstDash val="sysDash"/>
                      <a:round/>
                      <a:headEnd type="none" w="med" len="med"/>
                      <a:tailEnd type="none" w="med" len="med"/>
                    </a:lnL>
                    <a:lnR>
                      <a:noFill/>
                    </a:lnR>
                    <a:lnT>
                      <a:noFill/>
                    </a:lnT>
                    <a:lnB>
                      <a:noFill/>
                    </a:lnB>
                    <a:lnTlToBr w="12700" cmpd="sng">
                      <a:noFill/>
                      <a:prstDash val="solid"/>
                    </a:lnTlToBr>
                    <a:lnBlToTr w="12700" cmpd="sng">
                      <a:noFill/>
                      <a:prstDash val="solid"/>
                    </a:lnBlToTr>
                    <a:solidFill>
                      <a:srgbClr val="FA9373"/>
                    </a:solidFill>
                  </a:tcPr>
                </a:tc>
                <a:tc>
                  <a:txBody>
                    <a:bodyPr/>
                    <a:lstStyle/>
                    <a:p>
                      <a:pPr algn="ctr" fontAlgn="b"/>
                      <a:r>
                        <a:rPr lang="en-US" sz="1000" b="0" i="0" u="none" strike="noStrike">
                          <a:solidFill>
                            <a:srgbClr val="000000"/>
                          </a:solidFill>
                          <a:effectLst/>
                          <a:latin typeface="Calibri" panose="020F0502020204030204" pitchFamily="34" charset="0"/>
                        </a:rPr>
                        <a:t>6600</a:t>
                      </a:r>
                    </a:p>
                  </a:txBody>
                  <a:tcPr marL="0" marR="0" marT="0" marB="0" anchor="ctr">
                    <a:lnL>
                      <a:noFill/>
                    </a:lnL>
                    <a:lnR>
                      <a:noFill/>
                    </a:lnR>
                    <a:lnT>
                      <a:noFill/>
                    </a:lnT>
                    <a:lnB>
                      <a:noFill/>
                    </a:lnB>
                    <a:lnTlToBr w="12700" cmpd="sng">
                      <a:noFill/>
                      <a:prstDash val="solid"/>
                    </a:lnTlToBr>
                    <a:lnBlToTr w="12700" cmpd="sng">
                      <a:noFill/>
                      <a:prstDash val="solid"/>
                    </a:lnBlToTr>
                    <a:solidFill>
                      <a:srgbClr val="FEE883"/>
                    </a:solidFill>
                  </a:tcPr>
                </a:tc>
                <a:tc>
                  <a:txBody>
                    <a:bodyPr/>
                    <a:lstStyle/>
                    <a:p>
                      <a:pPr algn="ctr" fontAlgn="b"/>
                      <a:r>
                        <a:rPr lang="en-US" sz="1000" b="0" i="0" u="none" strike="noStrike">
                          <a:solidFill>
                            <a:srgbClr val="000000"/>
                          </a:solidFill>
                          <a:effectLst/>
                          <a:latin typeface="Calibri" panose="020F0502020204030204" pitchFamily="34" charset="0"/>
                        </a:rPr>
                        <a:t>9000</a:t>
                      </a:r>
                    </a:p>
                  </a:txBody>
                  <a:tcPr marL="0" marR="0" marT="0" marB="0" anchor="ctr">
                    <a:lnL>
                      <a:noFill/>
                    </a:lnL>
                    <a:lnR>
                      <a:noFill/>
                    </a:lnR>
                    <a:lnT>
                      <a:noFill/>
                    </a:lnT>
                    <a:lnB>
                      <a:noFill/>
                    </a:lnB>
                    <a:lnTlToBr w="12700" cmpd="sng">
                      <a:noFill/>
                      <a:prstDash val="solid"/>
                    </a:lnTlToBr>
                    <a:lnBlToTr w="12700" cmpd="sng">
                      <a:noFill/>
                      <a:prstDash val="solid"/>
                    </a:lnBlToTr>
                    <a:solidFill>
                      <a:srgbClr val="D7E082"/>
                    </a:solidFill>
                  </a:tcPr>
                </a:tc>
                <a:tc>
                  <a:txBody>
                    <a:bodyPr/>
                    <a:lstStyle/>
                    <a:p>
                      <a:pPr algn="ctr" fontAlgn="b"/>
                      <a:r>
                        <a:rPr lang="en-US" sz="1000" b="0" i="0" u="none" strike="noStrike">
                          <a:solidFill>
                            <a:srgbClr val="000000"/>
                          </a:solidFill>
                          <a:effectLst/>
                          <a:latin typeface="Calibri" panose="020F0502020204030204" pitchFamily="34" charset="0"/>
                        </a:rPr>
                        <a:t>11400</a:t>
                      </a:r>
                    </a:p>
                  </a:txBody>
                  <a:tcPr marL="0" marR="0" marT="0" marB="0" anchor="ctr">
                    <a:lnL>
                      <a:noFill/>
                    </a:lnL>
                    <a:lnR>
                      <a:noFill/>
                    </a:lnR>
                    <a:lnT>
                      <a:noFill/>
                    </a:lnT>
                    <a:lnB>
                      <a:noFill/>
                    </a:lnB>
                    <a:lnTlToBr w="12700" cmpd="sng">
                      <a:noFill/>
                      <a:prstDash val="solid"/>
                    </a:lnTlToBr>
                    <a:lnBlToTr w="12700" cmpd="sng">
                      <a:noFill/>
                      <a:prstDash val="solid"/>
                    </a:lnBlToTr>
                    <a:solidFill>
                      <a:srgbClr val="ACD380"/>
                    </a:solidFill>
                  </a:tcPr>
                </a:tc>
                <a:tc>
                  <a:txBody>
                    <a:bodyPr/>
                    <a:lstStyle/>
                    <a:p>
                      <a:pPr algn="ctr" fontAlgn="b"/>
                      <a:r>
                        <a:rPr lang="en-US" sz="1000" b="0" i="0" u="none" strike="noStrike" dirty="0">
                          <a:solidFill>
                            <a:srgbClr val="000000"/>
                          </a:solidFill>
                          <a:effectLst/>
                          <a:latin typeface="Calibri" panose="020F0502020204030204" pitchFamily="34" charset="0"/>
                        </a:rPr>
                        <a:t>13800</a:t>
                      </a:r>
                    </a:p>
                  </a:txBody>
                  <a:tcPr marL="0" marR="0" marT="0" marB="0" anchor="ctr">
                    <a:lnL>
                      <a:noFill/>
                    </a:lnL>
                    <a:lnR>
                      <a:noFill/>
                    </a:lnR>
                    <a:lnT>
                      <a:noFill/>
                    </a:lnT>
                    <a:lnB>
                      <a:noFill/>
                    </a:lnB>
                    <a:lnTlToBr w="12700" cmpd="sng">
                      <a:noFill/>
                      <a:prstDash val="solid"/>
                    </a:lnTlToBr>
                    <a:lnBlToTr w="12700" cmpd="sng">
                      <a:noFill/>
                      <a:prstDash val="solid"/>
                    </a:lnBlToTr>
                    <a:solidFill>
                      <a:srgbClr val="82C77D"/>
                    </a:solidFill>
                  </a:tcPr>
                </a:tc>
                <a:extLst>
                  <a:ext uri="{0D108BD9-81ED-4DB2-BD59-A6C34878D82A}">
                    <a16:rowId xmlns:a16="http://schemas.microsoft.com/office/drawing/2014/main" val="779810716"/>
                  </a:ext>
                </a:extLst>
              </a:tr>
              <a:tr h="226748">
                <a:tc>
                  <a:txBody>
                    <a:bodyPr/>
                    <a:lstStyle/>
                    <a:p>
                      <a:pPr algn="ctr" fontAlgn="b"/>
                      <a:r>
                        <a:rPr lang="en-US" sz="1000" b="0" i="0" u="none" strike="noStrike" dirty="0">
                          <a:solidFill>
                            <a:srgbClr val="000000"/>
                          </a:solidFill>
                          <a:effectLst/>
                          <a:latin typeface="Calibri" panose="020F0502020204030204" pitchFamily="34" charset="0"/>
                        </a:rPr>
                        <a:t>2.7</a:t>
                      </a:r>
                    </a:p>
                  </a:txBody>
                  <a:tcPr marL="0" marR="0" marT="0" marB="0" anchor="ctr">
                    <a:lnL>
                      <a:noFill/>
                    </a:lnL>
                    <a:lnR w="19050" cap="flat" cmpd="sng" algn="ctr">
                      <a:solidFill>
                        <a:schemeClr val="tx1"/>
                      </a:solidFill>
                      <a:prstDash val="sysDash"/>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US" sz="1000" b="0" i="0" u="none" strike="noStrike" dirty="0">
                          <a:solidFill>
                            <a:srgbClr val="000000"/>
                          </a:solidFill>
                          <a:effectLst/>
                          <a:latin typeface="Calibri" panose="020F0502020204030204" pitchFamily="34" charset="0"/>
                        </a:rPr>
                        <a:t>2025</a:t>
                      </a:r>
                    </a:p>
                  </a:txBody>
                  <a:tcPr marL="0" marR="0" marT="0" marB="0" anchor="ctr">
                    <a:lnL w="19050" cap="flat" cmpd="sng" algn="ctr">
                      <a:solidFill>
                        <a:schemeClr val="tx1"/>
                      </a:solidFill>
                      <a:prstDash val="sysDash"/>
                      <a:round/>
                      <a:headEnd type="none" w="med" len="med"/>
                      <a:tailEnd type="none" w="med" len="med"/>
                    </a:lnL>
                    <a:lnR w="19050" cap="flat" cmpd="sng" algn="ctr">
                      <a:solidFill>
                        <a:schemeClr val="tx1"/>
                      </a:solidFill>
                      <a:prstDash val="sysDash"/>
                      <a:round/>
                      <a:headEnd type="none" w="med" len="med"/>
                      <a:tailEnd type="none" w="med" len="med"/>
                    </a:lnR>
                    <a:lnT>
                      <a:noFill/>
                    </a:lnT>
                    <a:lnB>
                      <a:noFill/>
                    </a:lnB>
                    <a:lnTlToBr w="12700" cmpd="sng">
                      <a:noFill/>
                      <a:prstDash val="solid"/>
                    </a:lnTlToBr>
                    <a:lnBlToTr w="12700" cmpd="sng">
                      <a:noFill/>
                      <a:prstDash val="solid"/>
                    </a:lnBlToTr>
                    <a:solidFill>
                      <a:srgbClr val="F8696B"/>
                    </a:solidFill>
                  </a:tcPr>
                </a:tc>
                <a:tc>
                  <a:txBody>
                    <a:bodyPr/>
                    <a:lstStyle/>
                    <a:p>
                      <a:pPr algn="ctr" fontAlgn="b"/>
                      <a:r>
                        <a:rPr lang="en-US" sz="1000" b="0" i="0" u="none" strike="noStrike">
                          <a:solidFill>
                            <a:srgbClr val="000000"/>
                          </a:solidFill>
                          <a:effectLst/>
                          <a:latin typeface="Calibri" panose="020F0502020204030204" pitchFamily="34" charset="0"/>
                        </a:rPr>
                        <a:t>4725</a:t>
                      </a:r>
                    </a:p>
                  </a:txBody>
                  <a:tcPr marL="0" marR="0" marT="0" marB="0" anchor="ctr">
                    <a:lnL w="19050" cap="flat" cmpd="sng" algn="ctr">
                      <a:solidFill>
                        <a:schemeClr val="tx1"/>
                      </a:solidFill>
                      <a:prstDash val="sysDash"/>
                      <a:round/>
                      <a:headEnd type="none" w="med" len="med"/>
                      <a:tailEnd type="none" w="med" len="med"/>
                    </a:lnL>
                    <a:lnR>
                      <a:noFill/>
                    </a:lnR>
                    <a:lnT>
                      <a:noFill/>
                    </a:lnT>
                    <a:lnB>
                      <a:noFill/>
                    </a:lnB>
                    <a:lnTlToBr w="12700" cmpd="sng">
                      <a:noFill/>
                      <a:prstDash val="solid"/>
                    </a:lnTlToBr>
                    <a:lnBlToTr w="12700" cmpd="sng">
                      <a:noFill/>
                      <a:prstDash val="solid"/>
                    </a:lnBlToTr>
                    <a:solidFill>
                      <a:srgbClr val="FBA676"/>
                    </a:solidFill>
                  </a:tcPr>
                </a:tc>
                <a:tc>
                  <a:txBody>
                    <a:bodyPr/>
                    <a:lstStyle/>
                    <a:p>
                      <a:pPr algn="ctr" fontAlgn="b"/>
                      <a:r>
                        <a:rPr lang="en-US" sz="1000" b="0" i="0" u="none" strike="noStrike">
                          <a:solidFill>
                            <a:srgbClr val="000000"/>
                          </a:solidFill>
                          <a:effectLst/>
                          <a:latin typeface="Calibri" panose="020F0502020204030204" pitchFamily="34" charset="0"/>
                        </a:rPr>
                        <a:t>7425</a:t>
                      </a:r>
                    </a:p>
                  </a:txBody>
                  <a:tcPr marL="0" marR="0" marT="0" marB="0" anchor="ctr">
                    <a:lnL>
                      <a:noFill/>
                    </a:lnL>
                    <a:lnR>
                      <a:noFill/>
                    </a:lnR>
                    <a:lnT>
                      <a:noFill/>
                    </a:lnT>
                    <a:lnB>
                      <a:noFill/>
                    </a:lnB>
                    <a:lnTlToBr w="12700" cmpd="sng">
                      <a:noFill/>
                      <a:prstDash val="solid"/>
                    </a:lnTlToBr>
                    <a:lnBlToTr w="12700" cmpd="sng">
                      <a:noFill/>
                      <a:prstDash val="solid"/>
                    </a:lnBlToTr>
                    <a:solidFill>
                      <a:srgbClr val="F2E884"/>
                    </a:solidFill>
                  </a:tcPr>
                </a:tc>
                <a:tc>
                  <a:txBody>
                    <a:bodyPr/>
                    <a:lstStyle/>
                    <a:p>
                      <a:pPr algn="ctr" fontAlgn="b"/>
                      <a:r>
                        <a:rPr lang="en-US" sz="1000" b="0" i="0" u="none" strike="noStrike">
                          <a:solidFill>
                            <a:srgbClr val="000000"/>
                          </a:solidFill>
                          <a:effectLst/>
                          <a:latin typeface="Calibri" panose="020F0502020204030204" pitchFamily="34" charset="0"/>
                        </a:rPr>
                        <a:t>10125</a:t>
                      </a:r>
                    </a:p>
                  </a:txBody>
                  <a:tcPr marL="0" marR="0" marT="0" marB="0" anchor="ctr">
                    <a:lnL>
                      <a:noFill/>
                    </a:lnL>
                    <a:lnR>
                      <a:noFill/>
                    </a:lnR>
                    <a:lnT>
                      <a:noFill/>
                    </a:lnT>
                    <a:lnB>
                      <a:noFill/>
                    </a:lnB>
                    <a:lnTlToBr w="12700" cmpd="sng">
                      <a:noFill/>
                      <a:prstDash val="solid"/>
                    </a:lnTlToBr>
                    <a:lnBlToTr w="12700" cmpd="sng">
                      <a:noFill/>
                      <a:prstDash val="solid"/>
                    </a:lnBlToTr>
                    <a:solidFill>
                      <a:srgbClr val="C3DA81"/>
                    </a:solidFill>
                  </a:tcPr>
                </a:tc>
                <a:tc>
                  <a:txBody>
                    <a:bodyPr/>
                    <a:lstStyle/>
                    <a:p>
                      <a:pPr algn="ctr" fontAlgn="b"/>
                      <a:r>
                        <a:rPr lang="en-US" sz="1000" b="0" i="0" u="none" strike="noStrike" dirty="0">
                          <a:solidFill>
                            <a:srgbClr val="000000"/>
                          </a:solidFill>
                          <a:effectLst/>
                          <a:latin typeface="Calibri" panose="020F0502020204030204" pitchFamily="34" charset="0"/>
                        </a:rPr>
                        <a:t>12825</a:t>
                      </a:r>
                    </a:p>
                  </a:txBody>
                  <a:tcPr marL="0" marR="0" marT="0" marB="0" anchor="ctr">
                    <a:lnL>
                      <a:noFill/>
                    </a:lnL>
                    <a:lnR>
                      <a:noFill/>
                    </a:lnR>
                    <a:lnT>
                      <a:noFill/>
                    </a:lnT>
                    <a:lnB>
                      <a:noFill/>
                    </a:lnB>
                    <a:lnTlToBr w="12700" cmpd="sng">
                      <a:noFill/>
                      <a:prstDash val="solid"/>
                    </a:lnTlToBr>
                    <a:lnBlToTr w="12700" cmpd="sng">
                      <a:noFill/>
                      <a:prstDash val="solid"/>
                    </a:lnBlToTr>
                    <a:solidFill>
                      <a:srgbClr val="93CC7E"/>
                    </a:solidFill>
                  </a:tcPr>
                </a:tc>
                <a:tc>
                  <a:txBody>
                    <a:bodyPr/>
                    <a:lstStyle/>
                    <a:p>
                      <a:pPr algn="ctr" fontAlgn="b"/>
                      <a:r>
                        <a:rPr lang="en-US" sz="1000" b="0" i="0" u="none" strike="noStrike" dirty="0">
                          <a:solidFill>
                            <a:srgbClr val="000000"/>
                          </a:solidFill>
                          <a:effectLst/>
                          <a:latin typeface="Calibri" panose="020F0502020204030204" pitchFamily="34" charset="0"/>
                        </a:rPr>
                        <a:t>15525</a:t>
                      </a:r>
                    </a:p>
                  </a:txBody>
                  <a:tcPr marL="0" marR="0" marT="0" marB="0" anchor="ctr">
                    <a:lnL>
                      <a:noFill/>
                    </a:lnL>
                    <a:lnR>
                      <a:noFill/>
                    </a:lnR>
                    <a:lnT>
                      <a:noFill/>
                    </a:lnT>
                    <a:lnB>
                      <a:noFill/>
                    </a:lnB>
                    <a:lnTlToBr w="12700" cmpd="sng">
                      <a:noFill/>
                      <a:prstDash val="solid"/>
                    </a:lnTlToBr>
                    <a:lnBlToTr w="12700" cmpd="sng">
                      <a:noFill/>
                      <a:prstDash val="solid"/>
                    </a:lnBlToTr>
                    <a:solidFill>
                      <a:srgbClr val="63BE7B"/>
                    </a:solidFill>
                  </a:tcPr>
                </a:tc>
                <a:extLst>
                  <a:ext uri="{0D108BD9-81ED-4DB2-BD59-A6C34878D82A}">
                    <a16:rowId xmlns:a16="http://schemas.microsoft.com/office/drawing/2014/main" val="3785861493"/>
                  </a:ext>
                </a:extLst>
              </a:tr>
            </a:tbl>
          </a:graphicData>
        </a:graphic>
      </p:graphicFrame>
      <p:sp>
        <p:nvSpPr>
          <p:cNvPr id="163" name="Rectangle 162">
            <a:extLst>
              <a:ext uri="{FF2B5EF4-FFF2-40B4-BE49-F238E27FC236}">
                <a16:creationId xmlns:a16="http://schemas.microsoft.com/office/drawing/2014/main" id="{E63D734B-53BD-4ED7-B983-8FB24E4D585D}"/>
              </a:ext>
            </a:extLst>
          </p:cNvPr>
          <p:cNvSpPr/>
          <p:nvPr/>
        </p:nvSpPr>
        <p:spPr>
          <a:xfrm>
            <a:off x="7020864" y="2743200"/>
            <a:ext cx="571499" cy="23960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dirty="0">
              <a:solidFill>
                <a:schemeClr val="tx1"/>
              </a:solidFill>
            </a:endParaRPr>
          </a:p>
        </p:txBody>
      </p:sp>
      <p:sp>
        <p:nvSpPr>
          <p:cNvPr id="164" name="Rectangle 163">
            <a:extLst>
              <a:ext uri="{FF2B5EF4-FFF2-40B4-BE49-F238E27FC236}">
                <a16:creationId xmlns:a16="http://schemas.microsoft.com/office/drawing/2014/main" id="{78366821-E677-4BFF-9FC8-0626DA954F70}"/>
              </a:ext>
            </a:extLst>
          </p:cNvPr>
          <p:cNvSpPr/>
          <p:nvPr/>
        </p:nvSpPr>
        <p:spPr>
          <a:xfrm>
            <a:off x="6083571" y="3563763"/>
            <a:ext cx="796731" cy="230832"/>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dirty="0">
                <a:solidFill>
                  <a:schemeClr val="tx1"/>
                </a:solidFill>
              </a:rPr>
              <a:t>Service adopters</a:t>
            </a:r>
          </a:p>
        </p:txBody>
      </p:sp>
      <p:sp>
        <p:nvSpPr>
          <p:cNvPr id="165" name="Rectangle 164">
            <a:extLst>
              <a:ext uri="{FF2B5EF4-FFF2-40B4-BE49-F238E27FC236}">
                <a16:creationId xmlns:a16="http://schemas.microsoft.com/office/drawing/2014/main" id="{B314EF3D-B833-4A41-9711-C22C85203851}"/>
              </a:ext>
            </a:extLst>
          </p:cNvPr>
          <p:cNvSpPr/>
          <p:nvPr/>
        </p:nvSpPr>
        <p:spPr>
          <a:xfrm>
            <a:off x="5181600" y="3563763"/>
            <a:ext cx="796731" cy="230832"/>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dirty="0">
                <a:solidFill>
                  <a:schemeClr val="tx1"/>
                </a:solidFill>
              </a:rPr>
              <a:t>Opportunity suppliers</a:t>
            </a:r>
          </a:p>
        </p:txBody>
      </p:sp>
      <p:sp>
        <p:nvSpPr>
          <p:cNvPr id="166" name="Rectangle 165">
            <a:extLst>
              <a:ext uri="{FF2B5EF4-FFF2-40B4-BE49-F238E27FC236}">
                <a16:creationId xmlns:a16="http://schemas.microsoft.com/office/drawing/2014/main" id="{180C9D38-15AE-4081-BCE8-D4D76F0588E3}"/>
              </a:ext>
            </a:extLst>
          </p:cNvPr>
          <p:cNvSpPr/>
          <p:nvPr/>
        </p:nvSpPr>
        <p:spPr>
          <a:xfrm>
            <a:off x="6438900" y="2743200"/>
            <a:ext cx="571500" cy="239601"/>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dirty="0">
              <a:solidFill>
                <a:schemeClr val="tx1"/>
              </a:solidFill>
            </a:endParaRPr>
          </a:p>
        </p:txBody>
      </p:sp>
      <p:sp>
        <p:nvSpPr>
          <p:cNvPr id="167" name="Rectangle 166">
            <a:extLst>
              <a:ext uri="{FF2B5EF4-FFF2-40B4-BE49-F238E27FC236}">
                <a16:creationId xmlns:a16="http://schemas.microsoft.com/office/drawing/2014/main" id="{CF40A15D-A49D-469C-AC39-46AD6BA48E37}"/>
              </a:ext>
            </a:extLst>
          </p:cNvPr>
          <p:cNvSpPr/>
          <p:nvPr/>
        </p:nvSpPr>
        <p:spPr>
          <a:xfrm>
            <a:off x="5807221" y="2743200"/>
            <a:ext cx="606821" cy="239601"/>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dirty="0">
              <a:solidFill>
                <a:schemeClr val="tx1"/>
              </a:solidFill>
            </a:endParaRPr>
          </a:p>
        </p:txBody>
      </p:sp>
      <p:sp>
        <p:nvSpPr>
          <p:cNvPr id="168" name="Rectangle 167">
            <a:extLst>
              <a:ext uri="{FF2B5EF4-FFF2-40B4-BE49-F238E27FC236}">
                <a16:creationId xmlns:a16="http://schemas.microsoft.com/office/drawing/2014/main" id="{26E574D8-DC93-49FF-BF80-63213F08FE66}"/>
              </a:ext>
            </a:extLst>
          </p:cNvPr>
          <p:cNvSpPr/>
          <p:nvPr/>
        </p:nvSpPr>
        <p:spPr>
          <a:xfrm rot="16200000">
            <a:off x="4014778" y="2657929"/>
            <a:ext cx="1143000" cy="2714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1"/>
                </a:solidFill>
              </a:rPr>
              <a:t>Farm-gate price (USD/kg)</a:t>
            </a:r>
          </a:p>
        </p:txBody>
      </p:sp>
      <p:sp>
        <p:nvSpPr>
          <p:cNvPr id="169" name="Rectangle 168">
            <a:extLst>
              <a:ext uri="{FF2B5EF4-FFF2-40B4-BE49-F238E27FC236}">
                <a16:creationId xmlns:a16="http://schemas.microsoft.com/office/drawing/2014/main" id="{DDF2AFC9-BAA3-4DF1-87FE-2C267C271AA2}"/>
              </a:ext>
            </a:extLst>
          </p:cNvPr>
          <p:cNvSpPr/>
          <p:nvPr/>
        </p:nvSpPr>
        <p:spPr>
          <a:xfrm>
            <a:off x="6414042" y="1881628"/>
            <a:ext cx="1143000" cy="2714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1"/>
                </a:solidFill>
              </a:rPr>
              <a:t>Yield (kg/Ha)</a:t>
            </a:r>
          </a:p>
        </p:txBody>
      </p:sp>
      <p:sp>
        <p:nvSpPr>
          <p:cNvPr id="170" name="TextBox 169">
            <a:extLst>
              <a:ext uri="{FF2B5EF4-FFF2-40B4-BE49-F238E27FC236}">
                <a16:creationId xmlns:a16="http://schemas.microsoft.com/office/drawing/2014/main" id="{67C1F5B1-AF11-471C-ABB9-963489A6FD12}"/>
              </a:ext>
            </a:extLst>
          </p:cNvPr>
          <p:cNvSpPr txBox="1"/>
          <p:nvPr/>
        </p:nvSpPr>
        <p:spPr>
          <a:xfrm>
            <a:off x="228599" y="6172200"/>
            <a:ext cx="8251985" cy="338554"/>
          </a:xfrm>
          <a:prstGeom prst="rect">
            <a:avLst/>
          </a:prstGeom>
          <a:noFill/>
        </p:spPr>
        <p:txBody>
          <a:bodyPr wrap="square" rtlCol="0">
            <a:spAutoFit/>
          </a:bodyPr>
          <a:lstStyle/>
          <a:p>
            <a:r>
              <a:rPr lang="en-US" sz="800" dirty="0"/>
              <a:t>*Announcement by Ivan Duque of a minimum wage of 253 USD/month CNN (2018). In which Latin American Country do you earn the best?</a:t>
            </a:r>
          </a:p>
          <a:p>
            <a:r>
              <a:rPr lang="en-US" sz="800" dirty="0"/>
              <a:t>Sources: ICO (2018). ICO Monthly Composite Price</a:t>
            </a:r>
            <a:endParaRPr lang="en-GB" sz="800" dirty="0"/>
          </a:p>
        </p:txBody>
      </p:sp>
    </p:spTree>
    <p:extLst>
      <p:ext uri="{BB962C8B-B14F-4D97-AF65-F5344CB8AC3E}">
        <p14:creationId xmlns:p14="http://schemas.microsoft.com/office/powerpoint/2010/main" val="37955472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F9EB9709-0DDA-410A-B61D-AD858F940783}"/>
              </a:ext>
            </a:extLst>
          </p:cNvPr>
          <p:cNvGraphicFramePr>
            <a:graphicFrameLocks noChangeAspect="1"/>
          </p:cNvGraphicFramePr>
          <p:nvPr>
            <p:custDataLst>
              <p:tags r:id="rId2"/>
            </p:custDataLst>
            <p:extLst>
              <p:ext uri="{D42A27DB-BD31-4B8C-83A1-F6EECF244321}">
                <p14:modId xmlns:p14="http://schemas.microsoft.com/office/powerpoint/2010/main" val="14214661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51665" name="think-cell Slide" r:id="rId6" imgW="351" imgH="351" progId="TCLayout.ActiveDocument.1">
                  <p:embed/>
                </p:oleObj>
              </mc:Choice>
              <mc:Fallback>
                <p:oleObj name="think-cell Slide" r:id="rId6" imgW="351" imgH="351"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6106DF70-6C7E-4F53-B451-C7512B6E3103}"/>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nl-NL" sz="2400" dirty="0">
              <a:latin typeface="Arial" panose="020B0604020202020204" pitchFamily="34" charset="0"/>
              <a:ea typeface="+mj-ea"/>
              <a:cs typeface="+mj-cs"/>
              <a:sym typeface="Arial" panose="020B0604020202020204" pitchFamily="34" charset="0"/>
            </a:endParaRPr>
          </a:p>
        </p:txBody>
      </p:sp>
      <p:sp>
        <p:nvSpPr>
          <p:cNvPr id="2" name="Slide Number Placeholder 1"/>
          <p:cNvSpPr>
            <a:spLocks noGrp="1"/>
          </p:cNvSpPr>
          <p:nvPr>
            <p:ph type="sldNum" sz="quarter" idx="4"/>
          </p:nvPr>
        </p:nvSpPr>
        <p:spPr/>
        <p:txBody>
          <a:bodyPr/>
          <a:lstStyle/>
          <a:p>
            <a:fld id="{94895F93-9E70-4CBF-8144-0BD5504DC31D}" type="slidenum">
              <a:rPr lang="en-US" smtClean="0"/>
              <a:pPr/>
              <a:t>8</a:t>
            </a:fld>
            <a:endParaRPr lang="en-US" dirty="0"/>
          </a:p>
        </p:txBody>
      </p:sp>
      <p:sp>
        <p:nvSpPr>
          <p:cNvPr id="4" name="Title 3">
            <a:extLst>
              <a:ext uri="{FF2B5EF4-FFF2-40B4-BE49-F238E27FC236}">
                <a16:creationId xmlns:a16="http://schemas.microsoft.com/office/drawing/2014/main" id="{B008795D-039D-4998-BC51-23604FEE887F}"/>
              </a:ext>
            </a:extLst>
          </p:cNvPr>
          <p:cNvSpPr>
            <a:spLocks noGrp="1"/>
          </p:cNvSpPr>
          <p:nvPr>
            <p:ph type="title"/>
          </p:nvPr>
        </p:nvSpPr>
        <p:spPr>
          <a:xfrm>
            <a:off x="228600" y="228600"/>
            <a:ext cx="8686800" cy="599664"/>
          </a:xfrm>
        </p:spPr>
        <p:txBody>
          <a:bodyPr/>
          <a:lstStyle/>
          <a:p>
            <a:r>
              <a:rPr lang="nl-NL" dirty="0"/>
              <a:t>SDM outcomes and main learning questions</a:t>
            </a:r>
          </a:p>
        </p:txBody>
      </p:sp>
      <p:sp>
        <p:nvSpPr>
          <p:cNvPr id="90" name="Oval 89"/>
          <p:cNvSpPr/>
          <p:nvPr/>
        </p:nvSpPr>
        <p:spPr>
          <a:xfrm>
            <a:off x="304800" y="1486989"/>
            <a:ext cx="284510" cy="28450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1</a:t>
            </a:r>
          </a:p>
        </p:txBody>
      </p:sp>
      <p:sp>
        <p:nvSpPr>
          <p:cNvPr id="96" name="Oval 95"/>
          <p:cNvSpPr/>
          <p:nvPr/>
        </p:nvSpPr>
        <p:spPr>
          <a:xfrm>
            <a:off x="304800" y="2170938"/>
            <a:ext cx="284510" cy="28450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2</a:t>
            </a:r>
          </a:p>
        </p:txBody>
      </p:sp>
      <p:sp>
        <p:nvSpPr>
          <p:cNvPr id="102" name="Oval 101"/>
          <p:cNvSpPr/>
          <p:nvPr/>
        </p:nvSpPr>
        <p:spPr>
          <a:xfrm>
            <a:off x="304800" y="2889198"/>
            <a:ext cx="284510" cy="28450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3</a:t>
            </a:r>
          </a:p>
        </p:txBody>
      </p:sp>
      <p:sp>
        <p:nvSpPr>
          <p:cNvPr id="114" name="Oval 113"/>
          <p:cNvSpPr/>
          <p:nvPr/>
        </p:nvSpPr>
        <p:spPr>
          <a:xfrm>
            <a:off x="304800" y="3568541"/>
            <a:ext cx="284510" cy="28450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4</a:t>
            </a:r>
          </a:p>
        </p:txBody>
      </p:sp>
      <p:sp>
        <p:nvSpPr>
          <p:cNvPr id="81" name="Rectangle 80"/>
          <p:cNvSpPr/>
          <p:nvPr/>
        </p:nvSpPr>
        <p:spPr>
          <a:xfrm>
            <a:off x="3488588" y="1051560"/>
            <a:ext cx="5412966" cy="2988954"/>
          </a:xfrm>
          <a:prstGeom prst="rect">
            <a:avLst/>
          </a:prstGeom>
          <a:solidFill>
            <a:srgbClr val="E5F1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sp>
        <p:nvSpPr>
          <p:cNvPr id="85" name="Rectangle 84"/>
          <p:cNvSpPr/>
          <p:nvPr/>
        </p:nvSpPr>
        <p:spPr>
          <a:xfrm>
            <a:off x="197183" y="1051560"/>
            <a:ext cx="2660526" cy="2364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pPr>
            <a:r>
              <a:rPr lang="en-US" sz="1200" b="1" dirty="0">
                <a:solidFill>
                  <a:schemeClr val="tx2"/>
                </a:solidFill>
              </a:rPr>
              <a:t>SDM objectives</a:t>
            </a:r>
          </a:p>
        </p:txBody>
      </p:sp>
      <p:sp>
        <p:nvSpPr>
          <p:cNvPr id="89" name="Rectangle 88"/>
          <p:cNvSpPr/>
          <p:nvPr/>
        </p:nvSpPr>
        <p:spPr>
          <a:xfrm>
            <a:off x="4136080" y="1055895"/>
            <a:ext cx="3971656" cy="2162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90000"/>
              </a:lnSpc>
            </a:pPr>
            <a:r>
              <a:rPr lang="en-US" sz="1200" b="1" dirty="0">
                <a:solidFill>
                  <a:schemeClr val="tx2"/>
                </a:solidFill>
              </a:rPr>
              <a:t>Projected outcomes</a:t>
            </a:r>
          </a:p>
        </p:txBody>
      </p:sp>
      <p:sp>
        <p:nvSpPr>
          <p:cNvPr id="91" name="Rectangle 90"/>
          <p:cNvSpPr/>
          <p:nvPr/>
        </p:nvSpPr>
        <p:spPr>
          <a:xfrm>
            <a:off x="589310" y="1321263"/>
            <a:ext cx="3013012" cy="6159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pPr>
            <a:r>
              <a:rPr lang="en-US" sz="1100" b="1" dirty="0">
                <a:solidFill>
                  <a:schemeClr val="tx2"/>
                </a:solidFill>
              </a:rPr>
              <a:t>Strengthen SKN supply chain</a:t>
            </a:r>
          </a:p>
        </p:txBody>
      </p:sp>
      <p:sp>
        <p:nvSpPr>
          <p:cNvPr id="94" name="Rectangle 93"/>
          <p:cNvSpPr/>
          <p:nvPr/>
        </p:nvSpPr>
        <p:spPr>
          <a:xfrm>
            <a:off x="3560258" y="1251556"/>
            <a:ext cx="5259624" cy="7533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88900" indent="-88900">
              <a:lnSpc>
                <a:spcPct val="90000"/>
              </a:lnSpc>
              <a:buFont typeface="Arial" panose="020B0604020202020204" pitchFamily="34" charset="0"/>
              <a:buChar char="•"/>
            </a:pPr>
            <a:r>
              <a:rPr lang="en-US" sz="1100" dirty="0">
                <a:solidFill>
                  <a:schemeClr val="tx1"/>
                </a:solidFill>
              </a:rPr>
              <a:t>Farmers will improve management practices, become more professional, and improve their livelihoods.</a:t>
            </a:r>
          </a:p>
          <a:p>
            <a:pPr marL="88900" indent="-88900">
              <a:lnSpc>
                <a:spcPct val="90000"/>
              </a:lnSpc>
              <a:buFont typeface="Arial" panose="020B0604020202020204" pitchFamily="34" charset="0"/>
              <a:buChar char="•"/>
            </a:pPr>
            <a:r>
              <a:rPr lang="en-US" sz="1100" dirty="0">
                <a:solidFill>
                  <a:schemeClr val="tx1"/>
                </a:solidFill>
              </a:rPr>
              <a:t>SKN will improve farmer loyalty, the sustainability of the SDM, and strengthen their relationship with the supply base.</a:t>
            </a:r>
          </a:p>
        </p:txBody>
      </p:sp>
      <p:sp>
        <p:nvSpPr>
          <p:cNvPr id="95" name="Rectangle 94"/>
          <p:cNvSpPr/>
          <p:nvPr/>
        </p:nvSpPr>
        <p:spPr>
          <a:xfrm>
            <a:off x="242446" y="1313090"/>
            <a:ext cx="8659108" cy="632307"/>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sp>
        <p:nvSpPr>
          <p:cNvPr id="97" name="Rectangle 96"/>
          <p:cNvSpPr/>
          <p:nvPr/>
        </p:nvSpPr>
        <p:spPr>
          <a:xfrm>
            <a:off x="589310" y="2003036"/>
            <a:ext cx="3013012" cy="6203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pPr>
            <a:r>
              <a:rPr lang="en-US" sz="1100" b="1" dirty="0">
                <a:solidFill>
                  <a:schemeClr val="tx2"/>
                </a:solidFill>
              </a:rPr>
              <a:t>Enable farmers to realize their full potential via the provision of services</a:t>
            </a:r>
          </a:p>
        </p:txBody>
      </p:sp>
      <p:sp>
        <p:nvSpPr>
          <p:cNvPr id="100" name="Rectangle 99"/>
          <p:cNvSpPr/>
          <p:nvPr/>
        </p:nvSpPr>
        <p:spPr>
          <a:xfrm>
            <a:off x="3560258" y="2004284"/>
            <a:ext cx="5259624" cy="6160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88900" indent="-88900">
              <a:lnSpc>
                <a:spcPct val="90000"/>
              </a:lnSpc>
              <a:buFont typeface="Arial" panose="020B0604020202020204" pitchFamily="34" charset="0"/>
              <a:buChar char="•"/>
            </a:pPr>
            <a:r>
              <a:rPr lang="en-US" sz="1100" dirty="0">
                <a:solidFill>
                  <a:schemeClr val="tx1"/>
                </a:solidFill>
              </a:rPr>
              <a:t>Farmers will increase their productivity, income, quality of the bean. Consequently, their livelihoods and their families will improve, as their business case improves.</a:t>
            </a:r>
          </a:p>
          <a:p>
            <a:pPr marL="88900" indent="-88900">
              <a:lnSpc>
                <a:spcPct val="90000"/>
              </a:lnSpc>
              <a:buFont typeface="Arial" panose="020B0604020202020204" pitchFamily="34" charset="0"/>
              <a:buChar char="•"/>
            </a:pPr>
            <a:r>
              <a:rPr lang="en-US" sz="1100" dirty="0">
                <a:solidFill>
                  <a:schemeClr val="tx1"/>
                </a:solidFill>
              </a:rPr>
              <a:t>SKN increase sourcing from the farmer base, improve quality, and leverage on improvements at farm level for product differentiation.</a:t>
            </a:r>
          </a:p>
        </p:txBody>
      </p:sp>
      <p:sp>
        <p:nvSpPr>
          <p:cNvPr id="101" name="Rectangle 100"/>
          <p:cNvSpPr/>
          <p:nvPr/>
        </p:nvSpPr>
        <p:spPr>
          <a:xfrm>
            <a:off x="242446" y="2006460"/>
            <a:ext cx="8659108" cy="632544"/>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sp>
        <p:nvSpPr>
          <p:cNvPr id="103" name="Rectangle 102"/>
          <p:cNvSpPr/>
          <p:nvPr/>
        </p:nvSpPr>
        <p:spPr>
          <a:xfrm>
            <a:off x="589310" y="2710104"/>
            <a:ext cx="3013012" cy="6426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pPr>
            <a:r>
              <a:rPr lang="en-US" sz="1100" b="1" dirty="0">
                <a:solidFill>
                  <a:srgbClr val="7F7F7F"/>
                </a:solidFill>
              </a:rPr>
              <a:t>Establish a sustainable Farmer Service Unit that offers commercially viable services to farmers</a:t>
            </a:r>
          </a:p>
        </p:txBody>
      </p:sp>
      <p:sp>
        <p:nvSpPr>
          <p:cNvPr id="106" name="Rectangle 105"/>
          <p:cNvSpPr/>
          <p:nvPr/>
        </p:nvSpPr>
        <p:spPr>
          <a:xfrm>
            <a:off x="3560258" y="2710103"/>
            <a:ext cx="5259624" cy="6228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88900" indent="-88900">
              <a:lnSpc>
                <a:spcPct val="90000"/>
              </a:lnSpc>
              <a:buFont typeface="Arial" panose="020B0604020202020204" pitchFamily="34" charset="0"/>
              <a:buChar char="•"/>
            </a:pPr>
            <a:r>
              <a:rPr lang="en-US" sz="1100" dirty="0">
                <a:solidFill>
                  <a:schemeClr val="tx1"/>
                </a:solidFill>
              </a:rPr>
              <a:t>Farmers will have timely access to high quality services, as well as access to financial services, improving their asset holding and income resilience.</a:t>
            </a:r>
          </a:p>
          <a:p>
            <a:pPr marL="88900" indent="-88900">
              <a:lnSpc>
                <a:spcPct val="90000"/>
              </a:lnSpc>
              <a:buFont typeface="Arial" panose="020B0604020202020204" pitchFamily="34" charset="0"/>
              <a:buChar char="•"/>
            </a:pPr>
            <a:r>
              <a:rPr lang="en-US" sz="1100" dirty="0">
                <a:solidFill>
                  <a:schemeClr val="tx1"/>
                </a:solidFill>
              </a:rPr>
              <a:t>SKN will enable commercially feasibility of the SDM, as farmers become more professional and ensure sustainable demand for these services. </a:t>
            </a:r>
          </a:p>
        </p:txBody>
      </p:sp>
      <p:sp>
        <p:nvSpPr>
          <p:cNvPr id="107" name="Rectangle 106"/>
          <p:cNvSpPr/>
          <p:nvPr/>
        </p:nvSpPr>
        <p:spPr>
          <a:xfrm>
            <a:off x="242446" y="2707104"/>
            <a:ext cx="8659108" cy="627136"/>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sp>
        <p:nvSpPr>
          <p:cNvPr id="115" name="Rectangle 114"/>
          <p:cNvSpPr/>
          <p:nvPr/>
        </p:nvSpPr>
        <p:spPr>
          <a:xfrm>
            <a:off x="589310" y="3420901"/>
            <a:ext cx="3013012" cy="5797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pPr>
            <a:r>
              <a:rPr lang="en-US" sz="1100" b="1" dirty="0">
                <a:solidFill>
                  <a:srgbClr val="7F7F7F"/>
                </a:solidFill>
              </a:rPr>
              <a:t>Improve access to high quality coffee, increasing income for producers and value chain actors</a:t>
            </a:r>
          </a:p>
        </p:txBody>
      </p:sp>
      <p:sp>
        <p:nvSpPr>
          <p:cNvPr id="116" name="Rectangle 115"/>
          <p:cNvSpPr/>
          <p:nvPr/>
        </p:nvSpPr>
        <p:spPr>
          <a:xfrm>
            <a:off x="3560258" y="3454191"/>
            <a:ext cx="5341296" cy="546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88900" indent="-88900">
              <a:lnSpc>
                <a:spcPct val="90000"/>
              </a:lnSpc>
              <a:buFont typeface="Arial" panose="020B0604020202020204" pitchFamily="34" charset="0"/>
              <a:buChar char="•"/>
            </a:pPr>
            <a:r>
              <a:rPr lang="en-US" sz="1100" dirty="0">
                <a:solidFill>
                  <a:schemeClr val="tx1"/>
                </a:solidFill>
              </a:rPr>
              <a:t>Farmers will receive a higher farmgate price and increase their income.</a:t>
            </a:r>
          </a:p>
          <a:p>
            <a:pPr marL="88900" indent="-88900">
              <a:lnSpc>
                <a:spcPct val="90000"/>
              </a:lnSpc>
              <a:buFont typeface="Arial" panose="020B0604020202020204" pitchFamily="34" charset="0"/>
              <a:buChar char="•"/>
            </a:pPr>
            <a:r>
              <a:rPr lang="en-US" sz="1100" dirty="0">
                <a:solidFill>
                  <a:schemeClr val="tx1"/>
                </a:solidFill>
              </a:rPr>
              <a:t>SKN will increase farmer loyalty and strengthen commercial ties with farmers in the supply chain. </a:t>
            </a:r>
          </a:p>
          <a:p>
            <a:pPr marL="88900" indent="-88900">
              <a:lnSpc>
                <a:spcPct val="90000"/>
              </a:lnSpc>
              <a:buFont typeface="Arial" panose="020B0604020202020204" pitchFamily="34" charset="0"/>
              <a:buChar char="•"/>
            </a:pPr>
            <a:r>
              <a:rPr lang="en-US" sz="1100" dirty="0">
                <a:solidFill>
                  <a:schemeClr val="tx1"/>
                </a:solidFill>
              </a:rPr>
              <a:t> Both will increase their income resilience due to a wider variety of products offered.</a:t>
            </a:r>
          </a:p>
        </p:txBody>
      </p:sp>
      <p:sp>
        <p:nvSpPr>
          <p:cNvPr id="118" name="Rectangle 117"/>
          <p:cNvSpPr/>
          <p:nvPr/>
        </p:nvSpPr>
        <p:spPr>
          <a:xfrm>
            <a:off x="242446" y="3402341"/>
            <a:ext cx="8659108" cy="638173"/>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a:p>
        </p:txBody>
      </p:sp>
      <p:graphicFrame>
        <p:nvGraphicFramePr>
          <p:cNvPr id="30" name="Table 29">
            <a:extLst>
              <a:ext uri="{FF2B5EF4-FFF2-40B4-BE49-F238E27FC236}">
                <a16:creationId xmlns:a16="http://schemas.microsoft.com/office/drawing/2014/main" id="{3AB7022C-1A17-48C8-9466-798BEB5E76FC}"/>
              </a:ext>
            </a:extLst>
          </p:cNvPr>
          <p:cNvGraphicFramePr>
            <a:graphicFrameLocks noGrp="1"/>
          </p:cNvGraphicFramePr>
          <p:nvPr>
            <p:extLst>
              <p:ext uri="{D42A27DB-BD31-4B8C-83A1-F6EECF244321}">
                <p14:modId xmlns:p14="http://schemas.microsoft.com/office/powerpoint/2010/main" val="131361901"/>
              </p:ext>
            </p:extLst>
          </p:nvPr>
        </p:nvGraphicFramePr>
        <p:xfrm>
          <a:off x="247190" y="4099560"/>
          <a:ext cx="8686800" cy="2377440"/>
        </p:xfrm>
        <a:graphic>
          <a:graphicData uri="http://schemas.openxmlformats.org/drawingml/2006/table">
            <a:tbl>
              <a:tblPr firstRow="1" bandRow="1">
                <a:tableStyleId>{69012ECD-51FC-41F1-AA8D-1B2483CD663E}</a:tableStyleId>
              </a:tblPr>
              <a:tblGrid>
                <a:gridCol w="3258010">
                  <a:extLst>
                    <a:ext uri="{9D8B030D-6E8A-4147-A177-3AD203B41FA5}">
                      <a16:colId xmlns:a16="http://schemas.microsoft.com/office/drawing/2014/main" val="2528595118"/>
                    </a:ext>
                  </a:extLst>
                </a:gridCol>
                <a:gridCol w="5428790">
                  <a:extLst>
                    <a:ext uri="{9D8B030D-6E8A-4147-A177-3AD203B41FA5}">
                      <a16:colId xmlns:a16="http://schemas.microsoft.com/office/drawing/2014/main" val="1678371537"/>
                    </a:ext>
                  </a:extLst>
                </a:gridCol>
              </a:tblGrid>
              <a:tr h="164151">
                <a:tc>
                  <a:txBody>
                    <a:bodyPr/>
                    <a:lstStyle/>
                    <a:p>
                      <a:r>
                        <a:rPr lang="en-US" sz="1100" dirty="0"/>
                        <a:t>Learning question</a:t>
                      </a:r>
                    </a:p>
                  </a:txBody>
                  <a:tcPr/>
                </a:tc>
                <a:tc>
                  <a:txBody>
                    <a:bodyPr/>
                    <a:lstStyle/>
                    <a:p>
                      <a:r>
                        <a:rPr lang="en-US" sz="1100"/>
                        <a:t>SDM insights </a:t>
                      </a:r>
                      <a:endParaRPr lang="en-US" sz="1100" dirty="0"/>
                    </a:p>
                  </a:txBody>
                  <a:tcPr/>
                </a:tc>
                <a:extLst>
                  <a:ext uri="{0D108BD9-81ED-4DB2-BD59-A6C34878D82A}">
                    <a16:rowId xmlns:a16="http://schemas.microsoft.com/office/drawing/2014/main" val="929432899"/>
                  </a:ext>
                </a:extLst>
              </a:tr>
              <a:tr h="3775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latin typeface="+mn-lt"/>
                          <a:ea typeface="+mn-ea"/>
                          <a:cs typeface="+mn-cs"/>
                        </a:rPr>
                        <a:t>What do the farmers need in order to shift from conventional coffee to high/top quality coffee?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chemeClr val="tx1"/>
                          </a:solidFill>
                        </a:rPr>
                        <a:t>Farmers need training and assistance (on an ad-hoc basis) to enable the shift to high and top-quality coffee. The extension officers will provide these services, using the information service tools to monitor the progress. Furthermore, farmers need access to working capital and long-term loans to invest in their farms.</a:t>
                      </a:r>
                    </a:p>
                  </a:txBody>
                  <a:tcPr/>
                </a:tc>
                <a:extLst>
                  <a:ext uri="{0D108BD9-81ED-4DB2-BD59-A6C34878D82A}">
                    <a16:rowId xmlns:a16="http://schemas.microsoft.com/office/drawing/2014/main" val="2357631212"/>
                  </a:ext>
                </a:extLst>
              </a:tr>
              <a:tr h="1641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latin typeface="+mn-lt"/>
                          <a:ea typeface="+mn-ea"/>
                          <a:cs typeface="+mn-cs"/>
                        </a:rPr>
                        <a:t>How will this affect the business model for the farmer?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1" dirty="0">
                        <a:solidFill>
                          <a:schemeClr val="tx2"/>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chemeClr val="tx1"/>
                          </a:solidFill>
                        </a:rPr>
                        <a:t>Farmers that shift to higher quality coffee see greater price premiums and a more stable income as they shift away from selling standard quality and wet parchment. This also would mean that SKN acts as their market agent for top quality lots. </a:t>
                      </a:r>
                    </a:p>
                  </a:txBody>
                  <a:tcPr/>
                </a:tc>
                <a:extLst>
                  <a:ext uri="{0D108BD9-81ED-4DB2-BD59-A6C34878D82A}">
                    <a16:rowId xmlns:a16="http://schemas.microsoft.com/office/drawing/2014/main" val="2921153580"/>
                  </a:ext>
                </a:extLst>
              </a:tr>
              <a:tr h="2703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chemeClr val="tx1"/>
                          </a:solidFill>
                        </a:rPr>
                        <a:t>How will the farmers be organized to best deliver services?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1" dirty="0">
                        <a:solidFill>
                          <a:schemeClr val="tx2"/>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chemeClr val="tx1"/>
                          </a:solidFill>
                        </a:rPr>
                        <a:t>Farmer act as individuals, but they are profiled into three segments based on their relationship with SKN. </a:t>
                      </a:r>
                      <a:r>
                        <a:rPr lang="en-US" sz="1100" b="1" i="1" dirty="0">
                          <a:solidFill>
                            <a:schemeClr val="tx1"/>
                          </a:solidFill>
                        </a:rPr>
                        <a:t>SKN Bloom farmers </a:t>
                      </a:r>
                      <a:r>
                        <a:rPr lang="en-US" sz="1100" dirty="0">
                          <a:solidFill>
                            <a:schemeClr val="tx1"/>
                          </a:solidFill>
                        </a:rPr>
                        <a:t>are the most loyal and deliver the highest quality, </a:t>
                      </a:r>
                      <a:r>
                        <a:rPr lang="en-US" sz="1100" b="1" i="1" dirty="0">
                          <a:solidFill>
                            <a:schemeClr val="tx1"/>
                          </a:solidFill>
                        </a:rPr>
                        <a:t>service adopters </a:t>
                      </a:r>
                      <a:r>
                        <a:rPr lang="en-US" sz="1100" dirty="0">
                          <a:solidFill>
                            <a:schemeClr val="tx1"/>
                          </a:solidFill>
                        </a:rPr>
                        <a:t>slightly less loyalty with high quality and </a:t>
                      </a:r>
                      <a:r>
                        <a:rPr lang="en-US" sz="1100" b="1" i="1" dirty="0">
                          <a:solidFill>
                            <a:schemeClr val="tx1"/>
                          </a:solidFill>
                        </a:rPr>
                        <a:t>opportunity suppliers </a:t>
                      </a:r>
                      <a:r>
                        <a:rPr lang="en-US" sz="1100" dirty="0">
                          <a:solidFill>
                            <a:schemeClr val="tx1"/>
                          </a:solidFill>
                        </a:rPr>
                        <a:t>as the least loyalty and lowest quality.</a:t>
                      </a:r>
                    </a:p>
                  </a:txBody>
                  <a:tcPr/>
                </a:tc>
                <a:extLst>
                  <a:ext uri="{0D108BD9-81ED-4DB2-BD59-A6C34878D82A}">
                    <a16:rowId xmlns:a16="http://schemas.microsoft.com/office/drawing/2014/main" val="4029136795"/>
                  </a:ext>
                </a:extLst>
              </a:tr>
            </a:tbl>
          </a:graphicData>
        </a:graphic>
      </p:graphicFrame>
      <p:sp>
        <p:nvSpPr>
          <p:cNvPr id="31" name="Rectangle 30">
            <a:extLst>
              <a:ext uri="{FF2B5EF4-FFF2-40B4-BE49-F238E27FC236}">
                <a16:creationId xmlns:a16="http://schemas.microsoft.com/office/drawing/2014/main" id="{2EE8BE5E-806B-411A-8CA8-216AA67F23A7}"/>
              </a:ext>
            </a:extLst>
          </p:cNvPr>
          <p:cNvSpPr/>
          <p:nvPr/>
        </p:nvSpPr>
        <p:spPr>
          <a:xfrm>
            <a:off x="6407274" y="51402"/>
            <a:ext cx="2584326" cy="970609"/>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i="1" dirty="0">
                <a:solidFill>
                  <a:srgbClr val="C00000"/>
                </a:solidFill>
              </a:rPr>
              <a:t>These are not an official assessment of SDM success or failure by IDH or NewForesight, but an indication based only on the analysis done in this forward-looking study, and on assumptions provided by the case owner(s). Actual assessment of success of the SDM should be conducted during and after the SDM is conducted using measured results</a:t>
            </a:r>
          </a:p>
        </p:txBody>
      </p:sp>
    </p:spTree>
    <p:extLst>
      <p:ext uri="{BB962C8B-B14F-4D97-AF65-F5344CB8AC3E}">
        <p14:creationId xmlns:p14="http://schemas.microsoft.com/office/powerpoint/2010/main" val="2488415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extLst>
              <p:ext uri="{D42A27DB-BD31-4B8C-83A1-F6EECF244321}">
                <p14:modId xmlns:p14="http://schemas.microsoft.com/office/powerpoint/2010/main" val="329161642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43510" name="think-cell Slide" r:id="rId6" imgW="378" imgH="377" progId="TCLayout.ActiveDocument.1">
                  <p:embed/>
                </p:oleObj>
              </mc:Choice>
              <mc:Fallback>
                <p:oleObj name="think-cell Slide" r:id="rId6" imgW="378" imgH="377" progId="TCLayout.ActiveDocument.1">
                  <p:embed/>
                  <p:pic>
                    <p:nvPicPr>
                      <p:cNvPr id="17" name="Object 16"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3DF551C8-5C59-4859-96EF-552118F5F787}"/>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US" sz="240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44" name="Rectangle 43">
            <a:extLst>
              <a:ext uri="{FF2B5EF4-FFF2-40B4-BE49-F238E27FC236}">
                <a16:creationId xmlns:a16="http://schemas.microsoft.com/office/drawing/2014/main" id="{CF198DE3-0D3A-41CC-B83E-324BFBD0904D}"/>
              </a:ext>
            </a:extLst>
          </p:cNvPr>
          <p:cNvSpPr/>
          <p:nvPr/>
        </p:nvSpPr>
        <p:spPr>
          <a:xfrm>
            <a:off x="240950" y="3340502"/>
            <a:ext cx="4238597" cy="2907898"/>
          </a:xfrm>
          <a:prstGeom prst="rect">
            <a:avLst/>
          </a:prstGeom>
          <a:solidFill>
            <a:srgbClr val="E5F1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5" name="Rectangle 44">
            <a:extLst>
              <a:ext uri="{FF2B5EF4-FFF2-40B4-BE49-F238E27FC236}">
                <a16:creationId xmlns:a16="http://schemas.microsoft.com/office/drawing/2014/main" id="{53E72DFC-BEAD-4A44-9CB1-A807D4FD1FA5}"/>
              </a:ext>
            </a:extLst>
          </p:cNvPr>
          <p:cNvSpPr/>
          <p:nvPr/>
        </p:nvSpPr>
        <p:spPr>
          <a:xfrm>
            <a:off x="4643695" y="3340502"/>
            <a:ext cx="4238597" cy="2907898"/>
          </a:xfrm>
          <a:prstGeom prst="rect">
            <a:avLst/>
          </a:prstGeom>
          <a:solidFill>
            <a:srgbClr val="E5F1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1" dirty="0"/>
          </a:p>
        </p:txBody>
      </p:sp>
      <p:sp>
        <p:nvSpPr>
          <p:cNvPr id="2" name="Title 1"/>
          <p:cNvSpPr>
            <a:spLocks noGrp="1"/>
          </p:cNvSpPr>
          <p:nvPr>
            <p:ph type="title"/>
          </p:nvPr>
        </p:nvSpPr>
        <p:spPr>
          <a:xfrm>
            <a:off x="228600" y="228600"/>
            <a:ext cx="8629650" cy="616722"/>
          </a:xfrm>
        </p:spPr>
        <p:txBody>
          <a:bodyPr/>
          <a:lstStyle/>
          <a:p>
            <a:r>
              <a:rPr lang="en-US" dirty="0">
                <a:latin typeface="Arial" panose="020B0604020202020204" pitchFamily="34" charset="0"/>
                <a:cs typeface="Arial" panose="020B0604020202020204" pitchFamily="34" charset="0"/>
              </a:rPr>
              <a:t>Key insights</a:t>
            </a:r>
          </a:p>
        </p:txBody>
      </p:sp>
      <p:sp>
        <p:nvSpPr>
          <p:cNvPr id="5" name="Slide Number Placeholder 4"/>
          <p:cNvSpPr>
            <a:spLocks noGrp="1"/>
          </p:cNvSpPr>
          <p:nvPr>
            <p:ph type="sldNum" sz="quarter" idx="4"/>
          </p:nvPr>
        </p:nvSpPr>
        <p:spPr/>
        <p:txBody>
          <a:bodyPr/>
          <a:lstStyle/>
          <a:p>
            <a:fld id="{94895F93-9E70-4CBF-8144-0BD5504DC31D}" type="slidenum">
              <a:rPr lang="en-US" smtClean="0"/>
              <a:pPr/>
              <a:t>9</a:t>
            </a:fld>
            <a:endParaRPr lang="en-US" dirty="0"/>
          </a:p>
        </p:txBody>
      </p:sp>
      <p:sp>
        <p:nvSpPr>
          <p:cNvPr id="27" name="TextBox 26"/>
          <p:cNvSpPr txBox="1"/>
          <p:nvPr/>
        </p:nvSpPr>
        <p:spPr>
          <a:xfrm>
            <a:off x="302003" y="1288646"/>
            <a:ext cx="4174187" cy="1942349"/>
          </a:xfrm>
          <a:prstGeom prst="rect">
            <a:avLst/>
          </a:prstGeom>
          <a:noFill/>
          <a:ln>
            <a:noFill/>
          </a:ln>
        </p:spPr>
        <p:txBody>
          <a:bodyPr wrap="square" lIns="0" tIns="0" rIns="0" bIns="0" rtlCol="0">
            <a:noAutofit/>
          </a:bodyPr>
          <a:lstStyle/>
          <a:p>
            <a:pPr marL="171450" indent="-171450">
              <a:spcAft>
                <a:spcPts val="400"/>
              </a:spcAft>
              <a:buFont typeface="Arial" panose="020B0604020202020204" pitchFamily="34" charset="0"/>
              <a:buChar char="•"/>
            </a:pPr>
            <a:endParaRPr lang="en-US" sz="1100" dirty="0"/>
          </a:p>
          <a:p>
            <a:pPr marL="171450" indent="-171450">
              <a:spcAft>
                <a:spcPts val="400"/>
              </a:spcAft>
              <a:buFont typeface="Arial" panose="020B0604020202020204" pitchFamily="34" charset="0"/>
              <a:buChar char="•"/>
            </a:pPr>
            <a:r>
              <a:rPr lang="en-US" sz="1100" dirty="0"/>
              <a:t>Focused on needs-based approach. The services are delivered to the farmers that most need them and that have the potential to benefit from them.</a:t>
            </a:r>
          </a:p>
          <a:p>
            <a:pPr marL="171450" indent="-171450">
              <a:spcAft>
                <a:spcPts val="400"/>
              </a:spcAft>
              <a:buFont typeface="Arial" panose="020B0604020202020204" pitchFamily="34" charset="0"/>
              <a:buChar char="•"/>
            </a:pPr>
            <a:r>
              <a:rPr lang="en-US" sz="1100" dirty="0"/>
              <a:t>Farmers within the SDM are highly professionalized, having their own washing stations and able to afford value-add steps.</a:t>
            </a:r>
          </a:p>
          <a:p>
            <a:pPr marL="171450" indent="-171450">
              <a:spcAft>
                <a:spcPts val="400"/>
              </a:spcAft>
              <a:buFont typeface="Arial" panose="020B0604020202020204" pitchFamily="34" charset="0"/>
              <a:buChar char="•"/>
            </a:pPr>
            <a:r>
              <a:rPr lang="en-US" sz="1100" dirty="0"/>
              <a:t>Focus on quality due to the ability for SKN to source additional high-quality product.</a:t>
            </a:r>
          </a:p>
          <a:p>
            <a:pPr marL="171450" indent="-171450">
              <a:spcAft>
                <a:spcPts val="400"/>
              </a:spcAft>
              <a:buFont typeface="Arial" panose="020B0604020202020204" pitchFamily="34" charset="0"/>
              <a:buChar char="•"/>
            </a:pPr>
            <a:r>
              <a:rPr lang="en-US" sz="1100" dirty="0"/>
              <a:t>Customer-oriented mindset when working with farmers, rather than view them only as suppliers of coffee.</a:t>
            </a:r>
          </a:p>
          <a:p>
            <a:pPr marL="171450" indent="-171450">
              <a:spcAft>
                <a:spcPts val="400"/>
              </a:spcAft>
              <a:buFont typeface="Arial" panose="020B0604020202020204" pitchFamily="34" charset="0"/>
              <a:buChar char="•"/>
            </a:pPr>
            <a:endParaRPr lang="en-US" sz="1100" dirty="0"/>
          </a:p>
        </p:txBody>
      </p:sp>
      <p:sp>
        <p:nvSpPr>
          <p:cNvPr id="28" name="TextBox 27"/>
          <p:cNvSpPr txBox="1"/>
          <p:nvPr/>
        </p:nvSpPr>
        <p:spPr>
          <a:xfrm>
            <a:off x="302003" y="3823384"/>
            <a:ext cx="4117598" cy="2546131"/>
          </a:xfrm>
          <a:prstGeom prst="rect">
            <a:avLst/>
          </a:prstGeom>
          <a:noFill/>
          <a:ln>
            <a:noFill/>
          </a:ln>
        </p:spPr>
        <p:txBody>
          <a:bodyPr wrap="square" lIns="0" tIns="0" rIns="0" bIns="0" rtlCol="0">
            <a:noAutofit/>
          </a:bodyPr>
          <a:lstStyle/>
          <a:p>
            <a:pPr marL="171450" indent="-171450">
              <a:spcAft>
                <a:spcPts val="400"/>
              </a:spcAft>
              <a:buFont typeface="Arial" panose="020B0604020202020204" pitchFamily="34" charset="0"/>
              <a:buChar char="•"/>
            </a:pPr>
            <a:r>
              <a:rPr lang="en-US" sz="1100" dirty="0"/>
              <a:t>Due to its small scale, the SDM does not generate enough additional sourcing or revenue to cover its costs of operation.</a:t>
            </a:r>
          </a:p>
          <a:p>
            <a:pPr marL="171450" indent="-171450">
              <a:spcAft>
                <a:spcPts val="400"/>
              </a:spcAft>
              <a:buFont typeface="Arial" panose="020B0604020202020204" pitchFamily="34" charset="0"/>
              <a:buChar char="•"/>
            </a:pPr>
            <a:r>
              <a:rPr lang="en-US" sz="1100" dirty="0"/>
              <a:t>If price margins are reduced due to fluctuations, the SDM will cease to be viable.</a:t>
            </a:r>
          </a:p>
          <a:p>
            <a:pPr marL="171450" indent="-171450">
              <a:spcAft>
                <a:spcPts val="400"/>
              </a:spcAft>
              <a:buFont typeface="Arial" panose="020B0604020202020204" pitchFamily="34" charset="0"/>
              <a:buChar char="•"/>
            </a:pPr>
            <a:r>
              <a:rPr lang="en-US" sz="1100" dirty="0"/>
              <a:t>Taxations and changes in policy that negatively impact on the price of producers would threat the feasibility of the SDM.</a:t>
            </a:r>
          </a:p>
          <a:p>
            <a:pPr marL="171450" indent="-171450">
              <a:spcAft>
                <a:spcPts val="400"/>
              </a:spcAft>
              <a:buFont typeface="Arial" panose="020B0604020202020204" pitchFamily="34" charset="0"/>
              <a:buChar char="•"/>
            </a:pPr>
            <a:r>
              <a:rPr lang="en-US" sz="1100" dirty="0"/>
              <a:t>Managing other actors in the context, as coops, is highly relevant. Their presence in many areas provides a space to create synergies, as they are strong service providers for inputs and other complementary service that benefit the farmers. </a:t>
            </a:r>
          </a:p>
          <a:p>
            <a:pPr>
              <a:spcAft>
                <a:spcPts val="400"/>
              </a:spcAft>
            </a:pPr>
            <a:endParaRPr lang="en-US" sz="1100" dirty="0">
              <a:latin typeface="Arial" panose="020B0604020202020204" pitchFamily="34" charset="0"/>
              <a:cs typeface="Arial" panose="020B0604020202020204" pitchFamily="34" charset="0"/>
            </a:endParaRPr>
          </a:p>
        </p:txBody>
      </p:sp>
      <p:sp>
        <p:nvSpPr>
          <p:cNvPr id="29" name="TextBox 28"/>
          <p:cNvSpPr txBox="1"/>
          <p:nvPr/>
        </p:nvSpPr>
        <p:spPr>
          <a:xfrm>
            <a:off x="4724401" y="1408789"/>
            <a:ext cx="4043660" cy="1764049"/>
          </a:xfrm>
          <a:prstGeom prst="rect">
            <a:avLst/>
          </a:prstGeom>
          <a:noFill/>
          <a:ln>
            <a:noFill/>
          </a:ln>
        </p:spPr>
        <p:txBody>
          <a:bodyPr wrap="square" lIns="0" tIns="0" rIns="0" bIns="0" rtlCol="0">
            <a:noAutofit/>
          </a:bodyPr>
          <a:lstStyle/>
          <a:p>
            <a:pPr marL="171450" indent="-171450">
              <a:spcAft>
                <a:spcPts val="400"/>
              </a:spcAft>
              <a:buFont typeface="Arial" panose="020B0604020202020204" pitchFamily="34" charset="0"/>
              <a:buChar char="•"/>
            </a:pPr>
            <a:r>
              <a:rPr lang="en-US" sz="1100" dirty="0">
                <a:solidFill>
                  <a:prstClr val="black"/>
                </a:solidFill>
              </a:rPr>
              <a:t>industries such as coffee require a differentiation strategy to capture back their investment. </a:t>
            </a:r>
            <a:r>
              <a:rPr lang="en-US" sz="1100" dirty="0"/>
              <a:t>Focus on quality to ensure value capture is important.</a:t>
            </a:r>
          </a:p>
          <a:p>
            <a:pPr marL="171450" indent="-171450">
              <a:spcAft>
                <a:spcPts val="400"/>
              </a:spcAft>
              <a:buFont typeface="Arial" panose="020B0604020202020204" pitchFamily="34" charset="0"/>
              <a:buChar char="•"/>
            </a:pPr>
            <a:r>
              <a:rPr lang="en-US" sz="1100" dirty="0">
                <a:solidFill>
                  <a:prstClr val="black"/>
                </a:solidFill>
              </a:rPr>
              <a:t>Being competitive in the service delivery space is key. not competing on input provision or working with others to provide financial solutions.</a:t>
            </a:r>
          </a:p>
          <a:p>
            <a:pPr marL="171450" indent="-171450">
              <a:spcAft>
                <a:spcPts val="400"/>
              </a:spcAft>
              <a:buFont typeface="Arial" panose="020B0604020202020204" pitchFamily="34" charset="0"/>
              <a:buChar char="•"/>
            </a:pPr>
            <a:r>
              <a:rPr lang="en-US" sz="1100" dirty="0">
                <a:solidFill>
                  <a:prstClr val="black"/>
                </a:solidFill>
              </a:rPr>
              <a:t>Treating farmers as partners and tailoring services to their needs is much more successful than creating a package that might not have a sustainable demand.</a:t>
            </a:r>
            <a:endParaRPr lang="en-US" sz="1100" dirty="0">
              <a:latin typeface="Arial" panose="020B0604020202020204" pitchFamily="34" charset="0"/>
              <a:cs typeface="Arial" panose="020B0604020202020204" pitchFamily="34" charset="0"/>
            </a:endParaRPr>
          </a:p>
        </p:txBody>
      </p:sp>
      <p:sp>
        <p:nvSpPr>
          <p:cNvPr id="56" name="Rectangle 55"/>
          <p:cNvSpPr/>
          <p:nvPr/>
        </p:nvSpPr>
        <p:spPr>
          <a:xfrm>
            <a:off x="1161563" y="929225"/>
            <a:ext cx="2877037" cy="338554"/>
          </a:xfrm>
          <a:prstGeom prst="rect">
            <a:avLst/>
          </a:prstGeom>
        </p:spPr>
        <p:txBody>
          <a:bodyPr wrap="square">
            <a:spAutoFit/>
          </a:bodyPr>
          <a:lstStyle/>
          <a:p>
            <a:pPr>
              <a:spcAft>
                <a:spcPts val="600"/>
              </a:spcAft>
            </a:pPr>
            <a:r>
              <a:rPr lang="en-US" sz="1600" b="1" dirty="0">
                <a:solidFill>
                  <a:schemeClr val="tx2"/>
                </a:solidFill>
                <a:latin typeface="Arial" panose="020B0604020202020204" pitchFamily="34" charset="0"/>
                <a:cs typeface="Arial" panose="020B0604020202020204" pitchFamily="34" charset="0"/>
              </a:rPr>
              <a:t>Key drivers of success</a:t>
            </a:r>
          </a:p>
        </p:txBody>
      </p:sp>
      <p:sp>
        <p:nvSpPr>
          <p:cNvPr id="57" name="Rectangle 56"/>
          <p:cNvSpPr/>
          <p:nvPr/>
        </p:nvSpPr>
        <p:spPr>
          <a:xfrm>
            <a:off x="1366913" y="3395246"/>
            <a:ext cx="2466337" cy="338554"/>
          </a:xfrm>
          <a:prstGeom prst="rect">
            <a:avLst/>
          </a:prstGeom>
        </p:spPr>
        <p:txBody>
          <a:bodyPr wrap="square">
            <a:spAutoFit/>
          </a:bodyPr>
          <a:lstStyle/>
          <a:p>
            <a:pPr>
              <a:spcAft>
                <a:spcPts val="600"/>
              </a:spcAft>
            </a:pPr>
            <a:r>
              <a:rPr lang="en-US" sz="1600" b="1" dirty="0">
                <a:solidFill>
                  <a:schemeClr val="tx2"/>
                </a:solidFill>
                <a:latin typeface="Arial" panose="020B0604020202020204" pitchFamily="34" charset="0"/>
                <a:cs typeface="Arial" panose="020B0604020202020204" pitchFamily="34" charset="0"/>
              </a:rPr>
              <a:t>Key risks</a:t>
            </a:r>
          </a:p>
        </p:txBody>
      </p:sp>
      <p:sp>
        <p:nvSpPr>
          <p:cNvPr id="58" name="Rectangle 57"/>
          <p:cNvSpPr/>
          <p:nvPr/>
        </p:nvSpPr>
        <p:spPr>
          <a:xfrm>
            <a:off x="5539045" y="881211"/>
            <a:ext cx="3021138" cy="338554"/>
          </a:xfrm>
          <a:prstGeom prst="rect">
            <a:avLst/>
          </a:prstGeom>
        </p:spPr>
        <p:txBody>
          <a:bodyPr wrap="square">
            <a:spAutoFit/>
          </a:bodyPr>
          <a:lstStyle/>
          <a:p>
            <a:pPr>
              <a:spcAft>
                <a:spcPts val="600"/>
              </a:spcAft>
            </a:pPr>
            <a:r>
              <a:rPr lang="en-US" sz="1600" b="1" dirty="0">
                <a:solidFill>
                  <a:schemeClr val="tx2"/>
                </a:solidFill>
                <a:latin typeface="Arial" panose="020B0604020202020204" pitchFamily="34" charset="0"/>
                <a:cs typeface="Arial" panose="020B0604020202020204" pitchFamily="34" charset="0"/>
              </a:rPr>
              <a:t>Key factors in replication</a:t>
            </a:r>
          </a:p>
        </p:txBody>
      </p:sp>
      <p:sp>
        <p:nvSpPr>
          <p:cNvPr id="33" name="TextBox 32">
            <a:extLst>
              <a:ext uri="{FF2B5EF4-FFF2-40B4-BE49-F238E27FC236}">
                <a16:creationId xmlns:a16="http://schemas.microsoft.com/office/drawing/2014/main" id="{5F687EBE-7EEA-4AA9-AF4D-FA2E0EADA0F0}"/>
              </a:ext>
            </a:extLst>
          </p:cNvPr>
          <p:cNvSpPr txBox="1"/>
          <p:nvPr/>
        </p:nvSpPr>
        <p:spPr>
          <a:xfrm>
            <a:off x="4724400" y="3854669"/>
            <a:ext cx="4037058" cy="2546131"/>
          </a:xfrm>
          <a:prstGeom prst="rect">
            <a:avLst/>
          </a:prstGeom>
          <a:noFill/>
          <a:ln>
            <a:noFill/>
          </a:ln>
        </p:spPr>
        <p:txBody>
          <a:bodyPr wrap="square" lIns="0" tIns="0" rIns="0" bIns="0" rtlCol="0">
            <a:noAutofit/>
          </a:bodyPr>
          <a:lstStyle/>
          <a:p>
            <a:pPr marL="112713" indent="-112713" algn="just">
              <a:spcAft>
                <a:spcPts val="400"/>
              </a:spcAft>
              <a:buFont typeface="Arial" panose="020B0604020202020204" pitchFamily="34" charset="0"/>
              <a:buChar char="•"/>
              <a:tabLst>
                <a:tab pos="517525" algn="l"/>
                <a:tab pos="569913" algn="l"/>
              </a:tabLst>
            </a:pPr>
            <a:r>
              <a:rPr lang="en-US" sz="1100" dirty="0">
                <a:solidFill>
                  <a:prstClr val="black"/>
                </a:solidFill>
              </a:rPr>
              <a:t>As services will be provided based on the farmer segmentation, it might be good to consider other characteristics than loyalty to ensure farmers are ready for a successful service adoption.</a:t>
            </a:r>
          </a:p>
          <a:p>
            <a:pPr marL="112713" indent="-112713" algn="just">
              <a:spcAft>
                <a:spcPts val="400"/>
              </a:spcAft>
              <a:buFont typeface="Arial" panose="020B0604020202020204" pitchFamily="34" charset="0"/>
              <a:buChar char="•"/>
              <a:tabLst>
                <a:tab pos="517525" algn="l"/>
                <a:tab pos="569913" algn="l"/>
              </a:tabLst>
            </a:pPr>
            <a:r>
              <a:rPr lang="en-US" sz="1100" dirty="0">
                <a:solidFill>
                  <a:prstClr val="black"/>
                </a:solidFill>
              </a:rPr>
              <a:t>To improve the transaction throughput time by improving efficiency will allow not only to do more transactions, but it is also a competitive advantage.</a:t>
            </a:r>
          </a:p>
          <a:p>
            <a:pPr marL="112713" indent="-112713" algn="just">
              <a:spcAft>
                <a:spcPts val="400"/>
              </a:spcAft>
              <a:buFont typeface="Arial" panose="020B0604020202020204" pitchFamily="34" charset="0"/>
              <a:buChar char="•"/>
              <a:tabLst>
                <a:tab pos="517525" algn="l"/>
                <a:tab pos="569913" algn="l"/>
              </a:tabLst>
            </a:pPr>
            <a:r>
              <a:rPr lang="en-US" sz="1100" dirty="0">
                <a:solidFill>
                  <a:prstClr val="black"/>
                </a:solidFill>
              </a:rPr>
              <a:t>Training and services are largely done on an ad hoc and individual basis. This can be improved by having a structured approach. </a:t>
            </a:r>
          </a:p>
          <a:p>
            <a:pPr marL="112713" indent="-112713" algn="just">
              <a:spcAft>
                <a:spcPts val="400"/>
              </a:spcAft>
              <a:buFont typeface="Arial" panose="020B0604020202020204" pitchFamily="34" charset="0"/>
              <a:buChar char="•"/>
              <a:tabLst>
                <a:tab pos="517525" algn="l"/>
                <a:tab pos="569913" algn="l"/>
              </a:tabLst>
            </a:pPr>
            <a:r>
              <a:rPr lang="en-US" sz="1100" dirty="0">
                <a:solidFill>
                  <a:prstClr val="black"/>
                </a:solidFill>
              </a:rPr>
              <a:t>New farmer programs should focus in more incentives than only price and reward farmer loyalty and service adoption. Consequently, bean access and quality could improve.</a:t>
            </a:r>
          </a:p>
        </p:txBody>
      </p:sp>
      <p:sp>
        <p:nvSpPr>
          <p:cNvPr id="35" name="Rectangle 34">
            <a:extLst>
              <a:ext uri="{FF2B5EF4-FFF2-40B4-BE49-F238E27FC236}">
                <a16:creationId xmlns:a16="http://schemas.microsoft.com/office/drawing/2014/main" id="{85D3BCE5-44C9-4524-A14D-84BEA403C156}"/>
              </a:ext>
            </a:extLst>
          </p:cNvPr>
          <p:cNvSpPr/>
          <p:nvPr/>
        </p:nvSpPr>
        <p:spPr>
          <a:xfrm>
            <a:off x="5412429" y="3352800"/>
            <a:ext cx="3274371" cy="338554"/>
          </a:xfrm>
          <a:prstGeom prst="rect">
            <a:avLst/>
          </a:prstGeom>
        </p:spPr>
        <p:txBody>
          <a:bodyPr wrap="square">
            <a:spAutoFit/>
          </a:bodyPr>
          <a:lstStyle/>
          <a:p>
            <a:pPr>
              <a:spcAft>
                <a:spcPts val="600"/>
              </a:spcAft>
            </a:pPr>
            <a:r>
              <a:rPr lang="en-US" sz="1600" b="1" dirty="0">
                <a:solidFill>
                  <a:schemeClr val="tx2"/>
                </a:solidFill>
                <a:latin typeface="Arial" panose="020B0604020202020204" pitchFamily="34" charset="0"/>
                <a:cs typeface="Arial" panose="020B0604020202020204" pitchFamily="34" charset="0"/>
              </a:rPr>
              <a:t>Opportunities for improvement</a:t>
            </a:r>
          </a:p>
        </p:txBody>
      </p:sp>
      <p:sp>
        <p:nvSpPr>
          <p:cNvPr id="4" name="Rectangle 3">
            <a:extLst>
              <a:ext uri="{FF2B5EF4-FFF2-40B4-BE49-F238E27FC236}">
                <a16:creationId xmlns:a16="http://schemas.microsoft.com/office/drawing/2014/main" id="{AE205549-B1E6-4B16-B352-3E3A19293C12}"/>
              </a:ext>
            </a:extLst>
          </p:cNvPr>
          <p:cNvSpPr/>
          <p:nvPr/>
        </p:nvSpPr>
        <p:spPr>
          <a:xfrm>
            <a:off x="237593" y="859141"/>
            <a:ext cx="4238597" cy="239469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3" name="Rectangle 42">
            <a:extLst>
              <a:ext uri="{FF2B5EF4-FFF2-40B4-BE49-F238E27FC236}">
                <a16:creationId xmlns:a16="http://schemas.microsoft.com/office/drawing/2014/main" id="{FDB49D69-AA87-41E3-9B4B-50B4CA0E0ADE}"/>
              </a:ext>
            </a:extLst>
          </p:cNvPr>
          <p:cNvSpPr/>
          <p:nvPr/>
        </p:nvSpPr>
        <p:spPr>
          <a:xfrm>
            <a:off x="4640338" y="859141"/>
            <a:ext cx="4238597" cy="239469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 name="Picture 6">
            <a:extLst>
              <a:ext uri="{FF2B5EF4-FFF2-40B4-BE49-F238E27FC236}">
                <a16:creationId xmlns:a16="http://schemas.microsoft.com/office/drawing/2014/main" id="{921B48F3-F552-4A73-BE0E-A01E31F69442}"/>
              </a:ext>
            </a:extLst>
          </p:cNvPr>
          <p:cNvPicPr>
            <a:picLocks noChangeAspect="1"/>
          </p:cNvPicPr>
          <p:nvPr/>
        </p:nvPicPr>
        <p:blipFill>
          <a:blip r:embed="rId8"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29774" y="3363025"/>
            <a:ext cx="419101" cy="419101"/>
          </a:xfrm>
          <a:prstGeom prst="rect">
            <a:avLst/>
          </a:prstGeom>
        </p:spPr>
      </p:pic>
      <p:pic>
        <p:nvPicPr>
          <p:cNvPr id="9" name="Picture 8">
            <a:extLst>
              <a:ext uri="{FF2B5EF4-FFF2-40B4-BE49-F238E27FC236}">
                <a16:creationId xmlns:a16="http://schemas.microsoft.com/office/drawing/2014/main" id="{964F2910-8BD6-40E6-AB9A-09B2168FE6A2}"/>
              </a:ext>
            </a:extLst>
          </p:cNvPr>
          <p:cNvPicPr>
            <a:picLocks noChangeAspect="1"/>
          </p:cNvPicPr>
          <p:nvPr/>
        </p:nvPicPr>
        <p:blipFill>
          <a:blip r:embed="rId9">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59448" y="896735"/>
            <a:ext cx="559752" cy="559752"/>
          </a:xfrm>
          <a:prstGeom prst="rect">
            <a:avLst/>
          </a:prstGeom>
        </p:spPr>
      </p:pic>
      <p:pic>
        <p:nvPicPr>
          <p:cNvPr id="11" name="Picture 10">
            <a:extLst>
              <a:ext uri="{FF2B5EF4-FFF2-40B4-BE49-F238E27FC236}">
                <a16:creationId xmlns:a16="http://schemas.microsoft.com/office/drawing/2014/main" id="{638612B3-DD62-4A98-B78D-2A795BAA342F}"/>
              </a:ext>
            </a:extLst>
          </p:cNvPr>
          <p:cNvPicPr>
            <a:picLocks noChangeAspect="1"/>
          </p:cNvPicPr>
          <p:nvPr/>
        </p:nvPicPr>
        <p:blipFill>
          <a:blip r:embed="rId10"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084199" y="895175"/>
            <a:ext cx="419102" cy="419102"/>
          </a:xfrm>
          <a:prstGeom prst="rect">
            <a:avLst/>
          </a:prstGeom>
        </p:spPr>
      </p:pic>
      <p:pic>
        <p:nvPicPr>
          <p:cNvPr id="13" name="Picture 12">
            <a:extLst>
              <a:ext uri="{FF2B5EF4-FFF2-40B4-BE49-F238E27FC236}">
                <a16:creationId xmlns:a16="http://schemas.microsoft.com/office/drawing/2014/main" id="{08E913F1-883B-4B63-9B73-C6784416CD5C}"/>
              </a:ext>
            </a:extLst>
          </p:cNvPr>
          <p:cNvPicPr>
            <a:picLocks noChangeAspect="1"/>
          </p:cNvPicPr>
          <p:nvPr/>
        </p:nvPicPr>
        <p:blipFill>
          <a:blip r:embed="rId11"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050927" y="3361862"/>
            <a:ext cx="447676" cy="447676"/>
          </a:xfrm>
          <a:prstGeom prst="rect">
            <a:avLst/>
          </a:prstGeom>
        </p:spPr>
      </p:pic>
    </p:spTree>
    <p:extLst>
      <p:ext uri="{BB962C8B-B14F-4D97-AF65-F5344CB8AC3E}">
        <p14:creationId xmlns:p14="http://schemas.microsoft.com/office/powerpoint/2010/main" val="51581908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3045&quot;&gt;&lt;version val=&quot;25100&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d/%m/%Y&lt;/m_strFormatTime&gt;&lt;m_yearfmt&gt;&lt;begin val=&quot;0&quot;/&gt;&lt;end val=&quot;0&quot;/&gt;&lt;/m_yearfmt&gt;&lt;/m_precDefaultDate&gt;&lt;m_precDefaultYear&gt;&lt;m_yearfmt&gt;&lt;begin val=&quot;0&quot;/&gt;&lt;end val=&quot;4&quot;/&gt;&lt;/m_yearfmt&gt;&lt;/m_precDefaultYear&gt;&lt;m_precDefaultQuarter&gt;&lt;m_yearfmt&gt;&lt;begin val=&quot;0&quot;/&gt;&lt;end val=&quot;4&quot;/&gt;&lt;/m_yearfmt&gt;&lt;/m_precDefaultQuarter&gt;&lt;m_precDefaultMonth&gt;&lt;m_yearfmt&gt;&lt;begin val=&quot;0&quot;/&gt;&lt;end val=&quot;4&quot;/&gt;&lt;/m_yearfmt&gt;&lt;/m_precDefaultMonth&gt;&lt;m_precDefaultWeek&gt;&lt;m_yearfmt&gt;&lt;begin val=&quot;0&quot;/&gt;&lt;end val=&quot;4&quot;/&gt;&lt;/m_yearfmt&gt;&lt;/m_precDefaultWeek&gt;&lt;m_precDefaultDay&gt;&lt;m_yearfmt&gt;&lt;begin val=&quot;0&quot;/&gt;&lt;end val=&quot;4&quot;/&gt;&lt;/m_yearfmt&gt;&lt;/m_precDefaultDay&gt;&lt;m_mruColor&gt;&lt;m_vecMRU length=&quot;9&quot;&gt;&lt;elem m_fUsage=&quot;3.46445981186109497330E+00&quot;&gt;&lt;m_msothmcolidx val=&quot;0&quot;/&gt;&lt;m_rgb r=&quot;36&quot; g=&quot;AA&quot; b=&quot;40&quot;/&gt;&lt;m_nBrightness val=&quot;0&quot;/&gt;&lt;/elem&gt;&lt;elem m_fUsage=&quot;2.97559000000000040131E+00&quot;&gt;&lt;m_msothmcolidx val=&quot;0&quot;/&gt;&lt;m_rgb r=&quot;DC&quot; g=&quot;6A&quot; b=&quot;03&quot;/&gt;&lt;m_nBrightness val=&quot;0&quot;/&gt;&lt;/elem&gt;&lt;elem m_fUsage=&quot;1.66835987015568698588E+00&quot;&gt;&lt;m_msothmcolidx val=&quot;0&quot;/&gt;&lt;m_rgb r=&quot;9C&quot; g=&quot;E0&quot; b=&quot;A2&quot;/&gt;&lt;m_nBrightness val=&quot;0&quot;/&gt;&lt;/elem&gt;&lt;elem m_fUsage=&quot;6.49656739310268793730E-01&quot;&gt;&lt;m_msothmcolidx val=&quot;0&quot;/&gt;&lt;m_rgb r=&quot;EB&quot; g=&quot;F5&quot; b=&quot;B8&quot;/&gt;&lt;m_nBrightness val=&quot;0&quot;/&gt;&lt;/elem&gt;&lt;elem m_fUsage=&quot;5.06067029240800936307E-01&quot;&gt;&lt;m_msothmcolidx val=&quot;0&quot;/&gt;&lt;m_rgb r=&quot;0B&quot; g=&quot;D0&quot; b=&quot;D9&quot;/&gt;&lt;m_nBrightness val=&quot;0&quot;/&gt;&lt;/elem&gt;&lt;elem m_fUsage=&quot;2.28767924549610118801E-01&quot;&gt;&lt;m_msothmcolidx val=&quot;0&quot;/&gt;&lt;m_rgb r=&quot;8C&quot; g=&quot;CD&quot; b=&quot;85&quot;/&gt;&lt;m_nBrightness val=&quot;0&quot;/&gt;&lt;/elem&gt;&lt;elem m_fUsage=&quot;1.90089789156152932925E-01&quot;&gt;&lt;m_msothmcolidx val=&quot;0&quot;/&gt;&lt;m_rgb r=&quot;11&quot; g=&quot;AD&quot; b=&quot;CE&quot;/&gt;&lt;m_nBrightness val=&quot;0&quot;/&gt;&lt;/elem&gt;&lt;elem m_fUsage=&quot;1.76841702456661087339E-01&quot;&gt;&lt;m_msothmcolidx val=&quot;0&quot;/&gt;&lt;m_rgb r=&quot;00&quot; g=&quot;3F&quot; b=&quot;6C&quot;/&gt;&lt;m_nBrightness val=&quot;0&quot;/&gt;&lt;/elem&gt;&lt;elem m_fUsage=&quot;8.86293811965250810658E-02&quot;&gt;&lt;m_msothmcolidx val=&quot;0&quot;/&gt;&lt;m_rgb r=&quot;A2&quot; g=&quot;BE&quot; b=&quot;1B&quot;/&gt;&lt;m_nBrightness val=&quot;0&quot;/&gt;&lt;/elem&gt;&lt;/m_vecMRU&gt;&lt;/m_mruColor&gt;&lt;m_eweekdayFirstOfWeek val=&quot;1&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eRIa5CGuRCCQnWOKSosPaw"/>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JTePtw1W.fhlNBy3QiZ3lw"/>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pPmoMidrVn8raUe9Pnxlg"/>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C7rgbA4B2ATo.uP8TcXoAg"/>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s8Cpixe01fU7UjTuRL2bCg"/>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3O6sY71xGpQ0FfuHaWc.aQ"/>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Nd6.gPd82fKYSl__b3Wj3A"/>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qtyjqchGT.6FXKQd84jqIA"/>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lh6ipQpTGc_JZdx9no1xKg"/>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eSTiKxeSydpCg8kqZvo3e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41ghOiQwmyWEoYqffBNamA"/>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SqcoRsyEADyU.xlARQn0bg"/>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zB9rawmQXRh2_JaHBSStYQ"/>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_v0a0C8PKvzCogROLxg4cw"/>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pAI7NvHpHSnJ0iIxpnVLKA"/>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aww0lNSvQkl5LpOKgbwD5Q"/>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nOZvpSVM81tbT7JxWJ9WSQ"/>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oemHuSJXBHpdTpQgz9GOiw"/>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WzGNyrsQitUFFcof4jL0iw"/>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LkSrq0JpMAsz8HyFw9HI8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eRIa5CGuRCCQnWOKSosPaw"/>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AYZSwbm8K6aqWUO1LtrRrw"/>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BT8bnD6FDYQ7_91mKFNUhg"/>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52Vrysq4I3y5uAg4UjJilw"/>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gFG6_T1bWnGD6pvPVbiifQ"/>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NrG8cqVAk69Ochi9IN48Ng"/>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6tbrhf2sC_G60QeVMqmNQ"/>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csTFbaC7qIC.gg7chvqkGA"/>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8kl87NJRMIAsZJuaCtzfaw"/>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9n_czrGdkFFMcwTRLmKbvA"/>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EjF5PLz9NrYDiX7gOn7bS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0AZ1gNJYMGMRY3u1cYXUzA"/>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AqF3Dvnm2y2ZtxHyQ3kmag"/>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qe64GcCWA0ctQ1fCDjsoFw"/>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_.13vs0TX5UsrzlXzItIrQ"/>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qDF0vX_JXti2IV4Yy1qEJw"/>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yybqkCo_jOcDu.EZILu7Uw"/>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wtcBfE9cDMXjPuRzSmwgPQ"/>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3zJLZglEih0e7j3fQYIdyg"/>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qtyjqchGT.6FXKQd84jqI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WGhVT0F2RJCi0Yu.9x80YQ"/>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Hz7Y4AARTK.uRB.O8rPK4Q"/>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ZwlMCjN9TSudA3itjdof7A"/>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XEC1ctX.ZB1fU38PIc9eo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KRqmdIXMnz3g0Nj9nwTfc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49YIgy2ZjF1JzdXkE5.IW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IQPPb657B0.Dfy5Hiranvg"/>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SuqCq5HIFiMPZXBLHDabo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aiX5HexkLspjVXnPJxZu1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jPUONa_vfeov21OOdy4Tv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vecemy4Lbcb.lW_bvCb2Xg"/>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jMj8ZSNZ2XnFr0DV5JZb3Q"/>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LHuDMbgHKeXmVCUiklNS6Q"/>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I_WIJAYWGXbc29.8qMwHMA"/>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lgkNPaTe0mN2AVf7hlGAuQ"/>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19Iv3spVbQV9ElqD4h3t_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VFD4WCqBJ.cmfHTfKQsgdw"/>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JsEf1ylc0r8D13QKdRSvkA"/>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xbmq.jUVJKiDJJT0foESYg"/>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BNU9O0WCvTZCwYYg08Y9yg"/>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5RkXPge7BuNiRILuy2dnMA"/>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53DZbK.ybxXFVlIWE0F7Hg"/>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U_qYVYGbrgyDTpj7nde95w"/>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Nhxsb2vQ_Nh8Th1Ew3.Tbw"/>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2IAr9NZkCQ9qkuXFMiF4TQ"/>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FoFKWupqEuKVXSBkhyJ0yA"/>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LgyIEovhe3J3Htdmj9T_U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Ynf1tjpXQ8g2unni0c76KA"/>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u.eqAxQTITw9caL_3JmnFA"/>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OQD.NptqXlLzTpnY_OS8BA"/>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0CjSIc64xGUWjIrvsOQWRA"/>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2xZeeFCfZ4nMdGXfaSKfxw"/>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ymzrpHAA0IUXXC9xul3eZg"/>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TyLUfsbOBObtUGqBa87liA"/>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Uz7VgYW5Y7QLyhjxzGpUHA"/>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PSTABfJuKg.jON8TCdPtg"/>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tkugj8XXnDRubUrVQSpZT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A339jdL0N44HEhO0IxPyfw"/>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i02ctIFXzfXLlCNvytqHIg"/>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c.DaUVZRR3.O1ZjRaWZqDg"/>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W9.DhjpnO6Ge6XAJxbxXRQ"/>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vwR51wOFiwQbHYeMu3F7Pw"/>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NyuKc05ydQOo40D6yhQ8w"/>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QUVV8UVc0ahFetagIu5DtA"/>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e8yCM7PCAdpenOePletwdw"/>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gn7wYSIyKblezzOyZDm1rg"/>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sy4H.Y53eMNAnMiQVFpeF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IKIzFEFMQ.yjGvNZzSqRiw"/>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mhJIPMyanW3vXiS8KKHkDg"/>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OcGZB3EwuhhgiWiggRiz0A"/>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m7X0iCWpGzKYaJ8suFJYCA"/>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MPj5ju1Wn6aguWkb6zCV6Q"/>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Fbe8DGk7bKYQSarZ8jy81w"/>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ak_GwyMVQ5t087n_Pinu2w"/>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PI0BXkTfT6kw6GwLA0mmHg"/>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GF7wLYB7OYQzihaAwWtKew"/>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VG34kU9KD5EkW2g.rm1Mvg"/>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Fe_7mnCaK0ZYR4EMgmNgQ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0KvEcQcpmDXiWkEwTZLluA"/>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d55aXV_eT8HB90jmX7MCKQ"/>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xnYS2cCmbdtlsOPyV88DuA"/>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T8W9lLZ.Bag0obbL6EmIjA"/>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LWnTlnTGkg4nlC.Tra1wXg"/>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XEZ7La3VQAFq.oXvDLLn_A"/>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xs6Q2p4956eM.IE6YZUlag"/>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cDMhO9.CtJPovSNtBKamcQ"/>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RKTYSmvaSAH43kqrUTyXXw"/>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PR3eD0TZz8w4pgxituQKG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vwsdNZztS.q52OrY1LH9DQ"/>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O3FWgmnI1dBwapsk4qjrTg"/>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yYll1PMLk2tyauS8ktskew"/>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W96GBHr4bi_5VwfcUK.skw"/>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A0NuYHmi4xbWnC5e0t9uOQ"/>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37rH_hU1HXjrE9BppRqoVA"/>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r8iQnENr712oMshFaSnqiQ"/>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UBYaWPICchDkN9uhcbcPUw"/>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oIxYriG_WJtP8LkgmQKdYA"/>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MIYERsjiCtF_VZ94HEL99Q"/>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PFd.skW3QUFAFRZxLReyF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ZJb9bUFL2288dFV.kPcQg"/>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NCottKFef6cDCHrjVq1dVw"/>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_Es6vD87QbOIYHIY2FbbwA"/>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RWwyNEI8yDEZddhLbnsyAQ"/>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t..s0tUuVED9lwIxaVaogw"/>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gix6awjB12eq4nko8o5HYQ"/>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3.3ljrHKAVHJ4pnTYQjpew"/>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dY2vVWkbPWWIyrW_G3QPNQ"/>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2xHshvn9DIdsr4PZNbLB9A"/>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aXBNDty_Rled_hL.h6VUfA"/>
</p:tagLst>
</file>

<file path=ppt/theme/theme1.xml><?xml version="1.0" encoding="utf-8"?>
<a:theme xmlns:a="http://schemas.openxmlformats.org/drawingml/2006/main" name="Office Theme">
  <a:themeElements>
    <a:clrScheme name="IDH Colors">
      <a:dk1>
        <a:sysClr val="windowText" lastClr="000000"/>
      </a:dk1>
      <a:lt1>
        <a:sysClr val="window" lastClr="FFFFFF"/>
      </a:lt1>
      <a:dk2>
        <a:srgbClr val="0072C6"/>
      </a:dk2>
      <a:lt2>
        <a:srgbClr val="D5EDFF"/>
      </a:lt2>
      <a:accent1>
        <a:srgbClr val="0072C6"/>
      </a:accent1>
      <a:accent2>
        <a:srgbClr val="009DD9"/>
      </a:accent2>
      <a:accent3>
        <a:srgbClr val="0BD0D9"/>
      </a:accent3>
      <a:accent4>
        <a:srgbClr val="10CF9B"/>
      </a:accent4>
      <a:accent5>
        <a:srgbClr val="36AA40"/>
      </a:accent5>
      <a:accent6>
        <a:srgbClr val="D81E05"/>
      </a:accent6>
      <a:hlink>
        <a:srgbClr val="FDB813"/>
      </a:hlink>
      <a:folHlink>
        <a:srgbClr val="85DFD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53717</TotalTime>
  <Words>2944</Words>
  <Application>Microsoft Office PowerPoint</Application>
  <PresentationFormat>On-screen Show (4:3)</PresentationFormat>
  <Paragraphs>379</Paragraphs>
  <Slides>10</Slides>
  <Notes>9</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10</vt:i4>
      </vt:variant>
    </vt:vector>
  </HeadingPairs>
  <TitlesOfParts>
    <vt:vector size="14" baseType="lpstr">
      <vt:lpstr>Arial</vt:lpstr>
      <vt:lpstr>Calibri</vt:lpstr>
      <vt:lpstr>Office Theme</vt:lpstr>
      <vt:lpstr>think-cell Slide</vt:lpstr>
      <vt:lpstr>SDM: Case Report SKN Caribecafé</vt:lpstr>
      <vt:lpstr>What are SDMs and why are we interested in analyzing them?</vt:lpstr>
      <vt:lpstr>The SKN Caribecafé SDM and objectives</vt:lpstr>
      <vt:lpstr>SDM and structure and enabling environment</vt:lpstr>
      <vt:lpstr>Services delivered and farmer segmentation</vt:lpstr>
      <vt:lpstr>Overall SDM impact: Farmer P&amp;L</vt:lpstr>
      <vt:lpstr>Specific service impact: sensitivity analyses</vt:lpstr>
      <vt:lpstr>SDM outcomes and main learning questions</vt:lpstr>
      <vt:lpstr>Key insights</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SDM Study cases</dc:title>
  <dc:creator>Newforesight</dc:creator>
  <cp:lastModifiedBy>Silvana Paniagua Tufinio</cp:lastModifiedBy>
  <cp:revision>2448</cp:revision>
  <cp:lastPrinted>2015-07-22T16:35:58Z</cp:lastPrinted>
  <dcterms:created xsi:type="dcterms:W3CDTF">2015-04-13T10:55:22Z</dcterms:created>
  <dcterms:modified xsi:type="dcterms:W3CDTF">2019-12-05T10:35:55Z</dcterms:modified>
</cp:coreProperties>
</file>