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enke Keen" initials="NK" lastIdx="4" clrIdx="0"/>
  <p:cmAuthor id="2" name="Jonas Mva Mva" initials="JMM" lastIdx="5" clrIdx="1"/>
  <p:cmAuthor id="3" name="Christina  Nyhus Dhillon" initials="CND" lastIdx="14" clrIdx="2"/>
  <p:cmAuthor id="4" name="Microsoft Office User" initials="Office" lastIdx="1" clrIdx="3"/>
  <p:cmAuthor id="5" name="Microsoft Office User" initials="Office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6E7E"/>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4092" autoAdjust="0"/>
    <p:restoredTop sz="95064" autoAdjust="0"/>
  </p:normalViewPr>
  <p:slideViewPr>
    <p:cSldViewPr snapToGrid="0">
      <p:cViewPr varScale="1">
        <p:scale>
          <a:sx n="46" d="100"/>
          <a:sy n="46" d="100"/>
        </p:scale>
        <p:origin x="1756" y="60"/>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41443C-DB3D-4967-A3F5-D61B444C07EB}"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en-US"/>
        </a:p>
      </dgm:t>
    </dgm:pt>
    <dgm:pt modelId="{B3C15166-5144-468A-8318-F7E37D51E975}">
      <dgm:prSet phldrT="[Text]" custT="1"/>
      <dgm:spPr>
        <a:solidFill>
          <a:srgbClr val="C00000"/>
        </a:solidFill>
        <a:ln>
          <a:noFill/>
        </a:ln>
      </dgm:spPr>
      <dgm:t>
        <a:bodyPr/>
        <a:lstStyle/>
        <a:p>
          <a:r>
            <a:rPr lang="en-GB" sz="1000" b="1" dirty="0">
              <a:solidFill>
                <a:schemeClr val="bg1"/>
              </a:solidFill>
            </a:rPr>
            <a:t>Food &amp; Nutrition Security</a:t>
          </a:r>
          <a:endParaRPr lang="en-US" sz="1000" b="1" dirty="0">
            <a:solidFill>
              <a:schemeClr val="bg1"/>
            </a:solidFill>
          </a:endParaRPr>
        </a:p>
      </dgm:t>
    </dgm:pt>
    <dgm:pt modelId="{8B45A685-2A59-4EBA-9ECE-EF3F9539EBA4}" type="parTrans" cxnId="{1EF35B70-6841-4638-86A8-A8C8EACC9B9C}">
      <dgm:prSet/>
      <dgm:spPr/>
      <dgm:t>
        <a:bodyPr/>
        <a:lstStyle/>
        <a:p>
          <a:endParaRPr lang="en-US" sz="1200"/>
        </a:p>
      </dgm:t>
    </dgm:pt>
    <dgm:pt modelId="{79842674-9E2A-41FE-8835-395C7C204F12}" type="sibTrans" cxnId="{1EF35B70-6841-4638-86A8-A8C8EACC9B9C}">
      <dgm:prSet/>
      <dgm:spPr/>
      <dgm:t>
        <a:bodyPr/>
        <a:lstStyle/>
        <a:p>
          <a:endParaRPr lang="en-US" sz="1200"/>
        </a:p>
      </dgm:t>
    </dgm:pt>
    <dgm:pt modelId="{0798BD73-FAE9-46F2-98E6-9A5380EA858F}">
      <dgm:prSet phldrT="[Text]" custT="1"/>
      <dgm:spPr>
        <a:solidFill>
          <a:srgbClr val="C00000"/>
        </a:solidFill>
        <a:ln>
          <a:noFill/>
        </a:ln>
      </dgm:spPr>
      <dgm:t>
        <a:bodyPr/>
        <a:lstStyle/>
        <a:p>
          <a:r>
            <a:rPr lang="en-US" sz="1000" b="1" dirty="0">
              <a:solidFill>
                <a:schemeClr val="bg1"/>
              </a:solidFill>
            </a:rPr>
            <a:t>Increased Knowledge</a:t>
          </a:r>
        </a:p>
      </dgm:t>
    </dgm:pt>
    <dgm:pt modelId="{5F01DDBA-3CEA-48CF-B5C7-BF3763515BC4}" type="parTrans" cxnId="{2DAA59FB-F213-4628-8C5F-6730DDCBFE0A}">
      <dgm:prSet/>
      <dgm:spPr/>
      <dgm:t>
        <a:bodyPr/>
        <a:lstStyle/>
        <a:p>
          <a:endParaRPr lang="en-US" sz="1200"/>
        </a:p>
      </dgm:t>
    </dgm:pt>
    <dgm:pt modelId="{BA5E81B0-01BE-454F-A89D-D79504A3B609}" type="sibTrans" cxnId="{2DAA59FB-F213-4628-8C5F-6730DDCBFE0A}">
      <dgm:prSet/>
      <dgm:spPr/>
      <dgm:t>
        <a:bodyPr/>
        <a:lstStyle/>
        <a:p>
          <a:endParaRPr lang="en-US" sz="1200"/>
        </a:p>
      </dgm:t>
    </dgm:pt>
    <dgm:pt modelId="{50C3CECC-B13A-4D4A-930D-3BA6C4BDBBC4}">
      <dgm:prSet phldrT="[Text]" custT="1"/>
      <dgm:spPr>
        <a:solidFill>
          <a:srgbClr val="C00000"/>
        </a:solidFill>
        <a:ln>
          <a:noFill/>
        </a:ln>
      </dgm:spPr>
      <dgm:t>
        <a:bodyPr/>
        <a:lstStyle/>
        <a:p>
          <a:r>
            <a:rPr lang="en-US" sz="1000" b="1" dirty="0">
              <a:solidFill>
                <a:schemeClr val="bg1"/>
              </a:solidFill>
            </a:rPr>
            <a:t>Increased Diversified Production</a:t>
          </a:r>
        </a:p>
      </dgm:t>
    </dgm:pt>
    <dgm:pt modelId="{72B08053-051B-4489-A960-E824E6839AB8}" type="parTrans" cxnId="{0188D687-2C7E-4408-87C3-EAC2E5F19A33}">
      <dgm:prSet/>
      <dgm:spPr/>
      <dgm:t>
        <a:bodyPr/>
        <a:lstStyle/>
        <a:p>
          <a:endParaRPr lang="en-US" sz="1200"/>
        </a:p>
      </dgm:t>
    </dgm:pt>
    <dgm:pt modelId="{9D5B8E1A-1F72-4054-8A31-D1028AE09620}" type="sibTrans" cxnId="{0188D687-2C7E-4408-87C3-EAC2E5F19A33}">
      <dgm:prSet/>
      <dgm:spPr/>
      <dgm:t>
        <a:bodyPr/>
        <a:lstStyle/>
        <a:p>
          <a:endParaRPr lang="en-US" sz="1200"/>
        </a:p>
      </dgm:t>
    </dgm:pt>
    <dgm:pt modelId="{8608A3F8-7B8C-E44F-B99F-4BCA2EB92583}">
      <dgm:prSet custT="1"/>
      <dgm:spPr>
        <a:solidFill>
          <a:srgbClr val="C00000"/>
        </a:solidFill>
        <a:ln>
          <a:noFill/>
        </a:ln>
      </dgm:spPr>
      <dgm:t>
        <a:bodyPr/>
        <a:lstStyle/>
        <a:p>
          <a:r>
            <a:rPr lang="en-US" sz="1000" b="1" dirty="0">
              <a:solidFill>
                <a:schemeClr val="bg1"/>
              </a:solidFill>
            </a:rPr>
            <a:t>Increased Women’s Empowerment</a:t>
          </a:r>
        </a:p>
      </dgm:t>
    </dgm:pt>
    <dgm:pt modelId="{BAA59CBD-2F50-454C-9688-213CB77EEBAA}" type="parTrans" cxnId="{C786B379-C25A-6F41-8334-C04E6984CC0A}">
      <dgm:prSet/>
      <dgm:spPr/>
      <dgm:t>
        <a:bodyPr/>
        <a:lstStyle/>
        <a:p>
          <a:endParaRPr lang="en-US" sz="1200"/>
        </a:p>
      </dgm:t>
    </dgm:pt>
    <dgm:pt modelId="{2B788ECC-BED6-1346-9DD8-38D85F48CB43}" type="sibTrans" cxnId="{C786B379-C25A-6F41-8334-C04E6984CC0A}">
      <dgm:prSet/>
      <dgm:spPr/>
      <dgm:t>
        <a:bodyPr/>
        <a:lstStyle/>
        <a:p>
          <a:endParaRPr lang="en-US" sz="1200"/>
        </a:p>
      </dgm:t>
    </dgm:pt>
    <dgm:pt modelId="{6F5B612A-1F70-4D41-B86D-2E4577860AD1}">
      <dgm:prSet phldrT="[Text]" custT="1"/>
      <dgm:spPr>
        <a:solidFill>
          <a:srgbClr val="C00000"/>
        </a:solidFill>
        <a:ln>
          <a:noFill/>
        </a:ln>
      </dgm:spPr>
      <dgm:t>
        <a:bodyPr/>
        <a:lstStyle/>
        <a:p>
          <a:r>
            <a:rPr lang="en-US" sz="1000" b="1" dirty="0">
              <a:solidFill>
                <a:schemeClr val="bg1"/>
              </a:solidFill>
            </a:rPr>
            <a:t>Increased Household Income</a:t>
          </a:r>
        </a:p>
      </dgm:t>
    </dgm:pt>
    <dgm:pt modelId="{FCC09E24-7AAB-6B46-96E7-AF4D5D2E3D22}" type="parTrans" cxnId="{8FEE0463-D672-4F4C-82EC-CC4473C43A03}">
      <dgm:prSet/>
      <dgm:spPr/>
      <dgm:t>
        <a:bodyPr/>
        <a:lstStyle/>
        <a:p>
          <a:endParaRPr lang="en-US" sz="1200"/>
        </a:p>
      </dgm:t>
    </dgm:pt>
    <dgm:pt modelId="{84FFD814-1837-6447-8148-FF303C76BF1D}" type="sibTrans" cxnId="{8FEE0463-D672-4F4C-82EC-CC4473C43A03}">
      <dgm:prSet/>
      <dgm:spPr/>
      <dgm:t>
        <a:bodyPr/>
        <a:lstStyle/>
        <a:p>
          <a:endParaRPr lang="en-US" sz="1200"/>
        </a:p>
      </dgm:t>
    </dgm:pt>
    <dgm:pt modelId="{C8DF3016-635C-4B05-93C6-272B13717184}" type="pres">
      <dgm:prSet presAssocID="{2E41443C-DB3D-4967-A3F5-D61B444C07EB}" presName="cycle" presStyleCnt="0">
        <dgm:presLayoutVars>
          <dgm:chMax val="1"/>
          <dgm:dir/>
          <dgm:animLvl val="ctr"/>
          <dgm:resizeHandles val="exact"/>
        </dgm:presLayoutVars>
      </dgm:prSet>
      <dgm:spPr/>
    </dgm:pt>
    <dgm:pt modelId="{C25E3438-0508-4340-8E1D-2E00699711DD}" type="pres">
      <dgm:prSet presAssocID="{B3C15166-5144-468A-8318-F7E37D51E975}" presName="centerShape" presStyleLbl="node0" presStyleIdx="0" presStyleCnt="1" custScaleX="105437" custScaleY="89119"/>
      <dgm:spPr/>
    </dgm:pt>
    <dgm:pt modelId="{CADAA46A-2A00-47EC-8115-EB89BC086B57}" type="pres">
      <dgm:prSet presAssocID="{5F01DDBA-3CEA-48CF-B5C7-BF3763515BC4}" presName="parTrans" presStyleLbl="bgSibTrans2D1" presStyleIdx="0" presStyleCnt="4"/>
      <dgm:spPr/>
    </dgm:pt>
    <dgm:pt modelId="{68383FE4-4195-4EF3-ADAC-A25BBB77744E}" type="pres">
      <dgm:prSet presAssocID="{0798BD73-FAE9-46F2-98E6-9A5380EA858F}" presName="node" presStyleLbl="node1" presStyleIdx="0" presStyleCnt="4" custRadScaleRad="94353" custRadScaleInc="-29718">
        <dgm:presLayoutVars>
          <dgm:bulletEnabled val="1"/>
        </dgm:presLayoutVars>
      </dgm:prSet>
      <dgm:spPr/>
    </dgm:pt>
    <dgm:pt modelId="{8FA3CFBD-AD56-1E49-950B-DD033D8D7939}" type="pres">
      <dgm:prSet presAssocID="{FCC09E24-7AAB-6B46-96E7-AF4D5D2E3D22}" presName="parTrans" presStyleLbl="bgSibTrans2D1" presStyleIdx="1" presStyleCnt="4"/>
      <dgm:spPr/>
    </dgm:pt>
    <dgm:pt modelId="{46BC62F6-36A2-5343-9082-68450568CA92}" type="pres">
      <dgm:prSet presAssocID="{6F5B612A-1F70-4D41-B86D-2E4577860AD1}" presName="node" presStyleLbl="node1" presStyleIdx="1" presStyleCnt="4" custScaleX="135384" custRadScaleRad="94353" custRadScaleInc="-29718">
        <dgm:presLayoutVars>
          <dgm:bulletEnabled val="1"/>
        </dgm:presLayoutVars>
      </dgm:prSet>
      <dgm:spPr/>
    </dgm:pt>
    <dgm:pt modelId="{0B8ED0FF-1B00-F34D-9CBB-1BA974523437}" type="pres">
      <dgm:prSet presAssocID="{BAA59CBD-2F50-454C-9688-213CB77EEBAA}" presName="parTrans" presStyleLbl="bgSibTrans2D1" presStyleIdx="2" presStyleCnt="4"/>
      <dgm:spPr/>
    </dgm:pt>
    <dgm:pt modelId="{3476B9D5-C64B-684C-AE05-52D2546E6CB7}" type="pres">
      <dgm:prSet presAssocID="{8608A3F8-7B8C-E44F-B99F-4BCA2EB92583}" presName="node" presStyleLbl="node1" presStyleIdx="2" presStyleCnt="4" custScaleX="122741" custRadScaleRad="95178" custRadScaleInc="29073">
        <dgm:presLayoutVars>
          <dgm:bulletEnabled val="1"/>
        </dgm:presLayoutVars>
      </dgm:prSet>
      <dgm:spPr/>
    </dgm:pt>
    <dgm:pt modelId="{0522D638-CFD2-47F9-8F56-A1ABC876093C}" type="pres">
      <dgm:prSet presAssocID="{72B08053-051B-4489-A960-E824E6839AB8}" presName="parTrans" presStyleLbl="bgSibTrans2D1" presStyleIdx="3" presStyleCnt="4"/>
      <dgm:spPr/>
    </dgm:pt>
    <dgm:pt modelId="{BCE21DCA-5283-4B07-A5C0-D45F1F02A83E}" type="pres">
      <dgm:prSet presAssocID="{50C3CECC-B13A-4D4A-930D-3BA6C4BDBBC4}" presName="node" presStyleLbl="node1" presStyleIdx="3" presStyleCnt="4" custRadScaleRad="94778" custRadScaleInc="28597">
        <dgm:presLayoutVars>
          <dgm:bulletEnabled val="1"/>
        </dgm:presLayoutVars>
      </dgm:prSet>
      <dgm:spPr/>
    </dgm:pt>
  </dgm:ptLst>
  <dgm:cxnLst>
    <dgm:cxn modelId="{06EE9406-0C29-AF47-91F0-B68AD3AAB980}" type="presOf" srcId="{B3C15166-5144-468A-8318-F7E37D51E975}" destId="{C25E3438-0508-4340-8E1D-2E00699711DD}" srcOrd="0" destOrd="0" presId="urn:microsoft.com/office/officeart/2005/8/layout/radial4"/>
    <dgm:cxn modelId="{BA8EA91B-4E07-C94A-BF6D-C38D457EF851}" type="presOf" srcId="{72B08053-051B-4489-A960-E824E6839AB8}" destId="{0522D638-CFD2-47F9-8F56-A1ABC876093C}" srcOrd="0" destOrd="0" presId="urn:microsoft.com/office/officeart/2005/8/layout/radial4"/>
    <dgm:cxn modelId="{D9326F22-93CA-A848-B73D-73492306C5E8}" type="presOf" srcId="{50C3CECC-B13A-4D4A-930D-3BA6C4BDBBC4}" destId="{BCE21DCA-5283-4B07-A5C0-D45F1F02A83E}" srcOrd="0" destOrd="0" presId="urn:microsoft.com/office/officeart/2005/8/layout/radial4"/>
    <dgm:cxn modelId="{8FEE0463-D672-4F4C-82EC-CC4473C43A03}" srcId="{B3C15166-5144-468A-8318-F7E37D51E975}" destId="{6F5B612A-1F70-4D41-B86D-2E4577860AD1}" srcOrd="1" destOrd="0" parTransId="{FCC09E24-7AAB-6B46-96E7-AF4D5D2E3D22}" sibTransId="{84FFD814-1837-6447-8148-FF303C76BF1D}"/>
    <dgm:cxn modelId="{18272464-70DF-1649-BE49-48764B24B9AE}" type="presOf" srcId="{2E41443C-DB3D-4967-A3F5-D61B444C07EB}" destId="{C8DF3016-635C-4B05-93C6-272B13717184}" srcOrd="0" destOrd="0" presId="urn:microsoft.com/office/officeart/2005/8/layout/radial4"/>
    <dgm:cxn modelId="{EBEC676C-56F1-5044-9F8A-6EC2C19F5865}" type="presOf" srcId="{0798BD73-FAE9-46F2-98E6-9A5380EA858F}" destId="{68383FE4-4195-4EF3-ADAC-A25BBB77744E}" srcOrd="0" destOrd="0" presId="urn:microsoft.com/office/officeart/2005/8/layout/radial4"/>
    <dgm:cxn modelId="{1EF35B70-6841-4638-86A8-A8C8EACC9B9C}" srcId="{2E41443C-DB3D-4967-A3F5-D61B444C07EB}" destId="{B3C15166-5144-468A-8318-F7E37D51E975}" srcOrd="0" destOrd="0" parTransId="{8B45A685-2A59-4EBA-9ECE-EF3F9539EBA4}" sibTransId="{79842674-9E2A-41FE-8835-395C7C204F12}"/>
    <dgm:cxn modelId="{C786B379-C25A-6F41-8334-C04E6984CC0A}" srcId="{B3C15166-5144-468A-8318-F7E37D51E975}" destId="{8608A3F8-7B8C-E44F-B99F-4BCA2EB92583}" srcOrd="2" destOrd="0" parTransId="{BAA59CBD-2F50-454C-9688-213CB77EEBAA}" sibTransId="{2B788ECC-BED6-1346-9DD8-38D85F48CB43}"/>
    <dgm:cxn modelId="{0188D687-2C7E-4408-87C3-EAC2E5F19A33}" srcId="{B3C15166-5144-468A-8318-F7E37D51E975}" destId="{50C3CECC-B13A-4D4A-930D-3BA6C4BDBBC4}" srcOrd="3" destOrd="0" parTransId="{72B08053-051B-4489-A960-E824E6839AB8}" sibTransId="{9D5B8E1A-1F72-4054-8A31-D1028AE09620}"/>
    <dgm:cxn modelId="{C30AD48E-DCD0-754D-B323-21179BA8B7C0}" type="presOf" srcId="{8608A3F8-7B8C-E44F-B99F-4BCA2EB92583}" destId="{3476B9D5-C64B-684C-AE05-52D2546E6CB7}" srcOrd="0" destOrd="0" presId="urn:microsoft.com/office/officeart/2005/8/layout/radial4"/>
    <dgm:cxn modelId="{B27F009C-F3C9-9442-A93A-5D5C33AA6B08}" type="presOf" srcId="{FCC09E24-7AAB-6B46-96E7-AF4D5D2E3D22}" destId="{8FA3CFBD-AD56-1E49-950B-DD033D8D7939}" srcOrd="0" destOrd="0" presId="urn:microsoft.com/office/officeart/2005/8/layout/radial4"/>
    <dgm:cxn modelId="{BD9B6FE7-D839-544B-A24D-0265BF53D4B7}" type="presOf" srcId="{BAA59CBD-2F50-454C-9688-213CB77EEBAA}" destId="{0B8ED0FF-1B00-F34D-9CBB-1BA974523437}" srcOrd="0" destOrd="0" presId="urn:microsoft.com/office/officeart/2005/8/layout/radial4"/>
    <dgm:cxn modelId="{23A68BF5-4EF5-2C44-830A-E6724D9F64D5}" type="presOf" srcId="{6F5B612A-1F70-4D41-B86D-2E4577860AD1}" destId="{46BC62F6-36A2-5343-9082-68450568CA92}" srcOrd="0" destOrd="0" presId="urn:microsoft.com/office/officeart/2005/8/layout/radial4"/>
    <dgm:cxn modelId="{2DAA59FB-F213-4628-8C5F-6730DDCBFE0A}" srcId="{B3C15166-5144-468A-8318-F7E37D51E975}" destId="{0798BD73-FAE9-46F2-98E6-9A5380EA858F}" srcOrd="0" destOrd="0" parTransId="{5F01DDBA-3CEA-48CF-B5C7-BF3763515BC4}" sibTransId="{BA5E81B0-01BE-454F-A89D-D79504A3B609}"/>
    <dgm:cxn modelId="{877DE7FC-4F74-F744-A18A-D57101B7ACB5}" type="presOf" srcId="{5F01DDBA-3CEA-48CF-B5C7-BF3763515BC4}" destId="{CADAA46A-2A00-47EC-8115-EB89BC086B57}" srcOrd="0" destOrd="0" presId="urn:microsoft.com/office/officeart/2005/8/layout/radial4"/>
    <dgm:cxn modelId="{AF3990CC-E0C5-B741-B2A7-5B00D2826F6D}" type="presParOf" srcId="{C8DF3016-635C-4B05-93C6-272B13717184}" destId="{C25E3438-0508-4340-8E1D-2E00699711DD}" srcOrd="0" destOrd="0" presId="urn:microsoft.com/office/officeart/2005/8/layout/radial4"/>
    <dgm:cxn modelId="{0B08C180-B283-2D4E-B9BA-9769D702E199}" type="presParOf" srcId="{C8DF3016-635C-4B05-93C6-272B13717184}" destId="{CADAA46A-2A00-47EC-8115-EB89BC086B57}" srcOrd="1" destOrd="0" presId="urn:microsoft.com/office/officeart/2005/8/layout/radial4"/>
    <dgm:cxn modelId="{837F83F2-B231-F847-B226-31B27CBBDADD}" type="presParOf" srcId="{C8DF3016-635C-4B05-93C6-272B13717184}" destId="{68383FE4-4195-4EF3-ADAC-A25BBB77744E}" srcOrd="2" destOrd="0" presId="urn:microsoft.com/office/officeart/2005/8/layout/radial4"/>
    <dgm:cxn modelId="{C45438D1-5B1E-BC4A-811C-C075B3DD04A5}" type="presParOf" srcId="{C8DF3016-635C-4B05-93C6-272B13717184}" destId="{8FA3CFBD-AD56-1E49-950B-DD033D8D7939}" srcOrd="3" destOrd="0" presId="urn:microsoft.com/office/officeart/2005/8/layout/radial4"/>
    <dgm:cxn modelId="{9851ABF4-510D-3248-BED2-8397B84E3174}" type="presParOf" srcId="{C8DF3016-635C-4B05-93C6-272B13717184}" destId="{46BC62F6-36A2-5343-9082-68450568CA92}" srcOrd="4" destOrd="0" presId="urn:microsoft.com/office/officeart/2005/8/layout/radial4"/>
    <dgm:cxn modelId="{401B659F-5DE5-0443-AF80-5156718E3BBC}" type="presParOf" srcId="{C8DF3016-635C-4B05-93C6-272B13717184}" destId="{0B8ED0FF-1B00-F34D-9CBB-1BA974523437}" srcOrd="5" destOrd="0" presId="urn:microsoft.com/office/officeart/2005/8/layout/radial4"/>
    <dgm:cxn modelId="{616F84E7-7D65-A641-88C7-073F0603554D}" type="presParOf" srcId="{C8DF3016-635C-4B05-93C6-272B13717184}" destId="{3476B9D5-C64B-684C-AE05-52D2546E6CB7}" srcOrd="6" destOrd="0" presId="urn:microsoft.com/office/officeart/2005/8/layout/radial4"/>
    <dgm:cxn modelId="{CFEDBE37-6602-B04A-8C4F-21B9410D8254}" type="presParOf" srcId="{C8DF3016-635C-4B05-93C6-272B13717184}" destId="{0522D638-CFD2-47F9-8F56-A1ABC876093C}" srcOrd="7" destOrd="0" presId="urn:microsoft.com/office/officeart/2005/8/layout/radial4"/>
    <dgm:cxn modelId="{D24062B7-71EA-3D47-8FDA-310823BE0890}" type="presParOf" srcId="{C8DF3016-635C-4B05-93C6-272B13717184}" destId="{BCE21DCA-5283-4B07-A5C0-D45F1F02A83E}" srcOrd="8" destOrd="0" presId="urn:microsoft.com/office/officeart/2005/8/layout/radial4"/>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5E3438-0508-4340-8E1D-2E00699711DD}">
      <dsp:nvSpPr>
        <dsp:cNvPr id="0" name=""/>
        <dsp:cNvSpPr/>
      </dsp:nvSpPr>
      <dsp:spPr>
        <a:xfrm>
          <a:off x="1000992" y="1007943"/>
          <a:ext cx="796741" cy="673433"/>
        </a:xfrm>
        <a:prstGeom prst="ellipse">
          <a:avLst/>
        </a:prstGeom>
        <a:solidFill>
          <a:srgbClr val="C0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bg1"/>
              </a:solidFill>
            </a:rPr>
            <a:t>Food &amp; Nutrition Security</a:t>
          </a:r>
          <a:endParaRPr lang="en-US" sz="1000" b="1" kern="1200" dirty="0">
            <a:solidFill>
              <a:schemeClr val="bg1"/>
            </a:solidFill>
          </a:endParaRPr>
        </a:p>
      </dsp:txBody>
      <dsp:txXfrm>
        <a:off x="1117672" y="1106565"/>
        <a:ext cx="563381" cy="476189"/>
      </dsp:txXfrm>
    </dsp:sp>
    <dsp:sp modelId="{CADAA46A-2A00-47EC-8115-EB89BC086B57}">
      <dsp:nvSpPr>
        <dsp:cNvPr id="0" name=""/>
        <dsp:cNvSpPr/>
      </dsp:nvSpPr>
      <dsp:spPr>
        <a:xfrm rot="10897614">
          <a:off x="383811" y="1216422"/>
          <a:ext cx="583573" cy="215362"/>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383FE4-4195-4EF3-ADAC-A25BBB77744E}">
      <dsp:nvSpPr>
        <dsp:cNvPr id="0" name=""/>
        <dsp:cNvSpPr/>
      </dsp:nvSpPr>
      <dsp:spPr>
        <a:xfrm>
          <a:off x="24991" y="1028670"/>
          <a:ext cx="717873" cy="574298"/>
        </a:xfrm>
        <a:prstGeom prst="roundRect">
          <a:avLst>
            <a:gd name="adj" fmla="val 10000"/>
          </a:avLst>
        </a:prstGeom>
        <a:solidFill>
          <a:srgbClr val="C0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bg1"/>
              </a:solidFill>
            </a:rPr>
            <a:t>Increased Knowledge</a:t>
          </a:r>
        </a:p>
      </dsp:txBody>
      <dsp:txXfrm>
        <a:off x="41812" y="1045491"/>
        <a:ext cx="684231" cy="540656"/>
      </dsp:txXfrm>
    </dsp:sp>
    <dsp:sp modelId="{8FA3CFBD-AD56-1E49-950B-DD033D8D7939}">
      <dsp:nvSpPr>
        <dsp:cNvPr id="0" name=""/>
        <dsp:cNvSpPr/>
      </dsp:nvSpPr>
      <dsp:spPr>
        <a:xfrm rot="13897614">
          <a:off x="650682" y="684656"/>
          <a:ext cx="622674" cy="215362"/>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BC62F6-36A2-5343-9082-68450568CA92}">
      <dsp:nvSpPr>
        <dsp:cNvPr id="0" name=""/>
        <dsp:cNvSpPr/>
      </dsp:nvSpPr>
      <dsp:spPr>
        <a:xfrm>
          <a:off x="282804" y="261104"/>
          <a:ext cx="971885" cy="574298"/>
        </a:xfrm>
        <a:prstGeom prst="roundRect">
          <a:avLst>
            <a:gd name="adj" fmla="val 10000"/>
          </a:avLst>
        </a:prstGeom>
        <a:solidFill>
          <a:srgbClr val="C0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bg1"/>
              </a:solidFill>
            </a:rPr>
            <a:t>Increased Household Income</a:t>
          </a:r>
        </a:p>
      </dsp:txBody>
      <dsp:txXfrm>
        <a:off x="299625" y="277925"/>
        <a:ext cx="938243" cy="540656"/>
      </dsp:txXfrm>
    </dsp:sp>
    <dsp:sp modelId="{0B8ED0FF-1B00-F34D-9CBB-1BA974523437}">
      <dsp:nvSpPr>
        <dsp:cNvPr id="0" name=""/>
        <dsp:cNvSpPr/>
      </dsp:nvSpPr>
      <dsp:spPr>
        <a:xfrm rot="18484971">
          <a:off x="1521044" y="678864"/>
          <a:ext cx="631334" cy="215362"/>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76B9D5-C64B-684C-AE05-52D2546E6CB7}">
      <dsp:nvSpPr>
        <dsp:cNvPr id="0" name=""/>
        <dsp:cNvSpPr/>
      </dsp:nvSpPr>
      <dsp:spPr>
        <a:xfrm>
          <a:off x="1590852" y="250928"/>
          <a:ext cx="881125" cy="574298"/>
        </a:xfrm>
        <a:prstGeom prst="roundRect">
          <a:avLst>
            <a:gd name="adj" fmla="val 10000"/>
          </a:avLst>
        </a:prstGeom>
        <a:solidFill>
          <a:srgbClr val="C0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bg1"/>
              </a:solidFill>
            </a:rPr>
            <a:t>Increased Women’s Empowerment</a:t>
          </a:r>
        </a:p>
      </dsp:txBody>
      <dsp:txXfrm>
        <a:off x="1607673" y="267749"/>
        <a:ext cx="847483" cy="540656"/>
      </dsp:txXfrm>
    </dsp:sp>
    <dsp:sp modelId="{0522D638-CFD2-47F9-8F56-A1ABC876093C}">
      <dsp:nvSpPr>
        <dsp:cNvPr id="0" name=""/>
        <dsp:cNvSpPr/>
      </dsp:nvSpPr>
      <dsp:spPr>
        <a:xfrm rot="21472119">
          <a:off x="1831340" y="1209962"/>
          <a:ext cx="587940" cy="215362"/>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E21DCA-5283-4B07-A5C0-D45F1F02A83E}">
      <dsp:nvSpPr>
        <dsp:cNvPr id="0" name=""/>
        <dsp:cNvSpPr/>
      </dsp:nvSpPr>
      <dsp:spPr>
        <a:xfrm>
          <a:off x="2060140" y="1019561"/>
          <a:ext cx="717873" cy="574298"/>
        </a:xfrm>
        <a:prstGeom prst="roundRect">
          <a:avLst>
            <a:gd name="adj" fmla="val 10000"/>
          </a:avLst>
        </a:prstGeom>
        <a:solidFill>
          <a:srgbClr val="C0000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bg1"/>
              </a:solidFill>
            </a:rPr>
            <a:t>Increased Diversified Production</a:t>
          </a:r>
        </a:p>
      </dsp:txBody>
      <dsp:txXfrm>
        <a:off x="2076961" y="1036382"/>
        <a:ext cx="684231" cy="54065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48645" y="0"/>
            <a:ext cx="2944283" cy="498294"/>
          </a:xfrm>
          <a:prstGeom prst="rect">
            <a:avLst/>
          </a:prstGeom>
        </p:spPr>
        <p:txBody>
          <a:bodyPr vert="horz" lIns="93177" tIns="46589" rIns="93177" bIns="46589" rtlCol="0"/>
          <a:lstStyle>
            <a:lvl1pPr algn="r">
              <a:defRPr sz="1200"/>
            </a:lvl1pPr>
          </a:lstStyle>
          <a:p>
            <a:fld id="{824BF486-398E-4429-A909-F742E6F07120}" type="datetimeFigureOut">
              <a:rPr lang="en-US" smtClean="0"/>
              <a:t>2/3/2020</a:t>
            </a:fld>
            <a:endParaRPr lang="en-US"/>
          </a:p>
        </p:txBody>
      </p:sp>
      <p:sp>
        <p:nvSpPr>
          <p:cNvPr id="4" name="Slide Image Placeholder 3"/>
          <p:cNvSpPr>
            <a:spLocks noGrp="1" noRot="1" noChangeAspect="1"/>
          </p:cNvSpPr>
          <p:nvPr>
            <p:ph type="sldImg" idx="2"/>
          </p:nvPr>
        </p:nvSpPr>
        <p:spPr>
          <a:xfrm>
            <a:off x="2238375" y="1241425"/>
            <a:ext cx="2317750" cy="3351213"/>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3107"/>
            <a:ext cx="2944283" cy="49829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7"/>
            <a:ext cx="2944283" cy="498293"/>
          </a:xfrm>
          <a:prstGeom prst="rect">
            <a:avLst/>
          </a:prstGeom>
        </p:spPr>
        <p:txBody>
          <a:bodyPr vert="horz" lIns="93177" tIns="46589" rIns="93177" bIns="46589" rtlCol="0" anchor="b"/>
          <a:lstStyle>
            <a:lvl1pPr algn="r">
              <a:defRPr sz="1200"/>
            </a:lvl1pPr>
          </a:lstStyle>
          <a:p>
            <a:fld id="{2B7CE136-3C98-4657-8409-BA42A3F2B723}" type="slidenum">
              <a:rPr lang="en-US" smtClean="0"/>
              <a:t>‹#›</a:t>
            </a:fld>
            <a:endParaRPr lang="en-US"/>
          </a:p>
        </p:txBody>
      </p:sp>
    </p:spTree>
    <p:extLst>
      <p:ext uri="{BB962C8B-B14F-4D97-AF65-F5344CB8AC3E}">
        <p14:creationId xmlns:p14="http://schemas.microsoft.com/office/powerpoint/2010/main" val="234403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7CE136-3C98-4657-8409-BA42A3F2B723}" type="slidenum">
              <a:rPr lang="en-US" smtClean="0"/>
              <a:t>1</a:t>
            </a:fld>
            <a:endParaRPr lang="en-US"/>
          </a:p>
        </p:txBody>
      </p:sp>
    </p:spTree>
    <p:extLst>
      <p:ext uri="{BB962C8B-B14F-4D97-AF65-F5344CB8AC3E}">
        <p14:creationId xmlns:p14="http://schemas.microsoft.com/office/powerpoint/2010/main" val="3997449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5BCF17-7761-4D3C-8FA1-5DEB6842548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419132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5BCF17-7761-4D3C-8FA1-5DEB6842548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38301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5BCF17-7761-4D3C-8FA1-5DEB6842548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757116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5BCF17-7761-4D3C-8FA1-5DEB6842548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401668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5BCF17-7761-4D3C-8FA1-5DEB68425489}"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2524739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5BCF17-7761-4D3C-8FA1-5DEB68425489}"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157124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5BCF17-7761-4D3C-8FA1-5DEB68425489}"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238884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5BCF17-7761-4D3C-8FA1-5DEB68425489}"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129373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BCF17-7761-4D3C-8FA1-5DEB68425489}"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324884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85BCF17-7761-4D3C-8FA1-5DEB68425489}"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2422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85BCF17-7761-4D3C-8FA1-5DEB68425489}"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0906E-AA45-47EA-A5BB-492DAF43E3D1}" type="slidenum">
              <a:rPr lang="en-US" smtClean="0"/>
              <a:t>‹#›</a:t>
            </a:fld>
            <a:endParaRPr lang="en-US"/>
          </a:p>
        </p:txBody>
      </p:sp>
    </p:spTree>
    <p:extLst>
      <p:ext uri="{BB962C8B-B14F-4D97-AF65-F5344CB8AC3E}">
        <p14:creationId xmlns:p14="http://schemas.microsoft.com/office/powerpoint/2010/main" val="1631413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85BCF17-7761-4D3C-8FA1-5DEB68425489}" type="datetimeFigureOut">
              <a:rPr lang="en-US" smtClean="0"/>
              <a:t>2/3/2020</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30906E-AA45-47EA-A5BB-492DAF43E3D1}" type="slidenum">
              <a:rPr lang="en-US" smtClean="0"/>
              <a:t>‹#›</a:t>
            </a:fld>
            <a:endParaRPr lang="en-US"/>
          </a:p>
        </p:txBody>
      </p:sp>
    </p:spTree>
    <p:extLst>
      <p:ext uri="{BB962C8B-B14F-4D97-AF65-F5344CB8AC3E}">
        <p14:creationId xmlns:p14="http://schemas.microsoft.com/office/powerpoint/2010/main" val="1365931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diagramColors" Target="../diagrams/colors1.xml"/><Relationship Id="rId12"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QuickStyle" Target="../diagrams/quickStyle1.xml"/><Relationship Id="rId11" Type="http://schemas.openxmlformats.org/officeDocument/2006/relationships/image" Target="../media/image3.png"/><Relationship Id="rId5" Type="http://schemas.openxmlformats.org/officeDocument/2006/relationships/diagramLayout" Target="../diagrams/layout1.xml"/><Relationship Id="rId10" Type="http://schemas.microsoft.com/office/2007/relationships/hdphoto" Target="../media/hdphoto1.wdp"/><Relationship Id="rId4" Type="http://schemas.openxmlformats.org/officeDocument/2006/relationships/diagramData" Target="../diagrams/data1.xml"/><Relationship Id="rId9" Type="http://schemas.openxmlformats.org/officeDocument/2006/relationships/image" Target="../media/image2.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jpeg"/><Relationship Id="rId3" Type="http://schemas.microsoft.com/office/2007/relationships/hdphoto" Target="../media/hdphoto4.wdp"/><Relationship Id="rId7" Type="http://schemas.openxmlformats.org/officeDocument/2006/relationships/image" Target="../media/image9.png"/><Relationship Id="rId12" Type="http://schemas.openxmlformats.org/officeDocument/2006/relationships/image" Target="../media/image14.emf"/><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82340" y="1449671"/>
            <a:ext cx="3236367" cy="4185761"/>
          </a:xfrm>
          <a:prstGeom prst="rect">
            <a:avLst/>
          </a:prstGeom>
        </p:spPr>
        <p:txBody>
          <a:bodyPr wrap="square">
            <a:spAutoFit/>
          </a:bodyPr>
          <a:lstStyle/>
          <a:p>
            <a:pPr>
              <a:spcAft>
                <a:spcPts val="1200"/>
              </a:spcAft>
            </a:pPr>
            <a:r>
              <a:rPr lang="en-US" sz="1600" b="1" dirty="0">
                <a:solidFill>
                  <a:srgbClr val="C00000"/>
                </a:solidFill>
                <a:latin typeface="+mj-lt"/>
                <a:ea typeface="Gotham" charset="0"/>
                <a:cs typeface="Gotham" charset="0"/>
              </a:rPr>
              <a:t>FOOD SECURITY &amp; NUTRITION</a:t>
            </a:r>
          </a:p>
          <a:p>
            <a:r>
              <a:rPr lang="en-US" sz="1100" dirty="0"/>
              <a:t>Smallholder farmers are estimated to spend over </a:t>
            </a:r>
            <a:r>
              <a:rPr lang="en-US" sz="1100" b="1" dirty="0"/>
              <a:t>50% of their income on food</a:t>
            </a:r>
            <a:r>
              <a:rPr lang="en-US" sz="1100" dirty="0"/>
              <a:t>. Almost all cocoa produced in Cote d’Ivoire and Ghana (which together supply over 60% of the world’s cocoa) is supplied by smallholder farmers whose primary income comes from cocoa.  </a:t>
            </a:r>
            <a:r>
              <a:rPr lang="en-US" sz="1100" b="1" dirty="0"/>
              <a:t>Risks of food insecurity </a:t>
            </a:r>
            <a:r>
              <a:rPr lang="en-US" sz="1100" dirty="0"/>
              <a:t>occur when cash runs out just before the main cocoa season and food prices rise. </a:t>
            </a:r>
          </a:p>
          <a:p>
            <a:endParaRPr lang="en-US" sz="1100" dirty="0"/>
          </a:p>
          <a:p>
            <a:r>
              <a:rPr lang="en-US" sz="1100" dirty="0"/>
              <a:t>In addition to the challenges around the availability and affordability of food during certain periods is the absence of diet diversity throughout the year leading to </a:t>
            </a:r>
            <a:r>
              <a:rPr lang="en-US" sz="1100" b="1" dirty="0"/>
              <a:t>chronic malnutrition</a:t>
            </a:r>
            <a:r>
              <a:rPr lang="en-US" sz="1100" dirty="0"/>
              <a:t>.  Up to 30% of children growing up in cocoa communities have impaired development due to malnutrition and almost half of the adult women in these communities suffer from iron deficiency anemia.  The short and long term effects of malnutrition include:</a:t>
            </a:r>
          </a:p>
          <a:p>
            <a:pPr>
              <a:spcAft>
                <a:spcPts val="1200"/>
              </a:spcAft>
            </a:pPr>
            <a:endParaRPr lang="en-US" sz="1200" dirty="0"/>
          </a:p>
          <a:p>
            <a:pPr>
              <a:spcAft>
                <a:spcPts val="1200"/>
              </a:spcAft>
            </a:pPr>
            <a:br>
              <a:rPr lang="en-US" sz="1200" dirty="0"/>
            </a:br>
            <a:endParaRPr lang="en-US" sz="800" dirty="0"/>
          </a:p>
        </p:txBody>
      </p:sp>
      <p:sp>
        <p:nvSpPr>
          <p:cNvPr id="6" name="Rectangle 5"/>
          <p:cNvSpPr/>
          <p:nvPr/>
        </p:nvSpPr>
        <p:spPr>
          <a:xfrm>
            <a:off x="0" y="90084"/>
            <a:ext cx="6858000" cy="96596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1543454" y="286660"/>
            <a:ext cx="7036904" cy="644151"/>
          </a:xfrm>
        </p:spPr>
        <p:txBody>
          <a:bodyPr>
            <a:noAutofit/>
          </a:bodyPr>
          <a:lstStyle/>
          <a:p>
            <a:r>
              <a:rPr lang="en-US" sz="3600" b="1" dirty="0">
                <a:solidFill>
                  <a:srgbClr val="C00000"/>
                </a:solidFill>
              </a:rPr>
              <a:t>Cocoa Nutrition Initiative</a:t>
            </a:r>
            <a:r>
              <a:rPr lang="en-US" sz="2000" b="1" dirty="0">
                <a:solidFill>
                  <a:schemeClr val="bg1"/>
                </a:solidFill>
              </a:rPr>
              <a:t>	</a:t>
            </a:r>
            <a:br>
              <a:rPr lang="en-US" sz="2000" b="1" dirty="0">
                <a:solidFill>
                  <a:schemeClr val="bg1"/>
                </a:solidFill>
              </a:rPr>
            </a:br>
            <a:r>
              <a:rPr lang="en-US" sz="1400" dirty="0">
                <a:latin typeface="+mn-lt"/>
              </a:rPr>
              <a:t>An Initiative of the IDH Cocoa Learning and Innovation Program (CLIP)</a:t>
            </a:r>
          </a:p>
        </p:txBody>
      </p:sp>
      <p:sp>
        <p:nvSpPr>
          <p:cNvPr id="13" name="Rectangle 12"/>
          <p:cNvSpPr/>
          <p:nvPr/>
        </p:nvSpPr>
        <p:spPr>
          <a:xfrm>
            <a:off x="328507" y="5675527"/>
            <a:ext cx="3171732" cy="3862596"/>
          </a:xfrm>
          <a:prstGeom prst="rect">
            <a:avLst/>
          </a:prstGeom>
        </p:spPr>
        <p:txBody>
          <a:bodyPr wrap="square">
            <a:spAutoFit/>
          </a:bodyPr>
          <a:lstStyle/>
          <a:p>
            <a:pPr>
              <a:spcAft>
                <a:spcPts val="1200"/>
              </a:spcAft>
            </a:pPr>
            <a:r>
              <a:rPr lang="en-US" sz="1600" b="1" dirty="0">
                <a:solidFill>
                  <a:srgbClr val="C00000"/>
                </a:solidFill>
                <a:latin typeface="+mj-lt"/>
                <a:ea typeface="Gotham" charset="0"/>
                <a:cs typeface="Gotham" charset="0"/>
              </a:rPr>
              <a:t>2020 VISION</a:t>
            </a:r>
          </a:p>
          <a:p>
            <a:pPr>
              <a:spcAft>
                <a:spcPts val="1200"/>
              </a:spcAft>
            </a:pPr>
            <a:r>
              <a:rPr lang="en-US" sz="1100" dirty="0"/>
              <a:t>A thriving cocoa sector enables entrepreneurial cocoa farmers to run profitable cocoa farms and to invest in the future of their farms, families and communities. Better nourished cocoa communities are healthier, more productive and provide a more attractive prospect for the next generation of cocoa producers.</a:t>
            </a:r>
          </a:p>
          <a:p>
            <a:pPr>
              <a:spcAft>
                <a:spcPts val="1200"/>
              </a:spcAft>
            </a:pPr>
            <a:r>
              <a:rPr lang="en-GB" sz="1100" dirty="0">
                <a:ea typeface="Gotham" charset="0"/>
                <a:cs typeface="Gotham" charset="0"/>
              </a:rPr>
              <a:t>By the end of 2020, the Cocoa Nutrition Initiative will have tested models with the potential to be integrated by cocoa companies into standard business practice, with the potential to affect </a:t>
            </a:r>
            <a:r>
              <a:rPr lang="en-GB" sz="1100" b="1" dirty="0">
                <a:ea typeface="Gotham" charset="0"/>
                <a:cs typeface="Gotham" charset="0"/>
              </a:rPr>
              <a:t>100,000 people in cocoa farming communities </a:t>
            </a:r>
            <a:r>
              <a:rPr lang="en-GB" sz="1100" dirty="0">
                <a:ea typeface="Gotham" charset="0"/>
                <a:cs typeface="Gotham" charset="0"/>
              </a:rPr>
              <a:t>in Cote d’Ivoire and Ghana. </a:t>
            </a:r>
            <a:endParaRPr lang="en-US" sz="1200" dirty="0"/>
          </a:p>
          <a:p>
            <a:pPr>
              <a:spcAft>
                <a:spcPts val="1200"/>
              </a:spcAft>
            </a:pPr>
            <a:endParaRPr lang="en-US" sz="1200" dirty="0"/>
          </a:p>
          <a:p>
            <a:pPr>
              <a:spcAft>
                <a:spcPts val="1200"/>
              </a:spcAft>
            </a:pPr>
            <a:endParaRPr lang="en-US" sz="1200" dirty="0"/>
          </a:p>
          <a:p>
            <a:pPr>
              <a:spcAft>
                <a:spcPts val="1200"/>
              </a:spcAft>
            </a:pPr>
            <a:endParaRPr lang="en-US" sz="1200" dirty="0"/>
          </a:p>
        </p:txBody>
      </p:sp>
      <p:sp>
        <p:nvSpPr>
          <p:cNvPr id="16" name="TextBox 15"/>
          <p:cNvSpPr txBox="1"/>
          <p:nvPr/>
        </p:nvSpPr>
        <p:spPr>
          <a:xfrm>
            <a:off x="1996460" y="5029196"/>
            <a:ext cx="1335622" cy="646331"/>
          </a:xfrm>
          <a:prstGeom prst="rect">
            <a:avLst/>
          </a:prstGeom>
          <a:noFill/>
        </p:spPr>
        <p:txBody>
          <a:bodyPr wrap="none" rtlCol="0">
            <a:spAutoFit/>
          </a:bodyPr>
          <a:lstStyle/>
          <a:p>
            <a:r>
              <a:rPr lang="en-US" sz="900" dirty="0"/>
              <a:t>↗ FATIGUE</a:t>
            </a:r>
          </a:p>
          <a:p>
            <a:r>
              <a:rPr lang="en-US" sz="900" dirty="0"/>
              <a:t>↘ HEALTH</a:t>
            </a:r>
          </a:p>
          <a:p>
            <a:r>
              <a:rPr lang="en-US" sz="900" dirty="0"/>
              <a:t>↘ CHILD DEVELOPMENT</a:t>
            </a:r>
          </a:p>
          <a:p>
            <a:endParaRPr lang="en-US" sz="900" dirty="0"/>
          </a:p>
        </p:txBody>
      </p:sp>
      <p:sp>
        <p:nvSpPr>
          <p:cNvPr id="4" name="Rectangle 3"/>
          <p:cNvSpPr/>
          <p:nvPr/>
        </p:nvSpPr>
        <p:spPr>
          <a:xfrm>
            <a:off x="354369" y="5035466"/>
            <a:ext cx="1483150" cy="507831"/>
          </a:xfrm>
          <a:prstGeom prst="rect">
            <a:avLst/>
          </a:prstGeom>
        </p:spPr>
        <p:txBody>
          <a:bodyPr wrap="square">
            <a:spAutoFit/>
          </a:bodyPr>
          <a:lstStyle/>
          <a:p>
            <a:r>
              <a:rPr lang="en-US" sz="900" dirty="0"/>
              <a:t>↘ PRODUCTIVITY</a:t>
            </a:r>
          </a:p>
          <a:p>
            <a:r>
              <a:rPr lang="en-US" sz="900" dirty="0"/>
              <a:t>↘ INCOME</a:t>
            </a:r>
          </a:p>
          <a:p>
            <a:r>
              <a:rPr lang="en-US" sz="900" dirty="0"/>
              <a:t>↘ ECONOMIC RESILIENCE</a:t>
            </a:r>
          </a:p>
        </p:txBody>
      </p:sp>
      <p:sp>
        <p:nvSpPr>
          <p:cNvPr id="11" name="Rectangle 10"/>
          <p:cNvSpPr/>
          <p:nvPr/>
        </p:nvSpPr>
        <p:spPr>
          <a:xfrm>
            <a:off x="3652567" y="1436302"/>
            <a:ext cx="2955501" cy="3323987"/>
          </a:xfrm>
          <a:prstGeom prst="rect">
            <a:avLst/>
          </a:prstGeom>
        </p:spPr>
        <p:txBody>
          <a:bodyPr wrap="square">
            <a:spAutoFit/>
          </a:bodyPr>
          <a:lstStyle/>
          <a:p>
            <a:pPr>
              <a:spcAft>
                <a:spcPts val="1200"/>
              </a:spcAft>
            </a:pPr>
            <a:r>
              <a:rPr lang="en-US" sz="1600" b="1" dirty="0">
                <a:solidFill>
                  <a:srgbClr val="C00000"/>
                </a:solidFill>
                <a:latin typeface="+mj-lt"/>
                <a:ea typeface="Gotham" charset="0"/>
                <a:cs typeface="Gotham" charset="0"/>
              </a:rPr>
              <a:t>BUSINESS CASE</a:t>
            </a:r>
          </a:p>
          <a:p>
            <a:pPr>
              <a:spcAft>
                <a:spcPts val="1200"/>
              </a:spcAft>
            </a:pPr>
            <a:r>
              <a:rPr lang="en-US" sz="1100" dirty="0">
                <a:latin typeface="+mj-lt"/>
                <a:ea typeface="Gotham" charset="0"/>
                <a:cs typeface="Gotham" charset="0"/>
              </a:rPr>
              <a:t>The potential benefits of improved nutrition for farmers and companies  include:</a:t>
            </a:r>
          </a:p>
          <a:p>
            <a:pPr>
              <a:spcAft>
                <a:spcPts val="1200"/>
              </a:spcAft>
            </a:pPr>
            <a:endParaRPr lang="en-US" sz="1100" b="1" dirty="0">
              <a:latin typeface="+mj-lt"/>
              <a:ea typeface="Gotham" charset="0"/>
              <a:cs typeface="Gotham" charset="0"/>
            </a:endParaRPr>
          </a:p>
          <a:p>
            <a:pPr>
              <a:spcAft>
                <a:spcPts val="1200"/>
              </a:spcAft>
            </a:pPr>
            <a:endParaRPr lang="en-US" sz="800" b="1" dirty="0">
              <a:solidFill>
                <a:srgbClr val="C00000"/>
              </a:solidFill>
              <a:latin typeface="+mj-lt"/>
              <a:ea typeface="Gotham" charset="0"/>
              <a:cs typeface="Gotham" charset="0"/>
            </a:endParaRPr>
          </a:p>
          <a:p>
            <a:pPr>
              <a:spcAft>
                <a:spcPts val="1200"/>
              </a:spcAft>
            </a:pPr>
            <a:r>
              <a:rPr lang="en-US" sz="1600" b="1" dirty="0">
                <a:solidFill>
                  <a:srgbClr val="C00000"/>
                </a:solidFill>
                <a:latin typeface="+mj-lt"/>
                <a:ea typeface="Gotham" charset="0"/>
                <a:cs typeface="Gotham" charset="0"/>
              </a:rPr>
              <a:t>INDUSTRY COMMITMENT</a:t>
            </a:r>
          </a:p>
          <a:p>
            <a:pPr marL="228600" indent="-228600">
              <a:spcAft>
                <a:spcPts val="600"/>
              </a:spcAft>
              <a:buFont typeface="Wingdings" panose="05000000000000000000" pitchFamily="2" charset="2"/>
              <a:buChar char="ü"/>
            </a:pPr>
            <a:r>
              <a:rPr lang="en-US" sz="1100" dirty="0"/>
              <a:t>Commit to design and test models with cocoa farming communities and technical partners</a:t>
            </a:r>
          </a:p>
          <a:p>
            <a:pPr marL="228600" indent="-228600">
              <a:spcAft>
                <a:spcPts val="600"/>
              </a:spcAft>
              <a:buFont typeface="Wingdings" panose="05000000000000000000" pitchFamily="2" charset="2"/>
              <a:buChar char="ü"/>
            </a:pPr>
            <a:r>
              <a:rPr lang="en-US" sz="1100" dirty="0"/>
              <a:t>Commit to integrate tested models and tools into standard business practice</a:t>
            </a:r>
          </a:p>
          <a:p>
            <a:pPr marL="228600" indent="-228600">
              <a:spcAft>
                <a:spcPts val="600"/>
              </a:spcAft>
              <a:buFont typeface="Wingdings" panose="05000000000000000000" pitchFamily="2" charset="2"/>
              <a:buChar char="ü"/>
            </a:pPr>
            <a:r>
              <a:rPr lang="en-US" sz="1100" dirty="0"/>
              <a:t>Contribute to shared learning and innovation for scaled impact</a:t>
            </a:r>
          </a:p>
        </p:txBody>
      </p:sp>
      <p:sp>
        <p:nvSpPr>
          <p:cNvPr id="18" name="Rectangle: Rounded Corners 17"/>
          <p:cNvSpPr/>
          <p:nvPr/>
        </p:nvSpPr>
        <p:spPr>
          <a:xfrm>
            <a:off x="404671" y="8930293"/>
            <a:ext cx="3171732" cy="693285"/>
          </a:xfrm>
          <a:prstGeom prst="roundRect">
            <a:avLst>
              <a:gd name="adj" fmla="val 0"/>
            </a:avLst>
          </a:prstGeom>
          <a:solidFill>
            <a:schemeClr val="bg1">
              <a:lumMod val="5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sz="1100" b="1" cap="all" dirty="0">
                <a:solidFill>
                  <a:srgbClr val="C00000"/>
                </a:solidFill>
              </a:rPr>
              <a:t>Cocoa nutrition innovation programs </a:t>
            </a:r>
          </a:p>
          <a:p>
            <a:r>
              <a:rPr lang="en-US" sz="1100" dirty="0">
                <a:solidFill>
                  <a:schemeClr val="bg1"/>
                </a:solidFill>
              </a:rPr>
              <a:t>To design and test effective models that improve food and nutrition security of cocoa farming families</a:t>
            </a:r>
          </a:p>
        </p:txBody>
      </p:sp>
      <p:sp>
        <p:nvSpPr>
          <p:cNvPr id="47" name="Rectangle: Rounded Corners 46"/>
          <p:cNvSpPr/>
          <p:nvPr/>
        </p:nvSpPr>
        <p:spPr>
          <a:xfrm>
            <a:off x="3659884" y="8930934"/>
            <a:ext cx="2786026" cy="706335"/>
          </a:xfrm>
          <a:prstGeom prst="roundRect">
            <a:avLst>
              <a:gd name="adj" fmla="val 0"/>
            </a:avLst>
          </a:prstGeom>
          <a:solidFill>
            <a:schemeClr val="bg1">
              <a:lumMod val="5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sz="1200" b="1" cap="all" dirty="0">
                <a:solidFill>
                  <a:schemeClr val="bg1"/>
                </a:solidFill>
              </a:rPr>
              <a:t>    </a:t>
            </a:r>
            <a:r>
              <a:rPr lang="en-US" sz="1100" b="1" cap="all" dirty="0">
                <a:solidFill>
                  <a:srgbClr val="C00000"/>
                </a:solidFill>
              </a:rPr>
              <a:t>cocoa nutrition LEARNING PLATFORM </a:t>
            </a:r>
          </a:p>
          <a:p>
            <a:r>
              <a:rPr lang="en-US" sz="1100" dirty="0">
                <a:solidFill>
                  <a:schemeClr val="bg1"/>
                </a:solidFill>
              </a:rPr>
              <a:t>    To scale integration of food and nutrition    </a:t>
            </a:r>
          </a:p>
          <a:p>
            <a:r>
              <a:rPr lang="en-US" sz="1100" dirty="0">
                <a:solidFill>
                  <a:schemeClr val="bg1"/>
                </a:solidFill>
              </a:rPr>
              <a:t>    security in cocoa industry business models</a:t>
            </a:r>
          </a:p>
        </p:txBody>
      </p:sp>
      <p:sp>
        <p:nvSpPr>
          <p:cNvPr id="30" name="TextBox 29"/>
          <p:cNvSpPr txBox="1"/>
          <p:nvPr/>
        </p:nvSpPr>
        <p:spPr>
          <a:xfrm>
            <a:off x="3325383" y="8784584"/>
            <a:ext cx="619080" cy="830997"/>
          </a:xfrm>
          <a:prstGeom prst="rect">
            <a:avLst/>
          </a:prstGeom>
          <a:noFill/>
        </p:spPr>
        <p:txBody>
          <a:bodyPr wrap="none" rtlCol="0">
            <a:spAutoFit/>
          </a:bodyPr>
          <a:lstStyle/>
          <a:p>
            <a:r>
              <a:rPr lang="en-US" sz="4800" b="1" dirty="0">
                <a:ln w="3175">
                  <a:solidFill>
                    <a:schemeClr val="bg1">
                      <a:lumMod val="85000"/>
                    </a:schemeClr>
                  </a:solidFill>
                </a:ln>
                <a:solidFill>
                  <a:srgbClr val="C00000"/>
                </a:solidFill>
              </a:rPr>
              <a:t>&amp;</a:t>
            </a:r>
          </a:p>
        </p:txBody>
      </p:sp>
      <p:sp>
        <p:nvSpPr>
          <p:cNvPr id="52" name="Rectangle 51"/>
          <p:cNvSpPr/>
          <p:nvPr/>
        </p:nvSpPr>
        <p:spPr>
          <a:xfrm>
            <a:off x="0" y="9784937"/>
            <a:ext cx="6858000" cy="13507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3715556" y="4749050"/>
            <a:ext cx="3030390" cy="2985433"/>
          </a:xfrm>
          <a:prstGeom prst="rect">
            <a:avLst/>
          </a:prstGeom>
        </p:spPr>
        <p:txBody>
          <a:bodyPr wrap="square">
            <a:spAutoFit/>
          </a:bodyPr>
          <a:lstStyle/>
          <a:p>
            <a:pPr>
              <a:spcAft>
                <a:spcPts val="1200"/>
              </a:spcAft>
            </a:pPr>
            <a:r>
              <a:rPr lang="en-US" sz="1600" b="1" dirty="0">
                <a:solidFill>
                  <a:srgbClr val="C00000"/>
                </a:solidFill>
                <a:latin typeface="+mj-lt"/>
                <a:ea typeface="Gotham" charset="0"/>
                <a:cs typeface="Gotham" charset="0"/>
              </a:rPr>
              <a:t>INTEGRATED APPROACH </a:t>
            </a:r>
          </a:p>
          <a:p>
            <a:pPr>
              <a:spcAft>
                <a:spcPts val="1200"/>
              </a:spcAft>
            </a:pPr>
            <a:r>
              <a:rPr lang="en-US" sz="1200" dirty="0"/>
              <a:t>Promoting a better understanding and response to food and nutrition security is in the interest of the entire cocoa supply chain. This requires an </a:t>
            </a:r>
            <a:r>
              <a:rPr lang="en-US" sz="1200" b="1" dirty="0"/>
              <a:t>integrated livelihoods approach </a:t>
            </a:r>
            <a:r>
              <a:rPr lang="en-US" sz="1200" dirty="0"/>
              <a:t>and public-private partnerships to jointly innovate effective models that can have impact and be scaled up. </a:t>
            </a:r>
          </a:p>
          <a:p>
            <a:pPr>
              <a:spcAft>
                <a:spcPts val="1200"/>
              </a:spcAft>
            </a:pPr>
            <a:endParaRPr lang="en-US" sz="1600" b="1" dirty="0">
              <a:solidFill>
                <a:srgbClr val="C00000"/>
              </a:solidFill>
              <a:latin typeface="+mj-lt"/>
              <a:ea typeface="Gotham" charset="0"/>
              <a:cs typeface="Gotham" charset="0"/>
            </a:endParaRPr>
          </a:p>
          <a:p>
            <a:pPr>
              <a:spcAft>
                <a:spcPts val="1200"/>
              </a:spcAft>
            </a:pPr>
            <a:endParaRPr lang="en-US" sz="1600" b="1" dirty="0">
              <a:solidFill>
                <a:srgbClr val="C00000"/>
              </a:solidFill>
              <a:latin typeface="+mj-lt"/>
              <a:ea typeface="Gotham" charset="0"/>
              <a:cs typeface="Gotham" charset="0"/>
            </a:endParaRPr>
          </a:p>
          <a:p>
            <a:pPr>
              <a:spcAft>
                <a:spcPts val="1200"/>
              </a:spcAft>
            </a:pPr>
            <a:endParaRPr lang="en-US" sz="1600" b="1" dirty="0">
              <a:solidFill>
                <a:srgbClr val="C00000"/>
              </a:solidFill>
              <a:latin typeface="+mj-lt"/>
              <a:ea typeface="Gotham" charset="0"/>
              <a:cs typeface="Gotham" charset="0"/>
            </a:endParaRPr>
          </a:p>
        </p:txBody>
      </p:sp>
      <p:pic>
        <p:nvPicPr>
          <p:cNvPr id="31" name="Picture 30">
            <a:extLst>
              <a:ext uri="{FF2B5EF4-FFF2-40B4-BE49-F238E27FC236}">
                <a16:creationId xmlns:a16="http://schemas.microsoft.com/office/drawing/2014/main" id="{24D1C07E-8494-4449-B21A-205F8A0AAA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07" y="-73908"/>
            <a:ext cx="1398340" cy="1467700"/>
          </a:xfrm>
          <a:prstGeom prst="rect">
            <a:avLst/>
          </a:prstGeom>
        </p:spPr>
      </p:pic>
      <p:sp>
        <p:nvSpPr>
          <p:cNvPr id="42" name="Rectangle 41">
            <a:extLst>
              <a:ext uri="{FF2B5EF4-FFF2-40B4-BE49-F238E27FC236}">
                <a16:creationId xmlns:a16="http://schemas.microsoft.com/office/drawing/2014/main" id="{6F37C4EA-6CB7-4B6A-9660-63ED60D2106C}"/>
              </a:ext>
            </a:extLst>
          </p:cNvPr>
          <p:cNvSpPr/>
          <p:nvPr/>
        </p:nvSpPr>
        <p:spPr>
          <a:xfrm>
            <a:off x="4563088" y="8469698"/>
            <a:ext cx="1463322" cy="338554"/>
          </a:xfrm>
          <a:prstGeom prst="rect">
            <a:avLst/>
          </a:prstGeom>
        </p:spPr>
        <p:txBody>
          <a:bodyPr wrap="square">
            <a:spAutoFit/>
          </a:bodyPr>
          <a:lstStyle/>
          <a:p>
            <a:pPr algn="ctr"/>
            <a:r>
              <a:rPr lang="en-US" sz="800" cap="all" dirty="0"/>
              <a:t>Early Childhood </a:t>
            </a:r>
          </a:p>
          <a:p>
            <a:pPr algn="ctr"/>
            <a:r>
              <a:rPr lang="en-US" sz="800" cap="all" dirty="0"/>
              <a:t>Nutrition</a:t>
            </a:r>
          </a:p>
        </p:txBody>
      </p:sp>
      <p:sp>
        <p:nvSpPr>
          <p:cNvPr id="48" name="Rectangle 47">
            <a:extLst>
              <a:ext uri="{FF2B5EF4-FFF2-40B4-BE49-F238E27FC236}">
                <a16:creationId xmlns:a16="http://schemas.microsoft.com/office/drawing/2014/main" id="{55229FAC-3173-4A05-BBF8-CBC0FDF52B53}"/>
              </a:ext>
            </a:extLst>
          </p:cNvPr>
          <p:cNvSpPr/>
          <p:nvPr/>
        </p:nvSpPr>
        <p:spPr>
          <a:xfrm>
            <a:off x="3998578" y="8461281"/>
            <a:ext cx="1182503" cy="338554"/>
          </a:xfrm>
          <a:prstGeom prst="rect">
            <a:avLst/>
          </a:prstGeom>
        </p:spPr>
        <p:txBody>
          <a:bodyPr wrap="square">
            <a:spAutoFit/>
          </a:bodyPr>
          <a:lstStyle/>
          <a:p>
            <a:pPr algn="ctr"/>
            <a:r>
              <a:rPr lang="en-US" sz="800" cap="all" dirty="0"/>
              <a:t>Water &amp; </a:t>
            </a:r>
          </a:p>
          <a:p>
            <a:pPr algn="ctr"/>
            <a:r>
              <a:rPr lang="en-US" sz="800" cap="all" dirty="0"/>
              <a:t>Sanitation</a:t>
            </a:r>
          </a:p>
        </p:txBody>
      </p:sp>
      <p:sp>
        <p:nvSpPr>
          <p:cNvPr id="46" name="Rectangle 45">
            <a:extLst>
              <a:ext uri="{FF2B5EF4-FFF2-40B4-BE49-F238E27FC236}">
                <a16:creationId xmlns:a16="http://schemas.microsoft.com/office/drawing/2014/main" id="{5528577B-36A1-4E0E-9AF8-73AB81F8B140}"/>
              </a:ext>
            </a:extLst>
          </p:cNvPr>
          <p:cNvSpPr/>
          <p:nvPr/>
        </p:nvSpPr>
        <p:spPr>
          <a:xfrm>
            <a:off x="3576403" y="8453292"/>
            <a:ext cx="932570" cy="215444"/>
          </a:xfrm>
          <a:prstGeom prst="rect">
            <a:avLst/>
          </a:prstGeom>
        </p:spPr>
        <p:txBody>
          <a:bodyPr wrap="square">
            <a:spAutoFit/>
          </a:bodyPr>
          <a:lstStyle/>
          <a:p>
            <a:pPr algn="ctr"/>
            <a:r>
              <a:rPr lang="en-US" sz="800" cap="all" dirty="0"/>
              <a:t>DIET quality</a:t>
            </a:r>
          </a:p>
        </p:txBody>
      </p:sp>
      <p:graphicFrame>
        <p:nvGraphicFramePr>
          <p:cNvPr id="50" name="Diagram 49">
            <a:extLst>
              <a:ext uri="{FF2B5EF4-FFF2-40B4-BE49-F238E27FC236}">
                <a16:creationId xmlns:a16="http://schemas.microsoft.com/office/drawing/2014/main" id="{02E116A7-B0AB-4FAA-8540-04DBD0E8098E}"/>
              </a:ext>
            </a:extLst>
          </p:cNvPr>
          <p:cNvGraphicFramePr/>
          <p:nvPr>
            <p:extLst>
              <p:ext uri="{D42A27DB-BD31-4B8C-83A1-F6EECF244321}">
                <p14:modId xmlns:p14="http://schemas.microsoft.com/office/powerpoint/2010/main" val="1898883340"/>
              </p:ext>
            </p:extLst>
          </p:nvPr>
        </p:nvGraphicFramePr>
        <p:xfrm>
          <a:off x="3809341" y="6290622"/>
          <a:ext cx="2798727" cy="17631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3" name="TextBox 52">
            <a:extLst>
              <a:ext uri="{FF2B5EF4-FFF2-40B4-BE49-F238E27FC236}">
                <a16:creationId xmlns:a16="http://schemas.microsoft.com/office/drawing/2014/main" id="{4008AE59-6EE8-4F04-AEBF-525069775F71}"/>
              </a:ext>
            </a:extLst>
          </p:cNvPr>
          <p:cNvSpPr txBox="1"/>
          <p:nvPr/>
        </p:nvSpPr>
        <p:spPr>
          <a:xfrm>
            <a:off x="3652567" y="2283108"/>
            <a:ext cx="1367179" cy="553998"/>
          </a:xfrm>
          <a:prstGeom prst="rect">
            <a:avLst/>
          </a:prstGeom>
          <a:noFill/>
        </p:spPr>
        <p:txBody>
          <a:bodyPr wrap="square" rtlCol="0">
            <a:spAutoFit/>
          </a:bodyPr>
          <a:lstStyle/>
          <a:p>
            <a:r>
              <a:rPr lang="en-US" sz="1000" dirty="0"/>
              <a:t>↗ Farmer health</a:t>
            </a:r>
          </a:p>
          <a:p>
            <a:r>
              <a:rPr lang="en-US" sz="1000" dirty="0"/>
              <a:t>↗ Farm Productivity </a:t>
            </a:r>
          </a:p>
          <a:p>
            <a:r>
              <a:rPr lang="en-US" sz="1000" dirty="0"/>
              <a:t>↗ Diversified Income</a:t>
            </a:r>
          </a:p>
        </p:txBody>
      </p:sp>
      <p:sp>
        <p:nvSpPr>
          <p:cNvPr id="54" name="TextBox 53">
            <a:extLst>
              <a:ext uri="{FF2B5EF4-FFF2-40B4-BE49-F238E27FC236}">
                <a16:creationId xmlns:a16="http://schemas.microsoft.com/office/drawing/2014/main" id="{0627B191-DD31-49E8-880F-422E2AFC2089}"/>
              </a:ext>
            </a:extLst>
          </p:cNvPr>
          <p:cNvSpPr txBox="1"/>
          <p:nvPr/>
        </p:nvSpPr>
        <p:spPr>
          <a:xfrm>
            <a:off x="5041031" y="2267254"/>
            <a:ext cx="1091966" cy="738664"/>
          </a:xfrm>
          <a:prstGeom prst="rect">
            <a:avLst/>
          </a:prstGeom>
          <a:noFill/>
        </p:spPr>
        <p:txBody>
          <a:bodyPr wrap="none" rtlCol="0">
            <a:spAutoFit/>
          </a:bodyPr>
          <a:lstStyle/>
          <a:p>
            <a:r>
              <a:rPr lang="en-US" sz="1050" dirty="0"/>
              <a:t>↗ Future Supply</a:t>
            </a:r>
          </a:p>
          <a:p>
            <a:r>
              <a:rPr lang="en-US" sz="1050" dirty="0"/>
              <a:t>↗ Loyalty</a:t>
            </a:r>
          </a:p>
          <a:p>
            <a:r>
              <a:rPr lang="en-US" sz="1050" dirty="0"/>
              <a:t>↗ Reputation</a:t>
            </a:r>
          </a:p>
          <a:p>
            <a:endParaRPr lang="en-US" sz="1050" dirty="0"/>
          </a:p>
        </p:txBody>
      </p:sp>
      <p:pic>
        <p:nvPicPr>
          <p:cNvPr id="55" name="Picture 4" descr="Gerelateerde afbeelding">
            <a:extLst>
              <a:ext uri="{FF2B5EF4-FFF2-40B4-BE49-F238E27FC236}">
                <a16:creationId xmlns:a16="http://schemas.microsoft.com/office/drawing/2014/main" id="{FB26E0DE-3520-4EAB-86FB-41DB17256CC2}"/>
              </a:ext>
            </a:extLst>
          </p:cNvPr>
          <p:cNvPicPr>
            <a:picLocks noChangeAspect="1" noChangeArrowheads="1"/>
          </p:cNvPicPr>
          <p:nvPr/>
        </p:nvPicPr>
        <p:blipFill>
          <a:blip r:embed="rId9" cstate="print">
            <a:extLst>
              <a:ext uri="{BEBA8EAE-BF5A-486C-A8C5-ECC9F3942E4B}">
                <a14:imgProps xmlns:a14="http://schemas.microsoft.com/office/drawing/2010/main">
                  <a14:imgLayer r:embed="rId10">
                    <a14:imgEffect>
                      <a14:sharpenSoften amount="-500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809994" y="8048813"/>
            <a:ext cx="390146" cy="394253"/>
          </a:xfrm>
          <a:prstGeom prst="ellipse">
            <a:avLst/>
          </a:prstGeom>
          <a:ln w="28575" cap="rnd">
            <a:solidFill>
              <a:srgbClr val="C00000"/>
            </a:solidFill>
          </a:ln>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56" name="Picture 8" descr="Afbeeldingsresultaat voor water and hygiene icon">
            <a:extLst>
              <a:ext uri="{FF2B5EF4-FFF2-40B4-BE49-F238E27FC236}">
                <a16:creationId xmlns:a16="http://schemas.microsoft.com/office/drawing/2014/main" id="{E7C945A9-9884-41D0-AC17-F28D63631634}"/>
              </a:ext>
            </a:extLst>
          </p:cNvPr>
          <p:cNvPicPr>
            <a:picLocks noChangeAspect="1" noChangeArrowheads="1"/>
          </p:cNvPicPr>
          <p:nvPr/>
        </p:nvPicPr>
        <p:blipFill>
          <a:blip r:embed="rId11" cstate="print">
            <a:extLst>
              <a:ext uri="{BEBA8EAE-BF5A-486C-A8C5-ECC9F3942E4B}">
                <a14:imgProps xmlns:a14="http://schemas.microsoft.com/office/drawing/2010/main">
                  <a14:imgLayer r:embed="rId12">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413383" y="8041772"/>
            <a:ext cx="376172" cy="376172"/>
          </a:xfrm>
          <a:prstGeom prst="ellipse">
            <a:avLst/>
          </a:prstGeom>
          <a:ln w="28575" cap="rnd">
            <a:solidFill>
              <a:srgbClr val="C00000"/>
            </a:solidFill>
          </a:ln>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57" name="Left Brace 56">
            <a:extLst>
              <a:ext uri="{FF2B5EF4-FFF2-40B4-BE49-F238E27FC236}">
                <a16:creationId xmlns:a16="http://schemas.microsoft.com/office/drawing/2014/main" id="{C61BA894-81A1-49DA-9D32-8086565A3DDD}"/>
              </a:ext>
            </a:extLst>
          </p:cNvPr>
          <p:cNvSpPr/>
          <p:nvPr/>
        </p:nvSpPr>
        <p:spPr>
          <a:xfrm rot="16200000">
            <a:off x="4085928" y="7537430"/>
            <a:ext cx="215445" cy="8542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pic>
        <p:nvPicPr>
          <p:cNvPr id="58" name="Picture 2" descr="Afbeeldingsresultaat voor dietary diversity icon">
            <a:extLst>
              <a:ext uri="{FF2B5EF4-FFF2-40B4-BE49-F238E27FC236}">
                <a16:creationId xmlns:a16="http://schemas.microsoft.com/office/drawing/2014/main" id="{AD6959A6-CDBC-4C89-94A4-D1BA13881F04}"/>
              </a:ext>
            </a:extLst>
          </p:cNvPr>
          <p:cNvPicPr>
            <a:picLocks noChangeAspect="1" noChangeArrowheads="1"/>
          </p:cNvPicPr>
          <p:nvPr/>
        </p:nvPicPr>
        <p:blipFill rotWithShape="1">
          <a:blip r:embed="rId13" cstate="print">
            <a:extLst>
              <a:ext uri="{BEBA8EAE-BF5A-486C-A8C5-ECC9F3942E4B}">
                <a14:imgProps xmlns:a14="http://schemas.microsoft.com/office/drawing/2010/main">
                  <a14:imgLayer r:embed="rId14">
                    <a14:imgEffect>
                      <a14:saturation sat="0"/>
                    </a14:imgEffect>
                  </a14:imgLayer>
                </a14:imgProps>
              </a:ext>
              <a:ext uri="{28A0092B-C50C-407E-A947-70E740481C1C}">
                <a14:useLocalDpi xmlns:a14="http://schemas.microsoft.com/office/drawing/2010/main" val="0"/>
              </a:ext>
            </a:extLst>
          </a:blip>
          <a:srcRect l="48366" t="5457" r="33578" b="65412"/>
          <a:stretch/>
        </p:blipFill>
        <p:spPr bwMode="auto">
          <a:xfrm>
            <a:off x="3998578" y="8054956"/>
            <a:ext cx="390146" cy="369515"/>
          </a:xfrm>
          <a:prstGeom prst="ellipse">
            <a:avLst/>
          </a:prstGeom>
          <a:ln w="38100" cap="rnd">
            <a:solidFill>
              <a:srgbClr val="C00000"/>
            </a:solid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26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15198" y="784313"/>
            <a:ext cx="6858000" cy="78096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am Bold" pitchFamily="50" charset="0"/>
            </a:endParaRPr>
          </a:p>
        </p:txBody>
      </p:sp>
      <p:sp>
        <p:nvSpPr>
          <p:cNvPr id="19" name="TextBox 18"/>
          <p:cNvSpPr txBox="1"/>
          <p:nvPr/>
        </p:nvSpPr>
        <p:spPr>
          <a:xfrm>
            <a:off x="3219364" y="666208"/>
            <a:ext cx="671979" cy="923330"/>
          </a:xfrm>
          <a:prstGeom prst="rect">
            <a:avLst/>
          </a:prstGeom>
          <a:noFill/>
        </p:spPr>
        <p:txBody>
          <a:bodyPr wrap="none" rtlCol="0">
            <a:spAutoFit/>
          </a:bodyPr>
          <a:lstStyle/>
          <a:p>
            <a:r>
              <a:rPr lang="en-US" sz="5400" b="1" dirty="0">
                <a:solidFill>
                  <a:srgbClr val="C00000"/>
                </a:solidFill>
              </a:rPr>
              <a:t>&amp;</a:t>
            </a:r>
          </a:p>
        </p:txBody>
      </p:sp>
      <p:cxnSp>
        <p:nvCxnSpPr>
          <p:cNvPr id="4" name="Straight Connector 3"/>
          <p:cNvCxnSpPr>
            <a:cxnSpLocks/>
          </p:cNvCxnSpPr>
          <p:nvPr/>
        </p:nvCxnSpPr>
        <p:spPr>
          <a:xfrm flipH="1">
            <a:off x="341040" y="2578655"/>
            <a:ext cx="12802" cy="7029011"/>
          </a:xfrm>
          <a:prstGeom prst="line">
            <a:avLst/>
          </a:prstGeom>
          <a:ln>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40625" y="1789709"/>
            <a:ext cx="182880" cy="182880"/>
          </a:xfrm>
          <a:prstGeom prst="ellipse">
            <a:avLst/>
          </a:prstGeom>
          <a:solidFill>
            <a:srgbClr val="C00000"/>
          </a:solidFill>
          <a:ln w="381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b="1" dirty="0">
                <a:ln w="0"/>
                <a:solidFill>
                  <a:schemeClr val="bg1"/>
                </a:solidFill>
                <a:effectLst>
                  <a:outerShdw blurRad="38100" dist="25400" dir="5400000" algn="ctr" rotWithShape="0">
                    <a:srgbClr val="6E747A">
                      <a:alpha val="43000"/>
                    </a:srgbClr>
                  </a:outerShdw>
                </a:effectLst>
              </a:rPr>
              <a:t>1</a:t>
            </a:r>
          </a:p>
        </p:txBody>
      </p:sp>
      <p:sp>
        <p:nvSpPr>
          <p:cNvPr id="16" name="Rectangle 15"/>
          <p:cNvSpPr/>
          <p:nvPr/>
        </p:nvSpPr>
        <p:spPr>
          <a:xfrm>
            <a:off x="0" y="9784937"/>
            <a:ext cx="6858000" cy="13507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p:cNvSpPr/>
          <p:nvPr/>
        </p:nvSpPr>
        <p:spPr>
          <a:xfrm>
            <a:off x="359434" y="882817"/>
            <a:ext cx="2836486" cy="523189"/>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b="1" cap="all" dirty="0" err="1"/>
              <a:t>DeSIGN</a:t>
            </a:r>
            <a:r>
              <a:rPr lang="en-US" sz="1100" b="1" cap="all" dirty="0"/>
              <a:t> AND TEST effective models that improve FOOD AND nutrition SECURITY of Cocoa Farming families</a:t>
            </a:r>
          </a:p>
        </p:txBody>
      </p:sp>
      <p:sp>
        <p:nvSpPr>
          <p:cNvPr id="18" name="Rectangle: Rounded Corners 17"/>
          <p:cNvSpPr/>
          <p:nvPr/>
        </p:nvSpPr>
        <p:spPr>
          <a:xfrm>
            <a:off x="3750066" y="882817"/>
            <a:ext cx="2832187" cy="523189"/>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b="1" cap="all" dirty="0"/>
              <a:t>Learning Agenda for SCALING INTEGRATION Of food and nutrition IN COCOA INDUSTRY BUSINESS MODELS</a:t>
            </a:r>
          </a:p>
        </p:txBody>
      </p:sp>
      <p:sp>
        <p:nvSpPr>
          <p:cNvPr id="20" name="TextBox 19"/>
          <p:cNvSpPr txBox="1"/>
          <p:nvPr/>
        </p:nvSpPr>
        <p:spPr>
          <a:xfrm>
            <a:off x="464441" y="1724287"/>
            <a:ext cx="2966861" cy="1046440"/>
          </a:xfrm>
          <a:prstGeom prst="rect">
            <a:avLst/>
          </a:prstGeom>
          <a:noFill/>
        </p:spPr>
        <p:txBody>
          <a:bodyPr wrap="square" rtlCol="0">
            <a:spAutoFit/>
          </a:bodyPr>
          <a:lstStyle/>
          <a:p>
            <a:r>
              <a:rPr lang="en-US" sz="1000" b="1" dirty="0"/>
              <a:t>Phase 1: Participatory Scoping</a:t>
            </a:r>
          </a:p>
          <a:p>
            <a:r>
              <a:rPr lang="en-US" sz="1100" i="1" dirty="0"/>
              <a:t>2016-2017</a:t>
            </a:r>
          </a:p>
          <a:p>
            <a:endParaRPr lang="en-US" sz="800" i="1" dirty="0"/>
          </a:p>
          <a:p>
            <a:r>
              <a:rPr lang="en-US" sz="1100" dirty="0"/>
              <a:t>Collectively improve understanding of  malnutrition in cocoa producing communities in Ghana and Cote d’Ivoire</a:t>
            </a:r>
          </a:p>
        </p:txBody>
      </p:sp>
      <p:sp>
        <p:nvSpPr>
          <p:cNvPr id="22" name="Title 4"/>
          <p:cNvSpPr>
            <a:spLocks noGrp="1"/>
          </p:cNvSpPr>
          <p:nvPr>
            <p:ph type="title"/>
          </p:nvPr>
        </p:nvSpPr>
        <p:spPr>
          <a:xfrm>
            <a:off x="157987" y="101582"/>
            <a:ext cx="6572422" cy="644151"/>
          </a:xfrm>
        </p:spPr>
        <p:txBody>
          <a:bodyPr>
            <a:noAutofit/>
          </a:bodyPr>
          <a:lstStyle/>
          <a:p>
            <a:pPr algn="ctr"/>
            <a:r>
              <a:rPr lang="en-US" sz="2800" b="1" dirty="0">
                <a:solidFill>
                  <a:schemeClr val="bg1">
                    <a:lumMod val="50000"/>
                  </a:schemeClr>
                </a:solidFill>
                <a:latin typeface="+mn-lt"/>
              </a:rPr>
              <a:t>Learning and Innovation</a:t>
            </a:r>
            <a:endParaRPr lang="en-US" sz="1100" b="1" dirty="0">
              <a:solidFill>
                <a:schemeClr val="bg1">
                  <a:lumMod val="50000"/>
                </a:schemeClr>
              </a:solidFill>
              <a:latin typeface="+mn-lt"/>
            </a:endParaRPr>
          </a:p>
        </p:txBody>
      </p:sp>
      <p:sp>
        <p:nvSpPr>
          <p:cNvPr id="23" name="TextBox 22"/>
          <p:cNvSpPr txBox="1"/>
          <p:nvPr/>
        </p:nvSpPr>
        <p:spPr>
          <a:xfrm>
            <a:off x="465085" y="2838124"/>
            <a:ext cx="2966861" cy="2062103"/>
          </a:xfrm>
          <a:prstGeom prst="rect">
            <a:avLst/>
          </a:prstGeom>
          <a:noFill/>
        </p:spPr>
        <p:txBody>
          <a:bodyPr wrap="square" rtlCol="0">
            <a:spAutoFit/>
          </a:bodyPr>
          <a:lstStyle/>
          <a:p>
            <a:r>
              <a:rPr lang="en-US" sz="1000" b="1" dirty="0"/>
              <a:t>Phase 2: Identification and Design</a:t>
            </a:r>
          </a:p>
          <a:p>
            <a:r>
              <a:rPr lang="en-US" sz="1100" i="1" dirty="0"/>
              <a:t>2017-2018</a:t>
            </a:r>
          </a:p>
          <a:p>
            <a:endParaRPr lang="en-US" sz="800" i="1" dirty="0">
              <a:latin typeface="Gotham "/>
            </a:endParaRPr>
          </a:p>
          <a:p>
            <a:r>
              <a:rPr lang="en-US" sz="1100" dirty="0"/>
              <a:t>Companies in Ghana are guided by GAIN to identify opportunities to improve diets through its supply chain. </a:t>
            </a:r>
          </a:p>
          <a:p>
            <a:endParaRPr lang="en-US" sz="1100" dirty="0"/>
          </a:p>
          <a:p>
            <a:r>
              <a:rPr lang="en-US" sz="1100" dirty="0"/>
              <a:t>Prototype models are developed with a thorough monitoring and evaluation plan for nutrition outcomes, iterative learning, and an explicit intention and potential for scale if the prototypes prove successful</a:t>
            </a:r>
            <a:endParaRPr lang="en-US" sz="1100" b="1" dirty="0"/>
          </a:p>
        </p:txBody>
      </p:sp>
      <p:sp>
        <p:nvSpPr>
          <p:cNvPr id="25" name="Oval 24"/>
          <p:cNvSpPr/>
          <p:nvPr/>
        </p:nvSpPr>
        <p:spPr>
          <a:xfrm>
            <a:off x="255299" y="2892396"/>
            <a:ext cx="182880" cy="182880"/>
          </a:xfrm>
          <a:prstGeom prst="ellipse">
            <a:avLst/>
          </a:prstGeom>
          <a:solidFill>
            <a:srgbClr val="C00000"/>
          </a:solidFill>
          <a:ln w="381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b="1" dirty="0">
                <a:ln w="0"/>
                <a:solidFill>
                  <a:schemeClr val="bg1"/>
                </a:solidFill>
                <a:effectLst>
                  <a:outerShdw blurRad="38100" dist="25400" dir="5400000" algn="ctr" rotWithShape="0">
                    <a:srgbClr val="6E747A">
                      <a:alpha val="43000"/>
                    </a:srgbClr>
                  </a:outerShdw>
                </a:effectLst>
              </a:rPr>
              <a:t>2</a:t>
            </a:r>
          </a:p>
        </p:txBody>
      </p:sp>
      <p:sp>
        <p:nvSpPr>
          <p:cNvPr id="28" name="TextBox 27"/>
          <p:cNvSpPr txBox="1"/>
          <p:nvPr/>
        </p:nvSpPr>
        <p:spPr>
          <a:xfrm>
            <a:off x="453392" y="4940864"/>
            <a:ext cx="2966861" cy="2954655"/>
          </a:xfrm>
          <a:prstGeom prst="rect">
            <a:avLst/>
          </a:prstGeom>
          <a:noFill/>
        </p:spPr>
        <p:txBody>
          <a:bodyPr wrap="square" rtlCol="0">
            <a:spAutoFit/>
          </a:bodyPr>
          <a:lstStyle/>
          <a:p>
            <a:r>
              <a:rPr lang="en-US" sz="1000" b="1" dirty="0"/>
              <a:t>Phase 3: Adaptation and Validation</a:t>
            </a:r>
          </a:p>
          <a:p>
            <a:r>
              <a:rPr lang="en-US" sz="1100" i="1" dirty="0"/>
              <a:t>2018-2019</a:t>
            </a:r>
          </a:p>
          <a:p>
            <a:endParaRPr lang="en-US" sz="1100" i="1" dirty="0"/>
          </a:p>
          <a:p>
            <a:r>
              <a:rPr lang="en-US" sz="1100" dirty="0"/>
              <a:t>Prototype models are implemented in Ghana in two stages: During the first </a:t>
            </a:r>
            <a:r>
              <a:rPr lang="en-US" sz="1100" b="1" dirty="0"/>
              <a:t>adaptation stage </a:t>
            </a:r>
            <a:r>
              <a:rPr lang="en-US" sz="1100" dirty="0"/>
              <a:t>components of the prototypes (such as training curricula) are developed and individually tested with target groups. During the second </a:t>
            </a:r>
            <a:r>
              <a:rPr lang="en-US" sz="1100" b="1" dirty="0"/>
              <a:t>validation stage</a:t>
            </a:r>
            <a:r>
              <a:rPr lang="en-US" sz="1100" dirty="0"/>
              <a:t> the prototypes selected by businesses are regularly tested and improved through a quality improvement process.</a:t>
            </a:r>
          </a:p>
          <a:p>
            <a:endParaRPr lang="en-US" sz="1100" dirty="0"/>
          </a:p>
          <a:p>
            <a:r>
              <a:rPr lang="en-US" sz="1100" dirty="0"/>
              <a:t>Based on learnings from Ghana, companies in Cote d’Ivoire are guided by IDH to identify opportunities to improve food and nutrition security through its supply chain. </a:t>
            </a:r>
          </a:p>
          <a:p>
            <a:endParaRPr lang="en-US" sz="1100" b="1" dirty="0"/>
          </a:p>
        </p:txBody>
      </p:sp>
      <p:sp>
        <p:nvSpPr>
          <p:cNvPr id="29" name="Oval 28"/>
          <p:cNvSpPr/>
          <p:nvPr/>
        </p:nvSpPr>
        <p:spPr>
          <a:xfrm>
            <a:off x="225034" y="4933170"/>
            <a:ext cx="184550" cy="173852"/>
          </a:xfrm>
          <a:prstGeom prst="ellipse">
            <a:avLst/>
          </a:prstGeom>
          <a:solidFill>
            <a:srgbClr val="C00000"/>
          </a:solidFill>
          <a:ln w="381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b="1" dirty="0">
                <a:ln w="0"/>
                <a:solidFill>
                  <a:schemeClr val="bg1"/>
                </a:solidFill>
                <a:effectLst>
                  <a:outerShdw blurRad="38100" dist="25400" dir="5400000" algn="ctr" rotWithShape="0">
                    <a:srgbClr val="6E747A">
                      <a:alpha val="43000"/>
                    </a:srgbClr>
                  </a:outerShdw>
                </a:effectLst>
              </a:rPr>
              <a:t>3</a:t>
            </a:r>
          </a:p>
        </p:txBody>
      </p:sp>
      <p:sp>
        <p:nvSpPr>
          <p:cNvPr id="32" name="Oval 31"/>
          <p:cNvSpPr/>
          <p:nvPr/>
        </p:nvSpPr>
        <p:spPr>
          <a:xfrm>
            <a:off x="218978" y="7841174"/>
            <a:ext cx="182880" cy="182880"/>
          </a:xfrm>
          <a:prstGeom prst="ellipse">
            <a:avLst/>
          </a:prstGeom>
          <a:solidFill>
            <a:srgbClr val="C00000"/>
          </a:solidFill>
          <a:ln w="381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b="1" dirty="0">
                <a:ln w="0"/>
                <a:solidFill>
                  <a:schemeClr val="bg1"/>
                </a:solidFill>
                <a:effectLst>
                  <a:outerShdw blurRad="38100" dist="25400" dir="5400000" algn="ctr" rotWithShape="0">
                    <a:srgbClr val="6E747A">
                      <a:alpha val="43000"/>
                    </a:srgbClr>
                  </a:outerShdw>
                </a:effectLst>
              </a:rPr>
              <a:t>4</a:t>
            </a:r>
          </a:p>
        </p:txBody>
      </p:sp>
      <p:sp>
        <p:nvSpPr>
          <p:cNvPr id="33" name="TextBox 32"/>
          <p:cNvSpPr txBox="1"/>
          <p:nvPr/>
        </p:nvSpPr>
        <p:spPr>
          <a:xfrm>
            <a:off x="478827" y="7728013"/>
            <a:ext cx="2966861" cy="1938992"/>
          </a:xfrm>
          <a:prstGeom prst="rect">
            <a:avLst/>
          </a:prstGeom>
          <a:noFill/>
        </p:spPr>
        <p:txBody>
          <a:bodyPr wrap="square" rtlCol="0">
            <a:spAutoFit/>
          </a:bodyPr>
          <a:lstStyle/>
          <a:p>
            <a:r>
              <a:rPr lang="en-US" sz="1000" b="1" dirty="0"/>
              <a:t>Phase 4: Sharing, Scaling and Continued Learning</a:t>
            </a:r>
          </a:p>
          <a:p>
            <a:r>
              <a:rPr lang="en-US" sz="1100" i="1" dirty="0"/>
              <a:t>2019-2020</a:t>
            </a:r>
          </a:p>
          <a:p>
            <a:endParaRPr lang="en-US" sz="1100" i="1" dirty="0"/>
          </a:p>
          <a:p>
            <a:r>
              <a:rPr lang="en-US" sz="1100" dirty="0"/>
              <a:t>Effective models are scaled by the private sector partners through integration in standard business practice. </a:t>
            </a:r>
          </a:p>
          <a:p>
            <a:endParaRPr lang="en-US" sz="1100" dirty="0"/>
          </a:p>
          <a:p>
            <a:r>
              <a:rPr lang="en-US" sz="1100" dirty="0"/>
              <a:t>The </a:t>
            </a:r>
            <a:r>
              <a:rPr lang="en-US" sz="1100" b="1" dirty="0"/>
              <a:t>Cocoa Nutrition Learning Platform </a:t>
            </a:r>
            <a:r>
              <a:rPr lang="en-US" sz="1100" dirty="0"/>
              <a:t>regularly</a:t>
            </a:r>
            <a:r>
              <a:rPr lang="en-US" sz="1100" b="1" dirty="0"/>
              <a:t> </a:t>
            </a:r>
            <a:r>
              <a:rPr lang="en-US" sz="1100" dirty="0"/>
              <a:t> convenes industry, government and technical partners to share lessons and tested tools with the aim of scaling effective models. </a:t>
            </a:r>
            <a:endParaRPr lang="en-US" sz="1100" b="1" dirty="0"/>
          </a:p>
        </p:txBody>
      </p:sp>
      <p:sp>
        <p:nvSpPr>
          <p:cNvPr id="34" name="Rectangle 33"/>
          <p:cNvSpPr/>
          <p:nvPr/>
        </p:nvSpPr>
        <p:spPr>
          <a:xfrm>
            <a:off x="0" y="90085"/>
            <a:ext cx="6858000" cy="6077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621363" y="1749990"/>
            <a:ext cx="3011604" cy="6263253"/>
          </a:xfrm>
          <a:prstGeom prst="rect">
            <a:avLst/>
          </a:prstGeom>
        </p:spPr>
        <p:txBody>
          <a:bodyPr wrap="square">
            <a:spAutoFit/>
          </a:bodyPr>
          <a:lstStyle/>
          <a:p>
            <a:pPr>
              <a:spcAft>
                <a:spcPts val="1200"/>
              </a:spcAft>
            </a:pPr>
            <a:r>
              <a:rPr lang="en-US" sz="1200" b="1" dirty="0">
                <a:solidFill>
                  <a:srgbClr val="C00000"/>
                </a:solidFill>
                <a:latin typeface="+mj-lt"/>
                <a:ea typeface="Gotham" charset="0"/>
                <a:cs typeface="Gotham" charset="0"/>
              </a:rPr>
              <a:t>LEARNING AGENDA</a:t>
            </a:r>
          </a:p>
          <a:p>
            <a:r>
              <a:rPr lang="en-US" sz="1100" dirty="0">
                <a:latin typeface="+mj-lt"/>
                <a:ea typeface="Gotham" charset="0"/>
                <a:cs typeface="Gotham" charset="0"/>
              </a:rPr>
              <a:t>Our learning agenda is guided by our integrated livelihoods approach which draws from project learnings on </a:t>
            </a:r>
            <a:r>
              <a:rPr lang="en-US" sz="1100" b="1" dirty="0">
                <a:latin typeface="+mj-lt"/>
                <a:ea typeface="Gotham" charset="0"/>
                <a:cs typeface="Gotham" charset="0"/>
              </a:rPr>
              <a:t>(</a:t>
            </a:r>
            <a:r>
              <a:rPr lang="en-US" sz="1100" b="1" dirty="0" err="1">
                <a:latin typeface="+mj-lt"/>
                <a:ea typeface="Gotham" charset="0"/>
                <a:cs typeface="Gotham" charset="0"/>
              </a:rPr>
              <a:t>i</a:t>
            </a:r>
            <a:r>
              <a:rPr lang="en-US" sz="1100" b="1" dirty="0">
                <a:latin typeface="+mj-lt"/>
                <a:ea typeface="Gotham" charset="0"/>
                <a:cs typeface="Gotham" charset="0"/>
              </a:rPr>
              <a:t>) behavior change and (ii) business model integration. </a:t>
            </a:r>
          </a:p>
          <a:p>
            <a:endParaRPr lang="en-US" sz="1100" dirty="0">
              <a:latin typeface="+mj-lt"/>
              <a:ea typeface="Gotham" charset="0"/>
              <a:cs typeface="Gotham" charset="0"/>
            </a:endParaRPr>
          </a:p>
          <a:p>
            <a:r>
              <a:rPr lang="en-US" sz="1100" dirty="0">
                <a:latin typeface="+mj-lt"/>
                <a:ea typeface="Gotham" charset="0"/>
                <a:cs typeface="Gotham" charset="0"/>
              </a:rPr>
              <a:t>We examine the extent to which behavior change is facilitated by a combination of:</a:t>
            </a:r>
          </a:p>
          <a:p>
            <a:endParaRPr lang="en-US" sz="800" b="1" dirty="0">
              <a:latin typeface="+mj-lt"/>
              <a:ea typeface="Gotham" charset="0"/>
              <a:cs typeface="Gotham" charset="0"/>
            </a:endParaRPr>
          </a:p>
          <a:p>
            <a:pPr indent="-171450">
              <a:buFont typeface="Wingdings" panose="05000000000000000000" pitchFamily="2" charset="2"/>
              <a:buChar char="ü"/>
            </a:pPr>
            <a:r>
              <a:rPr lang="en-US" sz="900" dirty="0">
                <a:ea typeface="Gotham" charset="0"/>
                <a:cs typeface="Gotham" charset="0"/>
              </a:rPr>
              <a:t>Increased knowledge on nutritious practices </a:t>
            </a:r>
          </a:p>
          <a:p>
            <a:pPr indent="-171450">
              <a:buFont typeface="Wingdings" panose="05000000000000000000" pitchFamily="2" charset="2"/>
              <a:buChar char="ü"/>
            </a:pPr>
            <a:r>
              <a:rPr lang="en-US" sz="900" dirty="0">
                <a:latin typeface="+mj-lt"/>
                <a:ea typeface="Gotham" charset="0"/>
                <a:cs typeface="Gotham" charset="0"/>
              </a:rPr>
              <a:t>Increased income</a:t>
            </a:r>
          </a:p>
          <a:p>
            <a:pPr indent="-171450">
              <a:buFont typeface="Wingdings" panose="05000000000000000000" pitchFamily="2" charset="2"/>
              <a:buChar char="ü"/>
            </a:pPr>
            <a:r>
              <a:rPr lang="en-US" sz="900" dirty="0">
                <a:latin typeface="+mj-lt"/>
                <a:ea typeface="Gotham" charset="0"/>
                <a:cs typeface="Gotham" charset="0"/>
              </a:rPr>
              <a:t>Increased women’s empowerment</a:t>
            </a:r>
          </a:p>
          <a:p>
            <a:pPr indent="-171450">
              <a:buFont typeface="Wingdings" panose="05000000000000000000" pitchFamily="2" charset="2"/>
              <a:buChar char="ü"/>
            </a:pPr>
            <a:r>
              <a:rPr lang="en-US" sz="900" dirty="0">
                <a:latin typeface="+mj-lt"/>
                <a:ea typeface="Gotham" charset="0"/>
                <a:cs typeface="Gotham" charset="0"/>
              </a:rPr>
              <a:t>Increased diversified production (crop and livestock)</a:t>
            </a:r>
          </a:p>
          <a:p>
            <a:endParaRPr lang="en-US" sz="800" dirty="0">
              <a:ea typeface="Gotham" charset="0"/>
              <a:cs typeface="Gotham" charset="0"/>
            </a:endParaRPr>
          </a:p>
          <a:p>
            <a:r>
              <a:rPr lang="en-US" sz="1100" dirty="0">
                <a:ea typeface="Gotham" charset="0"/>
                <a:cs typeface="Gotham" charset="0"/>
              </a:rPr>
              <a:t>We examine the extent to which business model integration is influenced by company capacity, resources and commitment as well as service delivery model structure.</a:t>
            </a: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endParaRPr lang="en-US" sz="1100" b="1" dirty="0">
              <a:latin typeface="+mj-lt"/>
              <a:ea typeface="Gotham" charset="0"/>
              <a:cs typeface="Gotham" charset="0"/>
            </a:endParaRPr>
          </a:p>
          <a:p>
            <a:pPr>
              <a:spcAft>
                <a:spcPts val="1200"/>
              </a:spcAft>
            </a:pPr>
            <a:r>
              <a:rPr lang="en-US" sz="1400" b="1" dirty="0">
                <a:solidFill>
                  <a:srgbClr val="C00000"/>
                </a:solidFill>
                <a:latin typeface="+mj-lt"/>
                <a:ea typeface="Gotham" charset="0"/>
                <a:cs typeface="Gotham" charset="0"/>
              </a:rPr>
              <a:t> </a:t>
            </a:r>
          </a:p>
        </p:txBody>
      </p:sp>
      <p:sp>
        <p:nvSpPr>
          <p:cNvPr id="27" name="Rectangle 26"/>
          <p:cNvSpPr/>
          <p:nvPr/>
        </p:nvSpPr>
        <p:spPr>
          <a:xfrm>
            <a:off x="3831239" y="7065394"/>
            <a:ext cx="956480" cy="307777"/>
          </a:xfrm>
          <a:prstGeom prst="rect">
            <a:avLst/>
          </a:prstGeom>
        </p:spPr>
        <p:txBody>
          <a:bodyPr wrap="none">
            <a:spAutoFit/>
          </a:bodyPr>
          <a:lstStyle/>
          <a:p>
            <a:pPr>
              <a:spcAft>
                <a:spcPts val="1200"/>
              </a:spcAft>
            </a:pPr>
            <a:r>
              <a:rPr lang="en-US" sz="1400" b="1" dirty="0">
                <a:solidFill>
                  <a:srgbClr val="C00000"/>
                </a:solidFill>
                <a:latin typeface="+mj-lt"/>
                <a:ea typeface="Gotham" charset="0"/>
                <a:cs typeface="Gotham" charset="0"/>
              </a:rPr>
              <a:t>PARTNERS</a:t>
            </a:r>
          </a:p>
        </p:txBody>
      </p:sp>
      <p:sp>
        <p:nvSpPr>
          <p:cNvPr id="57" name="TextBox 56"/>
          <p:cNvSpPr txBox="1"/>
          <p:nvPr/>
        </p:nvSpPr>
        <p:spPr>
          <a:xfrm>
            <a:off x="3629517" y="5158493"/>
            <a:ext cx="2872244" cy="1446550"/>
          </a:xfrm>
          <a:prstGeom prst="rect">
            <a:avLst/>
          </a:prstGeom>
          <a:noFill/>
        </p:spPr>
        <p:txBody>
          <a:bodyPr wrap="square" rtlCol="0">
            <a:spAutoFit/>
          </a:bodyPr>
          <a:lstStyle/>
          <a:p>
            <a:pPr marL="119063" indent="-119063">
              <a:buFont typeface="Arial" panose="020B0604020202020204" pitchFamily="34" charset="0"/>
              <a:buChar char="•"/>
            </a:pPr>
            <a:r>
              <a:rPr lang="en-US" sz="1100" dirty="0"/>
              <a:t>Quarterly country level learning workshops with partners prototyping models</a:t>
            </a:r>
          </a:p>
          <a:p>
            <a:pPr marL="119063" indent="-119063">
              <a:buFont typeface="Arial" panose="020B0604020202020204" pitchFamily="34" charset="0"/>
              <a:buChar char="•"/>
            </a:pPr>
            <a:r>
              <a:rPr lang="en-US" sz="1100" dirty="0"/>
              <a:t>Regional learning events for cross-learning</a:t>
            </a:r>
          </a:p>
          <a:p>
            <a:pPr marL="119063" indent="-119063">
              <a:buFont typeface="Arial" panose="020B0604020202020204" pitchFamily="34" charset="0"/>
              <a:buChar char="•"/>
            </a:pPr>
            <a:r>
              <a:rPr lang="en-US" sz="1100" dirty="0"/>
              <a:t>Annual Multi-Stakeholder events to promote the scaling of effective models that integrate food and nutrition security in the cocoa supply chain</a:t>
            </a:r>
          </a:p>
          <a:p>
            <a:pPr marL="119063" indent="-119063">
              <a:buFont typeface="Arial" panose="020B0604020202020204" pitchFamily="34" charset="0"/>
              <a:buChar char="•"/>
            </a:pPr>
            <a:endParaRPr lang="en-US" sz="1100" dirty="0"/>
          </a:p>
        </p:txBody>
      </p:sp>
      <p:sp>
        <p:nvSpPr>
          <p:cNvPr id="58" name="Rectangle 57"/>
          <p:cNvSpPr/>
          <p:nvPr/>
        </p:nvSpPr>
        <p:spPr>
          <a:xfrm>
            <a:off x="3621363" y="4851309"/>
            <a:ext cx="1330172" cy="276999"/>
          </a:xfrm>
          <a:prstGeom prst="rect">
            <a:avLst/>
          </a:prstGeom>
        </p:spPr>
        <p:txBody>
          <a:bodyPr wrap="none">
            <a:spAutoFit/>
          </a:bodyPr>
          <a:lstStyle/>
          <a:p>
            <a:pPr>
              <a:spcAft>
                <a:spcPts val="1200"/>
              </a:spcAft>
            </a:pPr>
            <a:r>
              <a:rPr lang="en-US" sz="1200" b="1" dirty="0">
                <a:solidFill>
                  <a:srgbClr val="C00000"/>
                </a:solidFill>
                <a:latin typeface="+mj-lt"/>
                <a:ea typeface="Gotham" charset="0"/>
                <a:cs typeface="Gotham" charset="0"/>
              </a:rPr>
              <a:t>LEARNING EVENTS</a:t>
            </a:r>
          </a:p>
        </p:txBody>
      </p:sp>
      <p:cxnSp>
        <p:nvCxnSpPr>
          <p:cNvPr id="64" name="Straight Connector 63"/>
          <p:cNvCxnSpPr/>
          <p:nvPr/>
        </p:nvCxnSpPr>
        <p:spPr>
          <a:xfrm flipH="1">
            <a:off x="3435350" y="1494385"/>
            <a:ext cx="10700" cy="832104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738274" y="1827882"/>
            <a:ext cx="310551" cy="2780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eaLnBrk="1" fontAlgn="auto" latinLnBrk="0" hangingPunct="1">
              <a:lnSpc>
                <a:spcPct val="100000"/>
              </a:lnSpc>
              <a:spcBef>
                <a:spcPts val="0"/>
              </a:spcBef>
              <a:spcAft>
                <a:spcPts val="0"/>
              </a:spcAft>
              <a:buClrTx/>
              <a:buSzTx/>
              <a:buFont typeface="Wingdings" charset="2"/>
              <a:buNone/>
              <a:tabLst/>
              <a:defRPr/>
            </a:pPr>
            <a:r>
              <a:rPr lang="en-US" dirty="0"/>
              <a:t>✓</a:t>
            </a:r>
          </a:p>
        </p:txBody>
      </p:sp>
      <p:sp>
        <p:nvSpPr>
          <p:cNvPr id="42" name="Oval 41"/>
          <p:cNvSpPr/>
          <p:nvPr/>
        </p:nvSpPr>
        <p:spPr>
          <a:xfrm>
            <a:off x="2738274" y="2963606"/>
            <a:ext cx="310551" cy="278046"/>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eaLnBrk="1" fontAlgn="auto" latinLnBrk="0" hangingPunct="1">
              <a:lnSpc>
                <a:spcPct val="100000"/>
              </a:lnSpc>
              <a:spcBef>
                <a:spcPts val="0"/>
              </a:spcBef>
              <a:spcAft>
                <a:spcPts val="0"/>
              </a:spcAft>
              <a:buClrTx/>
              <a:buSzTx/>
              <a:buFont typeface="Wingdings" charset="2"/>
              <a:buNone/>
              <a:tabLst/>
              <a:defRPr/>
            </a:pPr>
            <a:r>
              <a:rPr lang="en-US" dirty="0"/>
              <a:t>✓</a:t>
            </a:r>
          </a:p>
        </p:txBody>
      </p:sp>
      <p:pic>
        <p:nvPicPr>
          <p:cNvPr id="45" name="Picture 44">
            <a:extLst>
              <a:ext uri="{FF2B5EF4-FFF2-40B4-BE49-F238E27FC236}">
                <a16:creationId xmlns:a16="http://schemas.microsoft.com/office/drawing/2014/main" id="{EF4F7748-E59E-42BD-9A61-72BBD3A112A1}"/>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0" b="100000" l="2786" r="100000"/>
                    </a14:imgEffect>
                  </a14:imgLayer>
                </a14:imgProps>
              </a:ext>
            </a:extLst>
          </a:blip>
          <a:srcRect l="5815" t="13155" b="10228"/>
          <a:stretch/>
        </p:blipFill>
        <p:spPr>
          <a:xfrm>
            <a:off x="5206893" y="6854463"/>
            <a:ext cx="1398929" cy="768177"/>
          </a:xfrm>
          <a:prstGeom prst="roundRect">
            <a:avLst>
              <a:gd name="adj" fmla="val 6815"/>
            </a:avLst>
          </a:prstGeom>
        </p:spPr>
      </p:pic>
      <p:sp>
        <p:nvSpPr>
          <p:cNvPr id="46" name="TextBox 45">
            <a:extLst>
              <a:ext uri="{FF2B5EF4-FFF2-40B4-BE49-F238E27FC236}">
                <a16:creationId xmlns:a16="http://schemas.microsoft.com/office/drawing/2014/main" id="{88D4A898-B15C-4B2F-BD48-62BD1EE284BF}"/>
              </a:ext>
            </a:extLst>
          </p:cNvPr>
          <p:cNvSpPr txBox="1"/>
          <p:nvPr/>
        </p:nvSpPr>
        <p:spPr>
          <a:xfrm>
            <a:off x="5180556" y="6654504"/>
            <a:ext cx="1522460" cy="415498"/>
          </a:xfrm>
          <a:prstGeom prst="rect">
            <a:avLst/>
          </a:prstGeom>
          <a:noFill/>
        </p:spPr>
        <p:txBody>
          <a:bodyPr wrap="square" rtlCol="0">
            <a:spAutoFit/>
          </a:bodyPr>
          <a:lstStyle/>
          <a:p>
            <a:endParaRPr lang="en-US" sz="1100" b="1" dirty="0"/>
          </a:p>
          <a:p>
            <a:r>
              <a:rPr lang="en-US" sz="1000" b="1" dirty="0"/>
              <a:t>GHANA &amp; CÔTE D’IVOIRE  </a:t>
            </a:r>
          </a:p>
        </p:txBody>
      </p:sp>
      <p:sp>
        <p:nvSpPr>
          <p:cNvPr id="43" name="Oval 42">
            <a:extLst>
              <a:ext uri="{FF2B5EF4-FFF2-40B4-BE49-F238E27FC236}">
                <a16:creationId xmlns:a16="http://schemas.microsoft.com/office/drawing/2014/main" id="{1544A9F4-798B-41E5-AB1D-298AA35CD462}"/>
              </a:ext>
            </a:extLst>
          </p:cNvPr>
          <p:cNvSpPr/>
          <p:nvPr/>
        </p:nvSpPr>
        <p:spPr>
          <a:xfrm>
            <a:off x="2775982" y="5027739"/>
            <a:ext cx="310551" cy="278046"/>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eaLnBrk="1" fontAlgn="auto" latinLnBrk="0" hangingPunct="1">
              <a:lnSpc>
                <a:spcPct val="100000"/>
              </a:lnSpc>
              <a:spcBef>
                <a:spcPts val="0"/>
              </a:spcBef>
              <a:spcAft>
                <a:spcPts val="0"/>
              </a:spcAft>
              <a:buClrTx/>
              <a:buSzTx/>
              <a:buFont typeface="Wingdings" charset="2"/>
              <a:buNone/>
              <a:tabLst/>
              <a:defRPr/>
            </a:pPr>
            <a:r>
              <a:rPr lang="en-US" dirty="0"/>
              <a:t>✓</a:t>
            </a:r>
          </a:p>
        </p:txBody>
      </p:sp>
      <p:sp>
        <p:nvSpPr>
          <p:cNvPr id="48" name="Rectangle: Rounded Corners 47">
            <a:extLst>
              <a:ext uri="{FF2B5EF4-FFF2-40B4-BE49-F238E27FC236}">
                <a16:creationId xmlns:a16="http://schemas.microsoft.com/office/drawing/2014/main" id="{D94562DF-2A4A-4602-9ABF-E3632F4C3CAB}"/>
              </a:ext>
            </a:extLst>
          </p:cNvPr>
          <p:cNvSpPr/>
          <p:nvPr/>
        </p:nvSpPr>
        <p:spPr>
          <a:xfrm>
            <a:off x="3794867" y="8346262"/>
            <a:ext cx="2771379" cy="1350889"/>
          </a:xfrm>
          <a:prstGeom prst="roundRect">
            <a:avLst>
              <a:gd name="adj" fmla="val 7345"/>
            </a:avLst>
          </a:prstGeom>
          <a:solidFill>
            <a:schemeClr val="bg1"/>
          </a:solidFill>
          <a:ln w="12700">
            <a:solidFill>
              <a:srgbClr val="C00000"/>
            </a:solidFill>
          </a:ln>
        </p:spPr>
        <p:style>
          <a:lnRef idx="0">
            <a:scrgbClr r="0" g="0" b="0"/>
          </a:lnRef>
          <a:fillRef idx="0">
            <a:scrgbClr r="0" g="0" b="0"/>
          </a:fillRef>
          <a:effectRef idx="0">
            <a:scrgbClr r="0" g="0" b="0"/>
          </a:effectRef>
          <a:fontRef idx="minor">
            <a:schemeClr val="accent2"/>
          </a:fontRef>
        </p:style>
        <p:txBody>
          <a:bodyPr rtlCol="0" anchor="t"/>
          <a:lstStyle/>
          <a:p>
            <a:endParaRPr lang="en-US" sz="1200" dirty="0"/>
          </a:p>
        </p:txBody>
      </p:sp>
      <p:pic>
        <p:nvPicPr>
          <p:cNvPr id="52" name="Picture 51">
            <a:extLst>
              <a:ext uri="{FF2B5EF4-FFF2-40B4-BE49-F238E27FC236}">
                <a16:creationId xmlns:a16="http://schemas.microsoft.com/office/drawing/2014/main" id="{C8B4E23C-57DD-4C3C-A5CB-C65C0CE3EF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24266" y="8614639"/>
            <a:ext cx="645937" cy="354726"/>
          </a:xfrm>
          <a:prstGeom prst="rect">
            <a:avLst/>
          </a:prstGeom>
        </p:spPr>
      </p:pic>
      <p:pic>
        <p:nvPicPr>
          <p:cNvPr id="56" name="Picture 55">
            <a:extLst>
              <a:ext uri="{FF2B5EF4-FFF2-40B4-BE49-F238E27FC236}">
                <a16:creationId xmlns:a16="http://schemas.microsoft.com/office/drawing/2014/main" id="{CFEE2614-3615-40B4-9C17-B9888438970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24149" y="9343402"/>
            <a:ext cx="565923" cy="172148"/>
          </a:xfrm>
          <a:prstGeom prst="rect">
            <a:avLst/>
          </a:prstGeom>
        </p:spPr>
      </p:pic>
      <p:pic>
        <p:nvPicPr>
          <p:cNvPr id="15" name="Picture 14">
            <a:extLst>
              <a:ext uri="{FF2B5EF4-FFF2-40B4-BE49-F238E27FC236}">
                <a16:creationId xmlns:a16="http://schemas.microsoft.com/office/drawing/2014/main" id="{72A0C63E-88EB-44B4-A75E-9D42C3D3D09C}"/>
              </a:ext>
            </a:extLst>
          </p:cNvPr>
          <p:cNvPicPr>
            <a:picLocks noChangeAspect="1"/>
          </p:cNvPicPr>
          <p:nvPr/>
        </p:nvPicPr>
        <p:blipFill>
          <a:blip r:embed="rId6"/>
          <a:stretch>
            <a:fillRect/>
          </a:stretch>
        </p:blipFill>
        <p:spPr>
          <a:xfrm>
            <a:off x="5826305" y="8947658"/>
            <a:ext cx="624638" cy="624638"/>
          </a:xfrm>
          <a:prstGeom prst="rect">
            <a:avLst/>
          </a:prstGeom>
        </p:spPr>
      </p:pic>
      <p:pic>
        <p:nvPicPr>
          <p:cNvPr id="51" name="Picture 50">
            <a:extLst>
              <a:ext uri="{FF2B5EF4-FFF2-40B4-BE49-F238E27FC236}">
                <a16:creationId xmlns:a16="http://schemas.microsoft.com/office/drawing/2014/main" id="{D6775C31-0467-417E-A382-8543BFF5758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21076" y="8648678"/>
            <a:ext cx="366957" cy="335201"/>
          </a:xfrm>
          <a:prstGeom prst="rect">
            <a:avLst/>
          </a:prstGeom>
        </p:spPr>
      </p:pic>
      <p:pic>
        <p:nvPicPr>
          <p:cNvPr id="50" name="Picture 49">
            <a:extLst>
              <a:ext uri="{FF2B5EF4-FFF2-40B4-BE49-F238E27FC236}">
                <a16:creationId xmlns:a16="http://schemas.microsoft.com/office/drawing/2014/main" id="{BDA4D748-B96B-4DD8-B5C0-87A33D3832C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44726" y="8469887"/>
            <a:ext cx="769948" cy="703317"/>
          </a:xfrm>
          <a:prstGeom prst="rect">
            <a:avLst/>
          </a:prstGeom>
        </p:spPr>
      </p:pic>
      <p:pic>
        <p:nvPicPr>
          <p:cNvPr id="55" name="Picture 54">
            <a:extLst>
              <a:ext uri="{FF2B5EF4-FFF2-40B4-BE49-F238E27FC236}">
                <a16:creationId xmlns:a16="http://schemas.microsoft.com/office/drawing/2014/main" id="{7F6FC16A-CCA8-45D0-89A1-0966C8E1C80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80013" y="9145293"/>
            <a:ext cx="869727" cy="235175"/>
          </a:xfrm>
          <a:prstGeom prst="rect">
            <a:avLst/>
          </a:prstGeom>
        </p:spPr>
      </p:pic>
      <p:sp>
        <p:nvSpPr>
          <p:cNvPr id="66" name="Rectangle: Rounded Corners 65">
            <a:extLst>
              <a:ext uri="{FF2B5EF4-FFF2-40B4-BE49-F238E27FC236}">
                <a16:creationId xmlns:a16="http://schemas.microsoft.com/office/drawing/2014/main" id="{E5C88A5E-8DFC-403D-9DB9-7A361AF8B516}"/>
              </a:ext>
            </a:extLst>
          </p:cNvPr>
          <p:cNvSpPr/>
          <p:nvPr/>
        </p:nvSpPr>
        <p:spPr>
          <a:xfrm>
            <a:off x="3794867" y="6980491"/>
            <a:ext cx="1218659" cy="1257666"/>
          </a:xfrm>
          <a:prstGeom prst="roundRect">
            <a:avLst>
              <a:gd name="adj" fmla="val 7345"/>
            </a:avLst>
          </a:prstGeom>
          <a:solidFill>
            <a:schemeClr val="bg1"/>
          </a:solidFill>
          <a:ln w="12700">
            <a:solidFill>
              <a:srgbClr val="C00000"/>
            </a:solidFill>
          </a:ln>
        </p:spPr>
        <p:style>
          <a:lnRef idx="0">
            <a:scrgbClr r="0" g="0" b="0"/>
          </a:lnRef>
          <a:fillRef idx="0">
            <a:scrgbClr r="0" g="0" b="0"/>
          </a:fillRef>
          <a:effectRef idx="0">
            <a:scrgbClr r="0" g="0" b="0"/>
          </a:effectRef>
          <a:fontRef idx="minor">
            <a:schemeClr val="accent2"/>
          </a:fontRef>
        </p:style>
        <p:txBody>
          <a:bodyPr rtlCol="0" anchor="t"/>
          <a:lstStyle/>
          <a:p>
            <a:endParaRPr lang="en-US" sz="1200" dirty="0"/>
          </a:p>
        </p:txBody>
      </p:sp>
      <p:sp>
        <p:nvSpPr>
          <p:cNvPr id="67" name="Rectangle: Rounded Corners 66">
            <a:extLst>
              <a:ext uri="{FF2B5EF4-FFF2-40B4-BE49-F238E27FC236}">
                <a16:creationId xmlns:a16="http://schemas.microsoft.com/office/drawing/2014/main" id="{E1F448E1-DCCC-47CB-8701-C7DE7C0F8550}"/>
              </a:ext>
            </a:extLst>
          </p:cNvPr>
          <p:cNvSpPr/>
          <p:nvPr/>
        </p:nvSpPr>
        <p:spPr>
          <a:xfrm>
            <a:off x="5180556" y="7531230"/>
            <a:ext cx="1474922" cy="695917"/>
          </a:xfrm>
          <a:prstGeom prst="roundRect">
            <a:avLst>
              <a:gd name="adj" fmla="val 7345"/>
            </a:avLst>
          </a:prstGeom>
          <a:solidFill>
            <a:schemeClr val="bg1"/>
          </a:solidFill>
          <a:ln w="12700">
            <a:solidFill>
              <a:srgbClr val="C00000"/>
            </a:solidFill>
          </a:ln>
        </p:spPr>
        <p:style>
          <a:lnRef idx="0">
            <a:scrgbClr r="0" g="0" b="0"/>
          </a:lnRef>
          <a:fillRef idx="0">
            <a:scrgbClr r="0" g="0" b="0"/>
          </a:fillRef>
          <a:effectRef idx="0">
            <a:scrgbClr r="0" g="0" b="0"/>
          </a:effectRef>
          <a:fontRef idx="minor">
            <a:schemeClr val="accent2"/>
          </a:fontRef>
        </p:style>
        <p:txBody>
          <a:bodyPr rtlCol="0" anchor="t"/>
          <a:lstStyle/>
          <a:p>
            <a:endParaRPr lang="en-US" sz="1200" dirty="0"/>
          </a:p>
        </p:txBody>
      </p:sp>
      <p:pic>
        <p:nvPicPr>
          <p:cNvPr id="73" name="Picture 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75123" y="7391778"/>
            <a:ext cx="693883" cy="250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9" name="Picture 68">
            <a:extLst>
              <a:ext uri="{FF2B5EF4-FFF2-40B4-BE49-F238E27FC236}">
                <a16:creationId xmlns:a16="http://schemas.microsoft.com/office/drawing/2014/main" id="{8B6B5979-CDEF-445B-BAA3-C20F3F4F3B0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85773" y="7739569"/>
            <a:ext cx="257802" cy="295023"/>
          </a:xfrm>
          <a:prstGeom prst="rect">
            <a:avLst/>
          </a:prstGeom>
        </p:spPr>
      </p:pic>
      <p:pic>
        <p:nvPicPr>
          <p:cNvPr id="40" name="Picture 39" descr="../../../../../../Desktop/IDH/IDH_logo_liggend_blauw_rgb%20copy.pdf"/>
          <p:cNvPicPr/>
          <p:nvPr/>
        </p:nvPicPr>
        <p:blipFill>
          <a:blip r:embed="rId12">
            <a:extLst>
              <a:ext uri="{28A0092B-C50C-407E-A947-70E740481C1C}">
                <a14:useLocalDpi xmlns:a14="http://schemas.microsoft.com/office/drawing/2010/main" val="0"/>
              </a:ext>
            </a:extLst>
          </a:blip>
          <a:srcRect/>
          <a:stretch>
            <a:fillRect/>
          </a:stretch>
        </p:blipFill>
        <p:spPr bwMode="auto">
          <a:xfrm>
            <a:off x="4050921" y="7109794"/>
            <a:ext cx="704668" cy="187453"/>
          </a:xfrm>
          <a:prstGeom prst="rect">
            <a:avLst/>
          </a:prstGeom>
          <a:noFill/>
          <a:ln>
            <a:noFill/>
          </a:ln>
        </p:spPr>
      </p:pic>
      <p:pic>
        <p:nvPicPr>
          <p:cNvPr id="75" name="Picture 16" descr="Image result for participatory development associates">
            <a:extLst>
              <a:ext uri="{FF2B5EF4-FFF2-40B4-BE49-F238E27FC236}">
                <a16:creationId xmlns:a16="http://schemas.microsoft.com/office/drawing/2014/main" id="{BC202945-3186-4E04-B504-A3E291B73A4E}"/>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028987" y="7696763"/>
            <a:ext cx="417248" cy="401383"/>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0" descr="Image result for ghana health services">
            <a:extLst>
              <a:ext uri="{FF2B5EF4-FFF2-40B4-BE49-F238E27FC236}">
                <a16:creationId xmlns:a16="http://schemas.microsoft.com/office/drawing/2014/main" id="{32B13FA2-5451-499F-BAB1-586D6E0E61B2}"/>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293539" y="7602981"/>
            <a:ext cx="534073" cy="552490"/>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22" descr="Image result for cote d'ivoire ministere sante">
            <a:extLst>
              <a:ext uri="{FF2B5EF4-FFF2-40B4-BE49-F238E27FC236}">
                <a16:creationId xmlns:a16="http://schemas.microsoft.com/office/drawing/2014/main" id="{EAB72377-2B42-4238-9F39-6E31DC1E59C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26831" y="7624856"/>
            <a:ext cx="529311" cy="493707"/>
          </a:xfrm>
          <a:prstGeom prst="rect">
            <a:avLst/>
          </a:prstGeom>
          <a:noFill/>
          <a:extLst>
            <a:ext uri="{909E8E84-426E-40DD-AFC4-6F175D3DCCD1}">
              <a14:hiddenFill xmlns:a14="http://schemas.microsoft.com/office/drawing/2010/main">
                <a:solidFill>
                  <a:srgbClr val="FFFFFF"/>
                </a:solidFill>
              </a14:hiddenFill>
            </a:ext>
          </a:extLst>
        </p:spPr>
      </p:pic>
      <p:sp>
        <p:nvSpPr>
          <p:cNvPr id="36" name="Rectangle 35">
            <a:extLst>
              <a:ext uri="{FF2B5EF4-FFF2-40B4-BE49-F238E27FC236}">
                <a16:creationId xmlns:a16="http://schemas.microsoft.com/office/drawing/2014/main" id="{C007F6EC-4349-4803-A381-7B61FEC2F7D2}"/>
              </a:ext>
            </a:extLst>
          </p:cNvPr>
          <p:cNvSpPr/>
          <p:nvPr/>
        </p:nvSpPr>
        <p:spPr>
          <a:xfrm>
            <a:off x="3666809" y="6432819"/>
            <a:ext cx="2842188" cy="276999"/>
          </a:xfrm>
          <a:prstGeom prst="rect">
            <a:avLst/>
          </a:prstGeom>
        </p:spPr>
        <p:txBody>
          <a:bodyPr wrap="none">
            <a:spAutoFit/>
          </a:bodyPr>
          <a:lstStyle/>
          <a:p>
            <a:pPr>
              <a:spcAft>
                <a:spcPts val="1200"/>
              </a:spcAft>
            </a:pPr>
            <a:r>
              <a:rPr lang="en-US" sz="1200" b="1" dirty="0">
                <a:solidFill>
                  <a:srgbClr val="C00000"/>
                </a:solidFill>
                <a:ea typeface="Gotham" charset="0"/>
                <a:cs typeface="Gotham" charset="0"/>
              </a:rPr>
              <a:t>COCOA NUTRITION LEARNING PLATFORM</a:t>
            </a:r>
          </a:p>
        </p:txBody>
      </p:sp>
    </p:spTree>
    <p:extLst>
      <p:ext uri="{BB962C8B-B14F-4D97-AF65-F5344CB8AC3E}">
        <p14:creationId xmlns:p14="http://schemas.microsoft.com/office/powerpoint/2010/main" val="6142940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8568</TotalTime>
  <Words>821</Words>
  <Application>Microsoft Office PowerPoint</Application>
  <PresentationFormat>A4 Paper (210x297 mm)</PresentationFormat>
  <Paragraphs>113</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 </vt:lpstr>
      <vt:lpstr>Gotham Bold</vt:lpstr>
      <vt:lpstr>Wingdings</vt:lpstr>
      <vt:lpstr>Office Theme</vt:lpstr>
      <vt:lpstr>Cocoa Nutrition Initiative  An Initiative of the IDH Cocoa Learning and Innovation Program (CLIP)</vt:lpstr>
      <vt:lpstr>Learning and Innovation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Cocoa Nutrition Initiative</dc:title>
  <dc:creator>Nienke Keen</dc:creator>
  <cp:lastModifiedBy>Gael Lescornec</cp:lastModifiedBy>
  <cp:revision>159</cp:revision>
  <cp:lastPrinted>2019-08-15T11:44:09Z</cp:lastPrinted>
  <dcterms:created xsi:type="dcterms:W3CDTF">2017-07-06T12:24:16Z</dcterms:created>
  <dcterms:modified xsi:type="dcterms:W3CDTF">2020-02-03T14:16:12Z</dcterms:modified>
</cp:coreProperties>
</file>